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1" r:id="rId3"/>
    <p:sldId id="256" r:id="rId4"/>
    <p:sldId id="257" r:id="rId5"/>
    <p:sldId id="259" r:id="rId6"/>
    <p:sldId id="262" r:id="rId7"/>
    <p:sldId id="265" r:id="rId8"/>
    <p:sldId id="263" r:id="rId9"/>
    <p:sldId id="267" r:id="rId10"/>
    <p:sldId id="266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E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7874015748032"/>
          <c:y val="3.0831228624714786E-2"/>
          <c:w val="0.86272990181782838"/>
          <c:h val="0.810117758364352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предусмотрено проектом бюджета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5432098765432098E-3"/>
                  <c:y val="0.13468956772293542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ru-RU" dirty="0" smtClean="0"/>
                      <a:t>138 073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138073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расчет АТиЦ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5432098765432098E-3"/>
                  <c:y val="0.381620441881650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331 374,9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331374.90000000002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axId val="38987648"/>
        <c:axId val="38989184"/>
      </c:barChart>
      <c:catAx>
        <c:axId val="3898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989184"/>
        <c:crosses val="autoZero"/>
        <c:auto val="1"/>
        <c:lblAlgn val="ctr"/>
        <c:lblOffset val="100"/>
        <c:noMultiLvlLbl val="0"/>
      </c:catAx>
      <c:valAx>
        <c:axId val="38989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9876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субсидия муниципальным образованиям на дорожную деятельность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  <c:pt idx="5">
                  <c:v>2019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185.8</c:v>
                </c:pt>
                <c:pt idx="1">
                  <c:v>225.7</c:v>
                </c:pt>
                <c:pt idx="2">
                  <c:v>248.8</c:v>
                </c:pt>
                <c:pt idx="3">
                  <c:v>223</c:v>
                </c:pt>
                <c:pt idx="4">
                  <c:v>224.7</c:v>
                </c:pt>
                <c:pt idx="5">
                  <c:v>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55808"/>
        <c:axId val="115898624"/>
      </c:barChart>
      <c:catAx>
        <c:axId val="11565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5898624"/>
        <c:crosses val="autoZero"/>
        <c:auto val="1"/>
        <c:lblAlgn val="ctr"/>
        <c:lblOffset val="100"/>
        <c:noMultiLvlLbl val="0"/>
      </c:catAx>
      <c:valAx>
        <c:axId val="11589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655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субсидия на гос.задание</c:v>
                </c:pt>
              </c:strCache>
            </c:strRef>
          </c:tx>
          <c:spPr>
            <a:solidFill>
              <a:srgbClr val="F09634"/>
            </a:solidFill>
            <a:ln w="3810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2.1104017882153651E-2"/>
                  <c:y val="4.8991470083570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444635306428441E-2"/>
                  <c:y val="7.3487205125356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741548185054463E-3"/>
                  <c:y val="-1.2247867520892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848652057739868E-2"/>
                  <c:y val="-5.6340190596106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815080030389441E-3"/>
                  <c:y val="-2.6945308545964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059438789802084E-2"/>
                  <c:y val="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50754854398882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10.8</c:v>
                </c:pt>
                <c:pt idx="1">
                  <c:v>10.9</c:v>
                </c:pt>
                <c:pt idx="2">
                  <c:v>17</c:v>
                </c:pt>
                <c:pt idx="3">
                  <c:v>18</c:v>
                </c:pt>
                <c:pt idx="4">
                  <c:v>24.9</c:v>
                </c:pt>
                <c:pt idx="5">
                  <c:v>22.9</c:v>
                </c:pt>
                <c:pt idx="6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92D050"/>
            </a:solidFill>
            <a:ln w="3810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4.1116039338457685E-4"/>
                  <c:y val="2.449573504178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926576059450461E-3"/>
                  <c:y val="-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369430936923436E-3"/>
                  <c:y val="4.8991470083570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18590242109851E-3"/>
                  <c:y val="-2.4497663839820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5222895461757813E-3"/>
                  <c:y val="7.34872051253568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16.399999999999999</c:v>
                </c:pt>
                <c:pt idx="1">
                  <c:v>16.5</c:v>
                </c:pt>
                <c:pt idx="2">
                  <c:v>15.2</c:v>
                </c:pt>
                <c:pt idx="3">
                  <c:v>18</c:v>
                </c:pt>
                <c:pt idx="4">
                  <c:v>20.3</c:v>
                </c:pt>
                <c:pt idx="5">
                  <c:v>24.3</c:v>
                </c:pt>
                <c:pt idx="6">
                  <c:v>32.6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779456"/>
        <c:axId val="53785344"/>
      </c:barChart>
      <c:catAx>
        <c:axId val="5377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3785344"/>
        <c:crosses val="autoZero"/>
        <c:auto val="1"/>
        <c:lblAlgn val="ctr"/>
        <c:lblOffset val="100"/>
        <c:noMultiLvlLbl val="0"/>
      </c:catAx>
      <c:valAx>
        <c:axId val="53785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779456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применением передвижных  средств</c:v>
                </c:pt>
              </c:strCache>
            </c:strRef>
          </c:tx>
          <c:spPr>
            <a:ln w="47625" cmpd="sng">
              <a:solidFill>
                <a:schemeClr val="accent1">
                  <a:lumMod val="50000"/>
                </a:schemeClr>
              </a:solidFill>
            </a:ln>
          </c:spPr>
          <c:marker>
            <c:symbol val="square"/>
            <c:size val="5"/>
          </c:marker>
          <c:dLbls>
            <c:dLbl>
              <c:idx val="0"/>
              <c:layout>
                <c:manualLayout>
                  <c:x val="-5.0925925925925923E-2"/>
                  <c:y val="5.8926685878784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098765432098762E-2"/>
                  <c:y val="-5.892668587878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1666666666666664E-2"/>
                  <c:y val="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10 мес. 2016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66039.5</c:v>
                </c:pt>
                <c:pt idx="1">
                  <c:v>95705.5</c:v>
                </c:pt>
                <c:pt idx="2">
                  <c:v>79812</c:v>
                </c:pt>
                <c:pt idx="3">
                  <c:v>31714.400000000001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применением стационарных  средств</c:v>
                </c:pt>
              </c:strCache>
            </c:strRef>
          </c:tx>
          <c:spPr>
            <a:ln w="44450" cmpd="sng">
              <a:solidFill>
                <a:srgbClr val="00FF00"/>
              </a:solidFill>
              <a:prstDash val="sysDash"/>
            </a:ln>
          </c:spPr>
          <c:marker>
            <c:symbol val="square"/>
            <c:size val="5"/>
          </c:marker>
          <c:dLbls>
            <c:dLbl>
              <c:idx val="1"/>
              <c:layout>
                <c:manualLayout>
                  <c:x val="-6.4814814814814811E-2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012345679012343E-2"/>
                  <c:y val="-5.892668587878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1666666666666664E-2"/>
                  <c:y val="-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10 мес. 2016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5485.5</c:v>
                </c:pt>
                <c:pt idx="2">
                  <c:v>13615</c:v>
                </c:pt>
                <c:pt idx="3">
                  <c:v>46334.3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637056"/>
        <c:axId val="116724864"/>
      </c:lineChart>
      <c:catAx>
        <c:axId val="1166370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6724864"/>
        <c:crosses val="autoZero"/>
        <c:auto val="1"/>
        <c:lblAlgn val="ctr"/>
        <c:lblOffset val="100"/>
        <c:noMultiLvlLbl val="0"/>
      </c:catAx>
      <c:valAx>
        <c:axId val="11672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637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применением передвижных  средств</c:v>
                </c:pt>
              </c:strCache>
            </c:strRef>
          </c:tx>
          <c:spPr>
            <a:solidFill>
              <a:srgbClr val="F09634"/>
            </a:solidFill>
            <a:scene3d>
              <a:camera prst="orthographicFront"/>
              <a:lightRig rig="threePt" dir="t"/>
            </a:scene3d>
            <a:sp3d>
              <a:bevelT w="508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r>
                      <a:rPr lang="ru-RU" smtClean="0"/>
                      <a:t>4 %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85 %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40 %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10 мес. 2016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1">
                  <c:v>95.7</c:v>
                </c:pt>
                <c:pt idx="2">
                  <c:v>79.8</c:v>
                </c:pt>
                <c:pt idx="3">
                  <c:v>31.7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применением стационарных  средств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50800"/>
            </a:sp3d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3.0864197530864196E-3"/>
                  <c:y val="-2.80603266089448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60 %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10 мес. 2016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5.5</c:v>
                </c:pt>
                <c:pt idx="2">
                  <c:v>13.6</c:v>
                </c:pt>
                <c:pt idx="3">
                  <c:v>46.3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6747648"/>
        <c:axId val="116757632"/>
      </c:barChart>
      <c:catAx>
        <c:axId val="11674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6757632"/>
        <c:crosses val="autoZero"/>
        <c:auto val="1"/>
        <c:lblAlgn val="ctr"/>
        <c:lblOffset val="100"/>
        <c:noMultiLvlLbl val="0"/>
      </c:catAx>
      <c:valAx>
        <c:axId val="116757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74764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6350"/>
        </a:sp3d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0.2725</cdr:x>
      <cdr:y>0.16589</cdr:y>
    </cdr:from>
    <cdr:to>
      <cdr:x>0.465</cdr:x>
      <cdr:y>0.43636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42592" y="750814"/>
          <a:ext cx="1584198" cy="1224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 smtClean="0"/>
            <a:t>Недостаток </a:t>
          </a:r>
        </a:p>
        <a:p xmlns:a="http://schemas.openxmlformats.org/drawingml/2006/main">
          <a:r>
            <a:rPr lang="ru-RU" sz="2400" dirty="0" smtClean="0"/>
            <a:t>средств</a:t>
          </a:r>
          <a:endParaRPr lang="ru-RU" sz="2400" dirty="0" smtClean="0"/>
        </a:p>
        <a:p xmlns:a="http://schemas.openxmlformats.org/drawingml/2006/main">
          <a:r>
            <a:rPr lang="ru-RU" sz="2400" dirty="0" smtClean="0"/>
            <a:t>- 193 301,9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0.84125</cdr:x>
      <cdr:y>0.05452</cdr:y>
    </cdr:from>
    <cdr:to>
      <cdr:x>0.95952</cdr:x>
      <cdr:y>0.11572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23112" y="246758"/>
          <a:ext cx="97334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тыс. рублей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0.4825</cdr:x>
      <cdr:y>0.07043</cdr:y>
    </cdr:from>
    <cdr:to>
      <cdr:x>0.54375</cdr:x>
      <cdr:y>0.51591</cdr:y>
    </cdr:to>
    <cdr:sp macro="" textlink="">
      <cdr:nvSpPr>
        <cdr:cNvPr id="4" name="Левая фигурная скобка 3"/>
        <cdr:cNvSpPr/>
      </cdr:nvSpPr>
      <cdr:spPr>
        <a:xfrm xmlns:a="http://schemas.openxmlformats.org/drawingml/2006/main">
          <a:off x="3970784" y="318766"/>
          <a:ext cx="504056" cy="2016224"/>
        </a:xfrm>
        <a:prstGeom xmlns:a="http://schemas.openxmlformats.org/drawingml/2006/main" prst="leftBrac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</cdr:x>
      <cdr:y>0.35002</cdr:y>
    </cdr:from>
    <cdr:to>
      <cdr:x>0.13125</cdr:x>
      <cdr:y>0.71595</cdr:y>
    </cdr:to>
    <cdr:sp macro="" textlink="">
      <cdr:nvSpPr>
        <cdr:cNvPr id="2" name="Левая фигурная скобка 1"/>
        <cdr:cNvSpPr/>
      </cdr:nvSpPr>
      <cdr:spPr>
        <a:xfrm xmlns:a="http://schemas.openxmlformats.org/drawingml/2006/main">
          <a:off x="946386" y="1584176"/>
          <a:ext cx="133734" cy="1656184"/>
        </a:xfrm>
        <a:prstGeom xmlns:a="http://schemas.openxmlformats.org/drawingml/2006/main" prst="leftBrac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0.79624</cdr:x>
      <cdr:y>0.33411</cdr:y>
    </cdr:from>
    <cdr:to>
      <cdr:x>0.81374</cdr:x>
      <cdr:y>0.71595</cdr:y>
    </cdr:to>
    <cdr:sp macro="" textlink="">
      <cdr:nvSpPr>
        <cdr:cNvPr id="3" name="Левая фигурная скобка 2"/>
        <cdr:cNvSpPr/>
      </cdr:nvSpPr>
      <cdr:spPr>
        <a:xfrm xmlns:a="http://schemas.openxmlformats.org/drawingml/2006/main">
          <a:off x="6552728" y="1512168"/>
          <a:ext cx="144016" cy="1728192"/>
        </a:xfrm>
        <a:prstGeom xmlns:a="http://schemas.openxmlformats.org/drawingml/2006/main" prst="leftBrac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0.56874</cdr:x>
      <cdr:y>0.20683</cdr:y>
    </cdr:from>
    <cdr:to>
      <cdr:x>0.58624</cdr:x>
      <cdr:y>0.71595</cdr:y>
    </cdr:to>
    <cdr:sp macro="" textlink="">
      <cdr:nvSpPr>
        <cdr:cNvPr id="4" name="Левая фигурная скобка 3"/>
        <cdr:cNvSpPr/>
      </cdr:nvSpPr>
      <cdr:spPr>
        <a:xfrm xmlns:a="http://schemas.openxmlformats.org/drawingml/2006/main">
          <a:off x="4680520" y="936104"/>
          <a:ext cx="144016" cy="2304256"/>
        </a:xfrm>
        <a:prstGeom xmlns:a="http://schemas.openxmlformats.org/drawingml/2006/main" prst="leftBrac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0.34125</cdr:x>
      <cdr:y>0.1591</cdr:y>
    </cdr:from>
    <cdr:to>
      <cdr:x>0.35875</cdr:x>
      <cdr:y>0.71595</cdr:y>
    </cdr:to>
    <cdr:sp macro="" textlink="">
      <cdr:nvSpPr>
        <cdr:cNvPr id="5" name="Левая фигурная скобка 4"/>
        <cdr:cNvSpPr/>
      </cdr:nvSpPr>
      <cdr:spPr>
        <a:xfrm xmlns:a="http://schemas.openxmlformats.org/drawingml/2006/main">
          <a:off x="2808312" y="720080"/>
          <a:ext cx="144016" cy="2520280"/>
        </a:xfrm>
        <a:prstGeom xmlns:a="http://schemas.openxmlformats.org/drawingml/2006/main" prst="leftBrac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0.04375</cdr:x>
      <cdr:y>0.30229</cdr:y>
    </cdr:from>
    <cdr:to>
      <cdr:x>0.09625</cdr:x>
      <cdr:y>0.36593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60040" y="1368152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rgbClr val="0070C0"/>
              </a:solidFill>
            </a:rPr>
            <a:t>66,0</a:t>
          </a:r>
        </a:p>
      </cdr:txBody>
    </cdr:sp>
  </cdr:relSizeAnchor>
  <cdr:relSizeAnchor xmlns:cdr="http://schemas.openxmlformats.org/drawingml/2006/chartDrawing">
    <cdr:from>
      <cdr:x>0.2625</cdr:x>
      <cdr:y>0.11137</cdr:y>
    </cdr:from>
    <cdr:to>
      <cdr:x>0.315</cdr:x>
      <cdr:y>0.17501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160240" y="504056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rgbClr val="0070C0"/>
              </a:solidFill>
            </a:rPr>
            <a:t>101,2</a:t>
          </a:r>
          <a:endParaRPr lang="ru-RU" sz="20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0.50749</cdr:x>
      <cdr:y>0.1591</cdr:y>
    </cdr:from>
    <cdr:to>
      <cdr:x>0.55999</cdr:x>
      <cdr:y>0.22274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76464" y="720080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rgbClr val="0070C0"/>
              </a:solidFill>
            </a:rPr>
            <a:t>93,4</a:t>
          </a:r>
          <a:endParaRPr lang="ru-RU" sz="20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0.73499</cdr:x>
      <cdr:y>0.30229</cdr:y>
    </cdr:from>
    <cdr:to>
      <cdr:x>0.78749</cdr:x>
      <cdr:y>0.36593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048672" y="1368152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rgbClr val="0070C0"/>
              </a:solidFill>
            </a:rPr>
            <a:t>78,0</a:t>
          </a:r>
          <a:endParaRPr lang="ru-RU" sz="2000" dirty="0">
            <a:solidFill>
              <a:srgbClr val="0070C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FB4D4-0D81-4BC2-B944-19F974C14BAA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EF0D6-BF6E-4997-B69F-03F0DBB27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4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EF0D6-BF6E-4997-B69F-03F0DBB279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22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2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5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7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8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17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8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2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C130-AA1D-4A0C-9511-641279DC9541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0DB4D-F2E4-45E3-93E0-19864F77B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0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567464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 бюджетных </a:t>
            </a:r>
            <a:r>
              <a:rPr lang="ru-RU" sz="3600" b="1" dirty="0"/>
              <a:t>проектировках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министерства </a:t>
            </a:r>
            <a:r>
              <a:rPr lang="ru-RU" sz="3600" b="1" dirty="0"/>
              <a:t>транспорта Архангельской области </a:t>
            </a:r>
            <a:r>
              <a:rPr lang="ru-RU" sz="3600" b="1" dirty="0"/>
              <a:t>на </a:t>
            </a:r>
            <a:r>
              <a:rPr lang="ru-RU" sz="3600" b="1" dirty="0" smtClean="0"/>
              <a:t>2017 год и </a:t>
            </a:r>
            <a:r>
              <a:rPr lang="ru-RU" sz="3600" b="1" dirty="0"/>
              <a:t>на плановый период 2018 и 2019 </a:t>
            </a:r>
            <a:r>
              <a:rPr lang="ru-RU" sz="3600" b="1" dirty="0" smtClean="0"/>
              <a:t>годов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585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Субсидии муниципальным образованиям </a:t>
            </a:r>
            <a:r>
              <a:rPr lang="ru-RU" sz="3200" dirty="0"/>
              <a:t>на софинансирование дорожной деятельности и ремонт дворовых территорий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4104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1366818"/>
            <a:ext cx="1433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млн.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03818343"/>
              </p:ext>
            </p:extLst>
          </p:nvPr>
        </p:nvGraphicFramePr>
        <p:xfrm>
          <a:off x="395536" y="1556792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260648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Соотношение расходов на финансовое обеспечение (без учета расходов на ФВФ) </a:t>
            </a:r>
          </a:p>
          <a:p>
            <a:pPr algn="ctr"/>
            <a:r>
              <a:rPr lang="ru-RU" b="1" dirty="0" smtClean="0"/>
              <a:t>ГБУ «Региональная транспортная служба» </a:t>
            </a:r>
          </a:p>
          <a:p>
            <a:pPr algn="ctr"/>
            <a:r>
              <a:rPr lang="ru-RU" b="1" dirty="0" smtClean="0"/>
              <a:t>с поступлениями неналоговых доходов от деятельности учреждения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54" y="1282340"/>
            <a:ext cx="1392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лн.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0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1810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754" y="1282340"/>
            <a:ext cx="133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sp>
        <p:nvSpPr>
          <p:cNvPr id="6" name="TextBox 1"/>
          <p:cNvSpPr txBox="1">
            <a:spLocks noGrp="1"/>
          </p:cNvSpPr>
          <p:nvPr>
            <p:ph type="title"/>
          </p:nvPr>
        </p:nvSpPr>
        <p:spPr>
          <a:xfrm>
            <a:off x="467544" y="135068"/>
            <a:ext cx="8229600" cy="1143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Сведения о работе приборов фото-, видеофиксации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нарушений </a:t>
            </a:r>
            <a:r>
              <a:rPr lang="ru-RU" sz="2000" b="1" dirty="0"/>
              <a:t>Правил дорожного движения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Российской </a:t>
            </a:r>
            <a:r>
              <a:rPr lang="ru-RU" sz="2000" b="1" dirty="0"/>
              <a:t>Федерации за 2013 - 2016 годы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Сведения о работе приборов фото-, видеофиксации нарушений Правил дорожного движения Российской Федерации за 2013 - 2016 годы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419762"/>
              </p:ext>
            </p:extLst>
          </p:nvPr>
        </p:nvGraphicFramePr>
        <p:xfrm>
          <a:off x="467544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754" y="1282340"/>
            <a:ext cx="1392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лн.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5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endParaRPr lang="ru-RU" sz="4800" dirty="0" smtClean="0"/>
          </a:p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3336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229200"/>
            <a:ext cx="9036496" cy="1354162"/>
          </a:xfrm>
        </p:spPr>
        <p:txBody>
          <a:bodyPr>
            <a:noAutofit/>
          </a:bodyPr>
          <a:lstStyle/>
          <a:p>
            <a:r>
              <a:rPr lang="ru-RU" sz="2400" dirty="0"/>
              <a:t>В период 2017 – 2019 годы заканчивается действие </a:t>
            </a:r>
            <a:r>
              <a:rPr lang="ru-RU" sz="2400" dirty="0" smtClean="0"/>
              <a:t>77 договоров: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на 2017 год – 30 </a:t>
            </a:r>
            <a:r>
              <a:rPr lang="ru-RU" sz="2400" dirty="0" smtClean="0"/>
              <a:t>договоров;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на 2018 год – 32 </a:t>
            </a:r>
            <a:r>
              <a:rPr lang="ru-RU" sz="2400" dirty="0" smtClean="0"/>
              <a:t>договора;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на 2019 год – 15 </a:t>
            </a:r>
            <a:r>
              <a:rPr lang="ru-RU" sz="2400" dirty="0" smtClean="0"/>
              <a:t>договоров.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45650"/>
              </p:ext>
            </p:extLst>
          </p:nvPr>
        </p:nvGraphicFramePr>
        <p:xfrm>
          <a:off x="467544" y="1628800"/>
          <a:ext cx="8136903" cy="345638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5032534"/>
                <a:gridCol w="1035060"/>
                <a:gridCol w="1035060"/>
                <a:gridCol w="1034249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Наименование показателя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2017 год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2018 год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2019 год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автобусов, ед.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Стоимость оборудования на единицу, тыс. рублей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Стоимость оборудования ВСЕГО, тыс. рублей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6 240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3 240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5 460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116632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Стоимость </a:t>
            </a:r>
            <a:r>
              <a:rPr lang="ru-RU" sz="2400" b="1" dirty="0"/>
              <a:t>оборудования автобусов электронными информационными системами в целях улучшения доступности услуг общественного транспорта для маломобильных </a:t>
            </a:r>
            <a:r>
              <a:rPr lang="ru-RU" sz="2400" b="1" dirty="0" smtClean="0"/>
              <a:t>групп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427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7504" y="188641"/>
            <a:ext cx="3096344" cy="65527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2-ОЙ АРХАНГЕЛЬСКИЙ ОАО</a:t>
            </a:r>
          </a:p>
          <a:p>
            <a:pPr algn="ctr"/>
            <a:r>
              <a:rPr lang="ru-RU" b="1" dirty="0" smtClean="0"/>
              <a:t>(ПО ТЕРРИТОРИИ АРХАНГЕЛЬСКОЙ ОБЛАСТИ)</a:t>
            </a:r>
          </a:p>
          <a:p>
            <a:pPr algn="ctr"/>
            <a:r>
              <a:rPr lang="ru-RU" b="1" dirty="0" smtClean="0"/>
              <a:t>54 549,9 ТЫС. РУБЛЕЙ</a:t>
            </a:r>
          </a:p>
          <a:p>
            <a:pPr marL="342900" indent="-342900" algn="ctr">
              <a:buAutoNum type="arabicParenR"/>
            </a:pPr>
            <a:r>
              <a:rPr lang="ru-RU" b="1" dirty="0" smtClean="0"/>
              <a:t>Васьково </a:t>
            </a:r>
            <a:r>
              <a:rPr lang="ru-RU" b="1" dirty="0"/>
              <a:t>- В. </a:t>
            </a:r>
            <a:r>
              <a:rPr lang="ru-RU" b="1" dirty="0" smtClean="0"/>
              <a:t>Золотица</a:t>
            </a:r>
          </a:p>
          <a:p>
            <a:pPr algn="ctr"/>
            <a:r>
              <a:rPr lang="ru-RU" b="1" dirty="0"/>
              <a:t>2) Васьково </a:t>
            </a:r>
            <a:r>
              <a:rPr lang="ru-RU" b="1" dirty="0" smtClean="0"/>
              <a:t>– Вожгора</a:t>
            </a:r>
          </a:p>
          <a:p>
            <a:pPr algn="ctr"/>
            <a:r>
              <a:rPr lang="ru-RU" b="1" dirty="0"/>
              <a:t>3) Васьково </a:t>
            </a:r>
            <a:r>
              <a:rPr lang="ru-RU" b="1" dirty="0" smtClean="0"/>
              <a:t>– Долгощелье</a:t>
            </a:r>
          </a:p>
          <a:p>
            <a:pPr algn="ctr"/>
            <a:r>
              <a:rPr lang="ru-RU" b="1" dirty="0"/>
              <a:t>4) Васьково </a:t>
            </a:r>
            <a:r>
              <a:rPr lang="ru-RU" b="1" dirty="0" smtClean="0"/>
              <a:t>– </a:t>
            </a:r>
            <a:r>
              <a:rPr lang="ru-RU" b="1" dirty="0" err="1" smtClean="0"/>
              <a:t>Койда</a:t>
            </a:r>
            <a:endParaRPr lang="ru-RU" b="1" dirty="0" smtClean="0"/>
          </a:p>
          <a:p>
            <a:pPr algn="ctr"/>
            <a:r>
              <a:rPr lang="ru-RU" b="1" dirty="0"/>
              <a:t>5) Васьково </a:t>
            </a:r>
            <a:r>
              <a:rPr lang="ru-RU" b="1" dirty="0" smtClean="0"/>
              <a:t>– </a:t>
            </a:r>
            <a:r>
              <a:rPr lang="ru-RU" b="1" dirty="0" err="1" smtClean="0"/>
              <a:t>Койнас</a:t>
            </a:r>
            <a:endParaRPr lang="ru-RU" b="1" dirty="0" smtClean="0"/>
          </a:p>
          <a:p>
            <a:pPr algn="ctr"/>
            <a:r>
              <a:rPr lang="ru-RU" b="1" dirty="0"/>
              <a:t>6) Васьково - Л. </a:t>
            </a:r>
            <a:r>
              <a:rPr lang="ru-RU" b="1" dirty="0" smtClean="0"/>
              <a:t>Золотица</a:t>
            </a:r>
          </a:p>
          <a:p>
            <a:pPr algn="ctr"/>
            <a:r>
              <a:rPr lang="ru-RU" b="1" dirty="0"/>
              <a:t>7) Васьково </a:t>
            </a:r>
            <a:r>
              <a:rPr lang="ru-RU" b="1" dirty="0" smtClean="0"/>
              <a:t>– </a:t>
            </a:r>
            <a:r>
              <a:rPr lang="ru-RU" b="1" dirty="0" err="1" smtClean="0"/>
              <a:t>Лопшеньга</a:t>
            </a:r>
            <a:endParaRPr lang="ru-RU" b="1" dirty="0" smtClean="0"/>
          </a:p>
          <a:p>
            <a:pPr algn="ctr"/>
            <a:r>
              <a:rPr lang="ru-RU" b="1" dirty="0"/>
              <a:t>8) Васьково </a:t>
            </a:r>
            <a:r>
              <a:rPr lang="ru-RU" b="1" dirty="0" smtClean="0"/>
              <a:t>– Каменка</a:t>
            </a:r>
          </a:p>
          <a:p>
            <a:pPr algn="ctr"/>
            <a:r>
              <a:rPr lang="ru-RU" b="1" dirty="0"/>
              <a:t>9) Васьково </a:t>
            </a:r>
            <a:r>
              <a:rPr lang="ru-RU" b="1" dirty="0" smtClean="0"/>
              <a:t>– Мосеево</a:t>
            </a:r>
          </a:p>
          <a:p>
            <a:pPr algn="ctr"/>
            <a:r>
              <a:rPr lang="ru-RU" b="1" dirty="0"/>
              <a:t>10) Васьково </a:t>
            </a:r>
            <a:r>
              <a:rPr lang="ru-RU" b="1" dirty="0" smtClean="0"/>
              <a:t>– Олема</a:t>
            </a:r>
          </a:p>
          <a:p>
            <a:pPr algn="ctr"/>
            <a:r>
              <a:rPr lang="ru-RU" b="1" dirty="0"/>
              <a:t>11) Васьково </a:t>
            </a:r>
            <a:r>
              <a:rPr lang="ru-RU" b="1" dirty="0" smtClean="0"/>
              <a:t>– Пертоминск</a:t>
            </a:r>
          </a:p>
          <a:p>
            <a:pPr algn="ctr"/>
            <a:r>
              <a:rPr lang="ru-RU" b="1" dirty="0"/>
              <a:t>12) Васьково </a:t>
            </a:r>
            <a:r>
              <a:rPr lang="ru-RU" b="1" dirty="0" smtClean="0"/>
              <a:t>– Ручьи</a:t>
            </a:r>
          </a:p>
          <a:p>
            <a:pPr algn="ctr"/>
            <a:r>
              <a:rPr lang="ru-RU" b="1" dirty="0"/>
              <a:t>13) Васьково </a:t>
            </a:r>
            <a:r>
              <a:rPr lang="ru-RU" b="1" dirty="0" smtClean="0"/>
              <a:t>– Олема</a:t>
            </a:r>
          </a:p>
          <a:p>
            <a:pPr algn="ctr"/>
            <a:r>
              <a:rPr lang="ru-RU" b="1" dirty="0"/>
              <a:t>14) Васьково </a:t>
            </a:r>
            <a:r>
              <a:rPr lang="ru-RU" b="1" dirty="0" smtClean="0"/>
              <a:t>– Сафоново</a:t>
            </a:r>
          </a:p>
          <a:p>
            <a:pPr algn="ctr"/>
            <a:r>
              <a:rPr lang="ru-RU" b="1" dirty="0"/>
              <a:t>15) Васьково </a:t>
            </a:r>
            <a:r>
              <a:rPr lang="ru-RU" b="1" dirty="0" smtClean="0"/>
              <a:t>– Сояна</a:t>
            </a:r>
          </a:p>
          <a:p>
            <a:pPr algn="ctr"/>
            <a:r>
              <a:rPr lang="ru-RU" b="1" dirty="0"/>
              <a:t>16) Васьково </a:t>
            </a:r>
            <a:r>
              <a:rPr lang="ru-RU" b="1" dirty="0" smtClean="0"/>
              <a:t>– Ценогора</a:t>
            </a:r>
          </a:p>
          <a:p>
            <a:pPr algn="ctr"/>
            <a:r>
              <a:rPr lang="ru-RU" b="1" dirty="0" smtClean="0"/>
              <a:t>17) Васьково – </a:t>
            </a:r>
            <a:r>
              <a:rPr lang="ru-RU" b="1" dirty="0" err="1" smtClean="0"/>
              <a:t>Пурнема</a:t>
            </a:r>
            <a:endParaRPr lang="ru-RU" b="1" dirty="0" smtClean="0"/>
          </a:p>
          <a:p>
            <a:pPr algn="ctr"/>
            <a:r>
              <a:rPr lang="ru-RU" b="1" dirty="0" smtClean="0"/>
              <a:t>18) Васьково – Онега</a:t>
            </a:r>
          </a:p>
          <a:p>
            <a:pPr algn="ctr"/>
            <a:r>
              <a:rPr lang="ru-RU" b="1" dirty="0" smtClean="0"/>
              <a:t>19) 10 маршрутов между МО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8627" y="4339847"/>
            <a:ext cx="2939557" cy="14906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2-ОЙ АРХАНГЕЛЬСКИЙ ОАО</a:t>
            </a:r>
          </a:p>
          <a:p>
            <a:pPr algn="ctr"/>
            <a:r>
              <a:rPr lang="ru-RU" b="1" dirty="0" smtClean="0"/>
              <a:t>(АРХАНГЕЛЬСК – ЛЕШУКОНСКОЕ)</a:t>
            </a:r>
          </a:p>
          <a:p>
            <a:pPr algn="ctr"/>
            <a:r>
              <a:rPr lang="ru-RU" b="1" dirty="0" smtClean="0"/>
              <a:t>3 883,3 ТЫС. РУБЛЕЙ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68144" y="152631"/>
            <a:ext cx="2791847" cy="17439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ОАО «КОМИАВИАТРАНС»</a:t>
            </a:r>
          </a:p>
          <a:p>
            <a:pPr algn="ctr"/>
            <a:r>
              <a:rPr lang="ru-RU" b="1" dirty="0" smtClean="0"/>
              <a:t>(АРХАНГЕЛЬСК – КОТЛАС)</a:t>
            </a:r>
          </a:p>
          <a:p>
            <a:pPr algn="ctr"/>
            <a:r>
              <a:rPr lang="ru-RU" b="1" dirty="0" smtClean="0"/>
              <a:t>20 784,4 ТЫС. РУБЛЕЙ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319972" y="2550605"/>
            <a:ext cx="27003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ВОЗДУШНЫЙ ТРАНСПОРТ</a:t>
            </a:r>
          </a:p>
          <a:p>
            <a:pPr algn="ctr"/>
            <a:r>
              <a:rPr lang="ru-RU" b="1" dirty="0" smtClean="0"/>
              <a:t>80 899,9 ТЫС. РУБЛЕЙ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315381" y="3007805"/>
            <a:ext cx="896579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4739374" y="3573016"/>
            <a:ext cx="804734" cy="57606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228184" y="1988840"/>
            <a:ext cx="288032" cy="49480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300192" y="4331738"/>
            <a:ext cx="2843808" cy="14906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2-ОЙ </a:t>
            </a:r>
            <a:endParaRPr lang="ru-RU" b="1" dirty="0" smtClean="0"/>
          </a:p>
          <a:p>
            <a:pPr algn="ctr"/>
            <a:r>
              <a:rPr lang="ru-RU" b="1" dirty="0" smtClean="0"/>
              <a:t>АРХАНГЕЛЬСКИЙ </a:t>
            </a:r>
            <a:r>
              <a:rPr lang="ru-RU" b="1" dirty="0" smtClean="0"/>
              <a:t>ОАО</a:t>
            </a:r>
          </a:p>
          <a:p>
            <a:pPr algn="ctr"/>
            <a:r>
              <a:rPr lang="ru-RU" b="1" dirty="0" smtClean="0"/>
              <a:t>(АРХАНГЕЛЬСК – МЕЗЕНЬ)</a:t>
            </a:r>
          </a:p>
          <a:p>
            <a:pPr algn="ctr"/>
            <a:r>
              <a:rPr lang="ru-RU" b="1" dirty="0" smtClean="0"/>
              <a:t>1 682,3 ТЫС. РУБЛЕЙ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984540" y="3575007"/>
            <a:ext cx="891716" cy="57606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51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59832" y="2888940"/>
            <a:ext cx="27003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ВОДНЫЙ ТРАНСПОРТ</a:t>
            </a:r>
          </a:p>
          <a:p>
            <a:pPr algn="ctr"/>
            <a:r>
              <a:rPr lang="ru-RU" b="1" dirty="0" smtClean="0"/>
              <a:t>96 794,5 ТЫС. РУБЛЕЙ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88640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Архангельск - </a:t>
            </a:r>
            <a:r>
              <a:rPr lang="ru-RU" b="1" dirty="0" smtClean="0"/>
              <a:t>Соловки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8768" y="1947666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Соломбала</a:t>
            </a:r>
            <a:r>
              <a:rPr lang="ru-RU" dirty="0"/>
              <a:t> - </a:t>
            </a:r>
            <a:r>
              <a:rPr lang="ru-RU" dirty="0" err="1" smtClean="0"/>
              <a:t>Патракеевка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8769" y="4293096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В. Тойма - Н. </a:t>
            </a:r>
            <a:r>
              <a:rPr lang="ru-RU" b="1" dirty="0" smtClean="0"/>
              <a:t>Тойма</a:t>
            </a:r>
            <a:r>
              <a:rPr lang="ru-RU" b="1" dirty="0"/>
              <a:t> </a:t>
            </a:r>
            <a:endParaRPr lang="ru-RU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661444" y="5301208"/>
            <a:ext cx="2548735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ОАО "Архангельский речной порт" </a:t>
            </a:r>
            <a:r>
              <a:rPr lang="ru-RU" b="1" dirty="0" smtClean="0"/>
              <a:t> </a:t>
            </a:r>
          </a:p>
          <a:p>
            <a:pPr algn="ctr"/>
            <a:r>
              <a:rPr lang="ru-RU" b="1" dirty="0" smtClean="0"/>
              <a:t>(9 линий)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764704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Новодвинск</a:t>
            </a:r>
            <a:r>
              <a:rPr lang="ru-RU" b="1" dirty="0"/>
              <a:t> - Ягодник - Дедов </a:t>
            </a:r>
            <a:r>
              <a:rPr lang="ru-RU" b="1" dirty="0" smtClean="0"/>
              <a:t>Полой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19079" y="1844824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Котлас </a:t>
            </a:r>
            <a:r>
              <a:rPr lang="ru-RU" b="1" dirty="0" smtClean="0"/>
              <a:t>– </a:t>
            </a:r>
            <a:r>
              <a:rPr lang="ru-RU" b="1" dirty="0" err="1" smtClean="0"/>
              <a:t>Тулубьево</a:t>
            </a:r>
            <a:endParaRPr lang="ru-RU" b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653583" y="854264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п. Порог - с. </a:t>
            </a:r>
            <a:r>
              <a:rPr lang="ru-RU" b="1" dirty="0" err="1"/>
              <a:t>Усть</a:t>
            </a:r>
            <a:r>
              <a:rPr lang="ru-RU" b="1" dirty="0"/>
              <a:t> Кожа </a:t>
            </a:r>
            <a:endParaRPr lang="ru-RU" b="1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118478" y="2950096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г. Онега - с. </a:t>
            </a:r>
            <a:r>
              <a:rPr lang="ru-RU" b="1" dirty="0" err="1" smtClean="0"/>
              <a:t>Лямца</a:t>
            </a:r>
            <a:endParaRPr lang="ru-RU" b="1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6516216" y="2950096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г. Онега </a:t>
            </a:r>
            <a:r>
              <a:rPr lang="ru-RU" b="1" dirty="0" smtClean="0"/>
              <a:t>– </a:t>
            </a:r>
          </a:p>
          <a:p>
            <a:pPr algn="ctr"/>
            <a:r>
              <a:rPr lang="ru-RU" b="1" dirty="0" smtClean="0"/>
              <a:t>п</a:t>
            </a:r>
            <a:r>
              <a:rPr lang="ru-RU" b="1" dirty="0"/>
              <a:t>. </a:t>
            </a:r>
            <a:r>
              <a:rPr lang="ru-RU" b="1" dirty="0" err="1"/>
              <a:t>Легашевская</a:t>
            </a:r>
            <a:r>
              <a:rPr lang="ru-RU" b="1" dirty="0"/>
              <a:t> </a:t>
            </a:r>
            <a:r>
              <a:rPr lang="ru-RU" b="1" dirty="0" smtClean="0"/>
              <a:t>запань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805042" y="5301208"/>
            <a:ext cx="2548735" cy="1188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дер. </a:t>
            </a:r>
            <a:r>
              <a:rPr lang="ru-RU" b="1" dirty="0" err="1"/>
              <a:t>Хорьково</a:t>
            </a:r>
            <a:r>
              <a:rPr lang="ru-RU" b="1" dirty="0"/>
              <a:t> - дер. Кузьмино, </a:t>
            </a:r>
            <a:r>
              <a:rPr lang="ru-RU" b="1" dirty="0" err="1"/>
              <a:t>дер.Черный</a:t>
            </a:r>
            <a:r>
              <a:rPr lang="ru-RU" b="1" dirty="0"/>
              <a:t> Яр - дер. Дедов </a:t>
            </a:r>
            <a:r>
              <a:rPr lang="ru-RU" b="1" dirty="0" smtClean="0"/>
              <a:t>Полой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4137741"/>
            <a:ext cx="254873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пос. Каменка </a:t>
            </a:r>
            <a:r>
              <a:rPr lang="ru-RU" b="1" dirty="0" smtClean="0"/>
              <a:t>– </a:t>
            </a:r>
          </a:p>
          <a:p>
            <a:pPr algn="ctr"/>
            <a:r>
              <a:rPr lang="ru-RU" b="1" dirty="0" smtClean="0"/>
              <a:t>г</a:t>
            </a:r>
            <a:r>
              <a:rPr lang="ru-RU" b="1" dirty="0"/>
              <a:t>. Мезень </a:t>
            </a:r>
            <a:endParaRPr lang="ru-RU" b="1" dirty="0" smtClean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5508104" y="2500374"/>
            <a:ext cx="708888" cy="2805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2987825" y="2636912"/>
            <a:ext cx="504055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824591" y="3803340"/>
            <a:ext cx="691625" cy="2555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824591" y="3346140"/>
            <a:ext cx="61961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771801" y="3346140"/>
            <a:ext cx="21602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568401" y="3931132"/>
            <a:ext cx="491431" cy="2536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216474" y="3931132"/>
            <a:ext cx="1139502" cy="12260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626545" y="3933056"/>
            <a:ext cx="1313607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 flipV="1">
            <a:off x="3059833" y="1785648"/>
            <a:ext cx="936103" cy="92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4512617" y="1160748"/>
            <a:ext cx="0" cy="16252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4932040" y="1646352"/>
            <a:ext cx="1080120" cy="10934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90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Субсидии организациям железнодорожного транспорта на возмещение недополученных доходов, возникающих в результате государственного регулирования тарифов на перевозку пассажиров и багажа в </a:t>
            </a:r>
            <a:r>
              <a:rPr lang="ru-RU" sz="2000" dirty="0" smtClean="0"/>
              <a:t>2017 </a:t>
            </a:r>
            <a:r>
              <a:rPr lang="ru-RU" sz="20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083100"/>
              </p:ext>
            </p:extLst>
          </p:nvPr>
        </p:nvGraphicFramePr>
        <p:xfrm>
          <a:off x="457200" y="159806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88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476672"/>
            <a:ext cx="3106688" cy="22182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Перевозка населения в </a:t>
            </a:r>
            <a:r>
              <a:rPr lang="ru-RU" sz="2800" dirty="0"/>
              <a:t>периоды осеннего ледостава и весеннего </a:t>
            </a:r>
            <a:r>
              <a:rPr lang="ru-RU" sz="2800" dirty="0" smtClean="0"/>
              <a:t>ледохода в дельте г. Архангельска</a:t>
            </a:r>
            <a:endParaRPr lang="ru-RU" sz="2800" dirty="0"/>
          </a:p>
        </p:txBody>
      </p:sp>
      <p:pic>
        <p:nvPicPr>
          <p:cNvPr id="2050" name="Picture 2" descr="http://images.aif.ru/007/327/cdda26ada00eeb3cefdbdc00857a7b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20490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ages.aif.ru/007/379/048c3641e5a3fe68030a5051f1d3777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44088"/>
            <a:ext cx="5390500" cy="357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4595" y="4187516"/>
            <a:ext cx="30963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solidFill>
                  <a:srgbClr val="FF0000"/>
                </a:solidFill>
              </a:rPr>
              <a:t>Нарушение</a:t>
            </a:r>
          </a:p>
          <a:p>
            <a:pPr algn="ctr"/>
            <a:r>
              <a:rPr lang="ru-RU" sz="2600" dirty="0" smtClean="0">
                <a:solidFill>
                  <a:srgbClr val="FF0000"/>
                </a:solidFill>
              </a:rPr>
              <a:t>регламента </a:t>
            </a:r>
            <a:r>
              <a:rPr lang="ru-RU" sz="2600" dirty="0">
                <a:solidFill>
                  <a:srgbClr val="FF0000"/>
                </a:solidFill>
              </a:rPr>
              <a:t>безопасности речного транспорта</a:t>
            </a:r>
          </a:p>
        </p:txBody>
      </p:sp>
    </p:spTree>
    <p:extLst>
      <p:ext uri="{BB962C8B-B14F-4D97-AF65-F5344CB8AC3E}">
        <p14:creationId xmlns:p14="http://schemas.microsoft.com/office/powerpoint/2010/main" val="42226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U:\common\семинар август 2015\подложка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" b="2203"/>
          <a:stretch>
            <a:fillRect/>
          </a:stretch>
        </p:blipFill>
        <p:spPr bwMode="auto">
          <a:xfrm>
            <a:off x="857250" y="571500"/>
            <a:ext cx="7583488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Овал 119"/>
          <p:cNvSpPr/>
          <p:nvPr/>
        </p:nvSpPr>
        <p:spPr>
          <a:xfrm>
            <a:off x="5143500" y="5857875"/>
            <a:ext cx="46038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2293" name="Группа 115"/>
          <p:cNvGrpSpPr>
            <a:grpSpLocks/>
          </p:cNvGrpSpPr>
          <p:nvPr/>
        </p:nvGrpSpPr>
        <p:grpSpPr bwMode="auto">
          <a:xfrm>
            <a:off x="285750" y="4795839"/>
            <a:ext cx="4857750" cy="1384995"/>
            <a:chOff x="285720" y="4795897"/>
            <a:chExt cx="4857784" cy="1384662"/>
          </a:xfrm>
        </p:grpSpPr>
        <p:cxnSp>
          <p:nvCxnSpPr>
            <p:cNvPr id="117" name="Прямая со стрелкой 116"/>
            <p:cNvCxnSpPr>
              <a:stCxn id="118" idx="3"/>
              <a:endCxn id="120" idx="2"/>
            </p:cNvCxnSpPr>
            <p:nvPr/>
          </p:nvCxnSpPr>
          <p:spPr>
            <a:xfrm>
              <a:off x="4572000" y="5488228"/>
              <a:ext cx="571504" cy="3924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36"/>
            <p:cNvSpPr txBox="1">
              <a:spLocks noChangeArrowheads="1"/>
            </p:cNvSpPr>
            <p:nvPr/>
          </p:nvSpPr>
          <p:spPr bwMode="auto">
            <a:xfrm>
              <a:off x="285720" y="4795897"/>
              <a:ext cx="4286280" cy="1384662"/>
            </a:xfrm>
            <a:prstGeom prst="rect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ru-RU" sz="1400" dirty="0"/>
                <a:t>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Строительство мостового перехода через реку Устья на автодороге Октябрьский – </a:t>
              </a:r>
              <a:r>
                <a:rPr lang="ru-RU" sz="1400" dirty="0" err="1">
                  <a:latin typeface="Times New Roman" pitchFamily="18" charset="0"/>
                  <a:cs typeface="Times New Roman" pitchFamily="18" charset="0"/>
                </a:rPr>
                <a:t>Мягкославская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 с подъездом к дер. </a:t>
              </a:r>
              <a:r>
                <a:rPr lang="ru-RU" sz="1400" dirty="0" err="1">
                  <a:latin typeface="Times New Roman" pitchFamily="18" charset="0"/>
                  <a:cs typeface="Times New Roman" pitchFamily="18" charset="0"/>
                </a:rPr>
                <a:t>Мягкославская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, получены положительные заключения государственной экспертизы на разработанную проектную документацию</a:t>
              </a:r>
            </a:p>
          </p:txBody>
        </p:sp>
      </p:grpSp>
      <p:sp>
        <p:nvSpPr>
          <p:cNvPr id="15" name="Овал 14"/>
          <p:cNvSpPr/>
          <p:nvPr/>
        </p:nvSpPr>
        <p:spPr>
          <a:xfrm>
            <a:off x="5799138" y="5745163"/>
            <a:ext cx="46037" cy="4445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" name="Группа 127"/>
          <p:cNvGrpSpPr>
            <a:grpSpLocks/>
          </p:cNvGrpSpPr>
          <p:nvPr/>
        </p:nvGrpSpPr>
        <p:grpSpPr bwMode="auto">
          <a:xfrm>
            <a:off x="4857750" y="1898691"/>
            <a:ext cx="3357562" cy="2466413"/>
            <a:chOff x="5000628" y="40660"/>
            <a:chExt cx="3357586" cy="2467084"/>
          </a:xfrm>
        </p:grpSpPr>
        <p:cxnSp>
          <p:nvCxnSpPr>
            <p:cNvPr id="20" name="Прямая со стрелкой 19"/>
            <p:cNvCxnSpPr/>
            <p:nvPr/>
          </p:nvCxnSpPr>
          <p:spPr>
            <a:xfrm flipH="1">
              <a:off x="5332418" y="975392"/>
              <a:ext cx="1347003" cy="15323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9"/>
            <p:cNvSpPr txBox="1">
              <a:spLocks noChangeArrowheads="1"/>
            </p:cNvSpPr>
            <p:nvPr/>
          </p:nvSpPr>
          <p:spPr bwMode="auto">
            <a:xfrm>
              <a:off x="5000628" y="40660"/>
              <a:ext cx="3357586" cy="1150234"/>
            </a:xfrm>
            <a:prstGeom prst="rect">
              <a:avLst/>
            </a:prstGeom>
            <a:gradFill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defRPr/>
              </a:pPr>
              <a:r>
                <a:rPr lang="ru-RU" sz="1400" dirty="0"/>
                <a:t>завершение проектирования и начало реконструкции участка км 43+500 – км 63+000 автомобильной дороги Усть-Ваеньга – Осиново – </a:t>
              </a:r>
              <a:r>
                <a:rPr lang="ru-RU" sz="1400" dirty="0" err="1"/>
                <a:t>Фалюки</a:t>
              </a:r>
              <a:r>
                <a:rPr lang="ru-RU" sz="1400" dirty="0"/>
                <a:t>  (до дер. </a:t>
              </a:r>
              <a:r>
                <a:rPr lang="ru-RU" sz="1400" dirty="0" err="1"/>
                <a:t>Задориха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07504" y="109835"/>
            <a:ext cx="885698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Подпрограмма «Развитие и совершенствование сети автомобильных дорог общего пользования регионального значения»</a:t>
            </a:r>
          </a:p>
        </p:txBody>
      </p:sp>
    </p:spTree>
    <p:extLst>
      <p:ext uri="{BB962C8B-B14F-4D97-AF65-F5344CB8AC3E}">
        <p14:creationId xmlns:p14="http://schemas.microsoft.com/office/powerpoint/2010/main" val="260099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08504" cy="1584176"/>
          </a:xfrm>
        </p:spPr>
        <p:txBody>
          <a:bodyPr>
            <a:noAutofit/>
          </a:bodyPr>
          <a:lstStyle/>
          <a:p>
            <a:r>
              <a:rPr lang="ru-RU" sz="2400" dirty="0"/>
              <a:t>Подпрограмма «Улучшение эксплуатационного состояния автомобильных дорог общего пользования регионального значения за счет ремонта, капитального ремонта и содержания»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069509"/>
              </p:ext>
            </p:extLst>
          </p:nvPr>
        </p:nvGraphicFramePr>
        <p:xfrm>
          <a:off x="323528" y="1704488"/>
          <a:ext cx="8229600" cy="502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87008"/>
                <a:gridCol w="22425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Наименование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</a:rPr>
                        <a:t>Работы по капитальному ремонту и ремонту автомобильных дорог протяженностью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54,8 км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Капитальный ремонт мостов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ед.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Устройство линий искусственного освещения (п. Октябрьский)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8,6 км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Устройство площадок для осуществления весового контроля большегрузных транспортных средств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ед.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Устройство автобусных остановок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ед.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Замена водопропускных труб на участках водотоков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ед.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7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U:\common\семинар август 2015\подложка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" b="2203"/>
          <a:stretch>
            <a:fillRect/>
          </a:stretch>
        </p:blipFill>
        <p:spPr bwMode="auto">
          <a:xfrm>
            <a:off x="857250" y="571500"/>
            <a:ext cx="7583488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Овал 119"/>
          <p:cNvSpPr/>
          <p:nvPr/>
        </p:nvSpPr>
        <p:spPr>
          <a:xfrm>
            <a:off x="5143500" y="5857875"/>
            <a:ext cx="46038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2293" name="Группа 115"/>
          <p:cNvGrpSpPr>
            <a:grpSpLocks/>
          </p:cNvGrpSpPr>
          <p:nvPr/>
        </p:nvGrpSpPr>
        <p:grpSpPr bwMode="auto">
          <a:xfrm>
            <a:off x="307713" y="3506539"/>
            <a:ext cx="4408303" cy="1002581"/>
            <a:chOff x="286637" y="6277049"/>
            <a:chExt cx="4294886" cy="807736"/>
          </a:xfrm>
        </p:grpSpPr>
        <p:cxnSp>
          <p:nvCxnSpPr>
            <p:cNvPr id="117" name="Прямая со стрелкой 116"/>
            <p:cNvCxnSpPr>
              <a:stCxn id="118" idx="3"/>
            </p:cNvCxnSpPr>
            <p:nvPr/>
          </p:nvCxnSpPr>
          <p:spPr>
            <a:xfrm>
              <a:off x="3199770" y="6646292"/>
              <a:ext cx="1381753" cy="43849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36"/>
            <p:cNvSpPr txBox="1">
              <a:spLocks noChangeArrowheads="1"/>
            </p:cNvSpPr>
            <p:nvPr/>
          </p:nvSpPr>
          <p:spPr bwMode="auto">
            <a:xfrm>
              <a:off x="286637" y="6277049"/>
              <a:ext cx="2913133" cy="738486"/>
            </a:xfrm>
            <a:prstGeom prst="rect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dirty="0"/>
                <a:t> Подъезд к с. </a:t>
              </a:r>
              <a:r>
                <a:rPr lang="ru-RU" sz="1400" dirty="0" err="1"/>
                <a:t>Шеговары</a:t>
              </a:r>
              <a:r>
                <a:rPr lang="ru-RU" sz="1400" dirty="0"/>
                <a:t> от автомобильной дороги М-8 «</a:t>
              </a:r>
              <a:r>
                <a:rPr lang="ru-RU" sz="1400" dirty="0" smtClean="0"/>
                <a:t>Холмогоры»</a:t>
              </a:r>
              <a:endParaRPr lang="ru-RU" sz="1400" dirty="0"/>
            </a:p>
          </p:txBody>
        </p:sp>
      </p:grpSp>
      <p:sp>
        <p:nvSpPr>
          <p:cNvPr id="15" name="Овал 14"/>
          <p:cNvSpPr/>
          <p:nvPr/>
        </p:nvSpPr>
        <p:spPr>
          <a:xfrm>
            <a:off x="5799138" y="5745163"/>
            <a:ext cx="46037" cy="4445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" name="Группа 127"/>
          <p:cNvGrpSpPr>
            <a:grpSpLocks/>
          </p:cNvGrpSpPr>
          <p:nvPr/>
        </p:nvGrpSpPr>
        <p:grpSpPr bwMode="auto">
          <a:xfrm>
            <a:off x="4932041" y="3645023"/>
            <a:ext cx="3621091" cy="1486047"/>
            <a:chOff x="5074919" y="1787467"/>
            <a:chExt cx="3621117" cy="1486452"/>
          </a:xfrm>
        </p:grpSpPr>
        <p:cxnSp>
          <p:nvCxnSpPr>
            <p:cNvPr id="20" name="Прямая со стрелкой 19"/>
            <p:cNvCxnSpPr/>
            <p:nvPr/>
          </p:nvCxnSpPr>
          <p:spPr>
            <a:xfrm flipH="1">
              <a:off x="5074919" y="2291195"/>
              <a:ext cx="1152135" cy="98272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9"/>
            <p:cNvSpPr txBox="1">
              <a:spLocks noChangeArrowheads="1"/>
            </p:cNvSpPr>
            <p:nvPr/>
          </p:nvSpPr>
          <p:spPr bwMode="auto">
            <a:xfrm>
              <a:off x="5338450" y="1787467"/>
              <a:ext cx="3357586" cy="503727"/>
            </a:xfrm>
            <a:prstGeom prst="rect">
              <a:avLst/>
            </a:prstGeom>
            <a:gradFill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defRPr/>
              </a:pPr>
              <a:r>
                <a:rPr lang="ru-RU" sz="1400" dirty="0" smtClean="0"/>
                <a:t>Подъезд </a:t>
              </a:r>
              <a:r>
                <a:rPr lang="ru-RU" sz="1400" dirty="0"/>
                <a:t>к дер. Никифоровской от автомобильной дороги М-8 «</a:t>
              </a:r>
              <a:r>
                <a:rPr lang="ru-RU" sz="1400" dirty="0" smtClean="0"/>
                <a:t>Холмогоры»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07504" y="109835"/>
            <a:ext cx="885698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Государственная программа </a:t>
            </a:r>
            <a:r>
              <a:rPr lang="ru-RU" dirty="0"/>
              <a:t>Архангельской области 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/>
              <a:t>Устойчивое развитие сельских территорий Архангельской области</a:t>
            </a:r>
            <a:r>
              <a:rPr lang="ru-RU" dirty="0" smtClean="0"/>
              <a:t>»</a:t>
            </a:r>
            <a:endParaRPr lang="ru-RU" dirty="0"/>
          </a:p>
        </p:txBody>
      </p:sp>
      <p:grpSp>
        <p:nvGrpSpPr>
          <p:cNvPr id="16" name="Группа 127"/>
          <p:cNvGrpSpPr>
            <a:grpSpLocks/>
          </p:cNvGrpSpPr>
          <p:nvPr/>
        </p:nvGrpSpPr>
        <p:grpSpPr bwMode="auto">
          <a:xfrm>
            <a:off x="467544" y="5373214"/>
            <a:ext cx="3357562" cy="1367108"/>
            <a:chOff x="4496568" y="3814939"/>
            <a:chExt cx="3357586" cy="1367480"/>
          </a:xfrm>
        </p:grpSpPr>
        <p:cxnSp>
          <p:nvCxnSpPr>
            <p:cNvPr id="17" name="Прямая со стрелкой 16"/>
            <p:cNvCxnSpPr/>
            <p:nvPr/>
          </p:nvCxnSpPr>
          <p:spPr>
            <a:xfrm flipV="1">
              <a:off x="6872849" y="3814939"/>
              <a:ext cx="864102" cy="64825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9"/>
            <p:cNvSpPr txBox="1">
              <a:spLocks noChangeArrowheads="1"/>
            </p:cNvSpPr>
            <p:nvPr/>
          </p:nvSpPr>
          <p:spPr bwMode="auto">
            <a:xfrm>
              <a:off x="4496568" y="4463189"/>
              <a:ext cx="3357586" cy="719230"/>
            </a:xfrm>
            <a:prstGeom prst="rect">
              <a:avLst/>
            </a:prstGeom>
            <a:gradFill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r>
                <a:rPr lang="ru-RU" sz="1400" dirty="0" smtClean="0"/>
                <a:t>Подъезд </a:t>
              </a:r>
              <a:r>
                <a:rPr lang="ru-RU" sz="1400" dirty="0"/>
                <a:t>к дер </a:t>
              </a:r>
              <a:r>
                <a:rPr lang="ru-RU" sz="1400" dirty="0" err="1"/>
                <a:t>Логиновская</a:t>
              </a:r>
              <a:r>
                <a:rPr lang="ru-RU" sz="1400" dirty="0"/>
                <a:t> от автомобильной дороги Подъезд к дер. </a:t>
              </a:r>
              <a:r>
                <a:rPr lang="ru-RU" sz="1400" dirty="0" err="1"/>
                <a:t>Макаровская</a:t>
              </a:r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8996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673</Words>
  <Application>Microsoft Office PowerPoint</Application>
  <PresentationFormat>Экран (4:3)</PresentationFormat>
  <Paragraphs>146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бюджетных проектировках  министерства транспорта Архангельской области на 2017 год и на плановый период 2018 и 2019 годов</vt:lpstr>
      <vt:lpstr>В период 2017 – 2019 годы заканчивается действие 77 договоров: на 2017 год – 30 договоров;  на 2018 год – 32 договора;  на 2019 год – 15 договоров.</vt:lpstr>
      <vt:lpstr>Презентация PowerPoint</vt:lpstr>
      <vt:lpstr>Презентация PowerPoint</vt:lpstr>
      <vt:lpstr>Субсидии организациям железнодорожного транспорта на возмещение недополученных доходов, возникающих в результате государственного регулирования тарифов на перевозку пассажиров и багажа в 2017 году</vt:lpstr>
      <vt:lpstr>Перевозка населения в периоды осеннего ледостава и весеннего ледохода в дельте г. Архангельска</vt:lpstr>
      <vt:lpstr>Презентация PowerPoint</vt:lpstr>
      <vt:lpstr>Подпрограмма «Улучшение эксплуатационного состояния автомобильных дорог общего пользования регионального значения за счет ремонта, капитального ремонта и содержания»</vt:lpstr>
      <vt:lpstr>Презентация PowerPoint</vt:lpstr>
      <vt:lpstr>Субсидии муниципальным образованиям на софинансирование дорожной деятельности и ремонт дворовых территорий</vt:lpstr>
      <vt:lpstr>Презентация PowerPoint</vt:lpstr>
      <vt:lpstr>Сведения о работе приборов фото-, видеофиксации  нарушений Правил дорожного движения  Российской Федерации за 2013 - 2016 годы</vt:lpstr>
      <vt:lpstr>Сведения о работе приборов фото-, видеофиксации нарушений Правил дорожного движения Российской Федерации за 2013 - 2016 годы</vt:lpstr>
      <vt:lpstr>Презентация PowerPoint</vt:lpstr>
    </vt:vector>
  </TitlesOfParts>
  <Company>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Пунягов Сергей Валерьевич</dc:creator>
  <cp:lastModifiedBy>Пунягов Сергей Валерьевич</cp:lastModifiedBy>
  <cp:revision>43</cp:revision>
  <cp:lastPrinted>2015-10-22T14:40:39Z</cp:lastPrinted>
  <dcterms:created xsi:type="dcterms:W3CDTF">2015-10-22T06:18:15Z</dcterms:created>
  <dcterms:modified xsi:type="dcterms:W3CDTF">2016-11-17T08:54:10Z</dcterms:modified>
</cp:coreProperties>
</file>