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EF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57874015748032"/>
          <c:y val="3.0831228624714786E-2"/>
          <c:w val="0.86272990181782838"/>
          <c:h val="0.810117758364352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предусмотрено проектом бюджета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5432098765432098E-3"/>
                  <c:y val="0.13468956772293542"/>
                </c:manualLayout>
              </c:layout>
              <c:spPr/>
              <c:txPr>
                <a:bodyPr/>
                <a:lstStyle/>
                <a:p>
                  <a:pPr>
                    <a:defRPr sz="24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95268.9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расчет АТиЦ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1.5432098765432098E-3"/>
                  <c:y val="0.38162044188165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375317.1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6"/>
        <c:axId val="57715712"/>
        <c:axId val="57725696"/>
      </c:barChart>
      <c:catAx>
        <c:axId val="57715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7725696"/>
        <c:crosses val="autoZero"/>
        <c:auto val="1"/>
        <c:lblAlgn val="ctr"/>
        <c:lblOffset val="100"/>
        <c:noMultiLvlLbl val="0"/>
      </c:catAx>
      <c:valAx>
        <c:axId val="57725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77157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Затраты на обслуживание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1345840800297547E-3"/>
                  <c:y val="9.0421206185664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336460200074387E-3"/>
                  <c:y val="7.2839304982896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Передвижные комплексы</c:v>
                </c:pt>
                <c:pt idx="1">
                  <c:v>Стационарные комплексы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24.8</c:v>
                </c:pt>
                <c:pt idx="1">
                  <c:v>11.7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Прогнозируемые доходы областного бюджета</c:v>
                </c:pt>
              </c:strCache>
            </c:strRef>
          </c:tx>
          <c:spPr>
            <a:pattFill prst="wdUpDiag">
              <a:fgClr>
                <a:srgbClr val="00B05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5336460200074387E-3"/>
                  <c:y val="0.251170017182402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672920400148774E-3"/>
                  <c:y val="0.11302650773208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Передвижные комплексы</c:v>
                </c:pt>
                <c:pt idx="1">
                  <c:v>Стационарные комплексы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137.80000000000001</c:v>
                </c:pt>
                <c:pt idx="1">
                  <c:v>50.4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361600"/>
        <c:axId val="42363136"/>
      </c:barChart>
      <c:catAx>
        <c:axId val="42361600"/>
        <c:scaling>
          <c:orientation val="minMax"/>
        </c:scaling>
        <c:delete val="0"/>
        <c:axPos val="b"/>
        <c:majorTickMark val="out"/>
        <c:minorTickMark val="none"/>
        <c:tickLblPos val="nextTo"/>
        <c:crossAx val="42363136"/>
        <c:crosses val="autoZero"/>
        <c:auto val="1"/>
        <c:lblAlgn val="ctr"/>
        <c:lblOffset val="100"/>
        <c:noMultiLvlLbl val="0"/>
      </c:catAx>
      <c:valAx>
        <c:axId val="42363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3616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6680996797457288E-2"/>
          <c:y val="0.86434208486144903"/>
          <c:w val="0.93749861126541512"/>
          <c:h val="7.286541084295031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0.3425</cdr:x>
      <cdr:y>0.10178</cdr:y>
    </cdr:from>
    <cdr:to>
      <cdr:x>0.54375</cdr:x>
      <cdr:y>0.62681</cdr:y>
    </cdr:to>
    <cdr:cxnSp macro="">
      <cdr:nvCxnSpPr>
        <cdr:cNvPr id="2" name="Прямая со стрелкой 1"/>
        <cdr:cNvCxnSpPr/>
      </cdr:nvCxnSpPr>
      <cdr:spPr>
        <a:xfrm xmlns:a="http://schemas.openxmlformats.org/drawingml/2006/main" flipH="1">
          <a:off x="2818656" y="460648"/>
          <a:ext cx="1656184" cy="2376264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0.27642</cdr:x>
      <cdr:y>0.24544</cdr:y>
    </cdr:from>
    <cdr:to>
      <cdr:x>0.38142</cdr:x>
      <cdr:y>0.32499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274821" y="1110854"/>
          <a:ext cx="864108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400" dirty="0" smtClean="0"/>
            <a:t>- 280 048,2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0.84125</cdr:x>
      <cdr:y>0.05452</cdr:y>
    </cdr:from>
    <cdr:to>
      <cdr:x>0.95952</cdr:x>
      <cdr:y>0.11572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923112" y="246758"/>
          <a:ext cx="97334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тыс. рублей</a:t>
          </a:r>
          <a:endParaRPr lang="ru-RU" sz="1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0.62609</cdr:x>
      <cdr:y>0.55852</cdr:y>
    </cdr:from>
    <cdr:to>
      <cdr:x>0.75652</cdr:x>
      <cdr:y>0.69664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84576" y="2824088"/>
          <a:ext cx="1080120" cy="698376"/>
        </a:xfrm>
        <a:prstGeom xmlns:a="http://schemas.openxmlformats.org/drawingml/2006/main" prst="rect">
          <a:avLst/>
        </a:prstGeom>
        <a:pattFill xmlns:a="http://schemas.openxmlformats.org/drawingml/2006/main" prst="lgCheck">
          <a:fgClr>
            <a:schemeClr val="tx2">
              <a:lumMod val="60000"/>
              <a:lumOff val="40000"/>
            </a:schemeClr>
          </a:fgClr>
          <a:bgClr>
            <a:schemeClr val="bg1"/>
          </a:bgClr>
        </a:pattFill>
      </cdr:spPr>
      <cdr:txBody>
        <a:bodyPr xmlns:a="http://schemas.openxmlformats.org/drawingml/2006/main" vertOverflow="clip" wrap="none" rtlCol="0" anchor="ctr" anchorCtr="0"/>
        <a:lstStyle xmlns:a="http://schemas.openxmlformats.org/drawingml/2006/main"/>
        <a:p xmlns:a="http://schemas.openxmlformats.org/drawingml/2006/main">
          <a:pPr algn="ctr"/>
          <a:r>
            <a:rPr lang="ru-RU" sz="1800" dirty="0" smtClean="0"/>
            <a:t>32,0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0.08696</cdr:x>
      <cdr:y>0.9505</cdr:y>
    </cdr:from>
    <cdr:to>
      <cdr:x>0.10435</cdr:x>
      <cdr:y>0.97898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720080" y="4806037"/>
          <a:ext cx="144016" cy="144016"/>
        </a:xfrm>
        <a:prstGeom xmlns:a="http://schemas.openxmlformats.org/drawingml/2006/main" prst="rect">
          <a:avLst/>
        </a:prstGeom>
        <a:pattFill xmlns:a="http://schemas.openxmlformats.org/drawingml/2006/main" prst="lgCheck">
          <a:fgClr>
            <a:schemeClr val="tx2">
              <a:lumMod val="60000"/>
              <a:lumOff val="40000"/>
            </a:schemeClr>
          </a:fgClr>
          <a:bgClr>
            <a:schemeClr val="bg1"/>
          </a:bgClr>
        </a:patt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0.10435</cdr:x>
      <cdr:y>0.93626</cdr:y>
    </cdr:from>
    <cdr:to>
      <cdr:x>0.8087</cdr:x>
      <cdr:y>0.99322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864096" y="4734029"/>
          <a:ext cx="58326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Контракт </a:t>
          </a:r>
          <a:r>
            <a:rPr lang="ru-RU" sz="1600" dirty="0" smtClean="0">
              <a:latin typeface="+mn-lt"/>
              <a:ea typeface="+mn-ea"/>
              <a:cs typeface="+mn-cs"/>
            </a:rPr>
            <a:t>по приобретению </a:t>
          </a:r>
          <a:r>
            <a:rPr lang="ru-RU" sz="1600" dirty="0">
              <a:latin typeface="+mn-lt"/>
              <a:ea typeface="+mn-ea"/>
              <a:cs typeface="+mn-cs"/>
            </a:rPr>
            <a:t>и </a:t>
          </a:r>
          <a:r>
            <a:rPr lang="ru-RU" sz="1600" dirty="0" smtClean="0">
              <a:latin typeface="+mn-lt"/>
              <a:ea typeface="+mn-ea"/>
              <a:cs typeface="+mn-cs"/>
            </a:rPr>
            <a:t>установке 20 </a:t>
          </a:r>
          <a:r>
            <a:rPr lang="ru-RU" sz="1600" dirty="0">
              <a:latin typeface="+mn-lt"/>
              <a:ea typeface="+mn-ea"/>
              <a:cs typeface="+mn-cs"/>
            </a:rPr>
            <a:t>стационарных </a:t>
          </a:r>
          <a:r>
            <a:rPr lang="ru-RU" sz="1600" dirty="0" smtClean="0">
              <a:latin typeface="+mn-lt"/>
              <a:ea typeface="+mn-ea"/>
              <a:cs typeface="+mn-cs"/>
            </a:rPr>
            <a:t>комплексов</a:t>
          </a:r>
          <a:endParaRPr lang="ru-RU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FB4D4-0D81-4BC2-B944-19F974C14BAA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EF0D6-BF6E-4997-B69F-03F0DBB27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640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92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5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3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87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78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17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38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38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4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7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82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3C130-AA1D-4A0C-9511-641279DC9541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50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Субсидии организациям железнодорожного транспорта на возмещение недополученных доходов, возникающих в результате государственного регулирования тарифов на перевозку пассажиров и багажа в 2016 году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725892"/>
              </p:ext>
            </p:extLst>
          </p:nvPr>
        </p:nvGraphicFramePr>
        <p:xfrm>
          <a:off x="457200" y="159806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 rot="18308016">
            <a:off x="3206728" y="3316140"/>
            <a:ext cx="2376276" cy="36004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уменьшение в 4 раза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6886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09753371"/>
              </p:ext>
            </p:extLst>
          </p:nvPr>
        </p:nvGraphicFramePr>
        <p:xfrm>
          <a:off x="323528" y="1287259"/>
          <a:ext cx="8280920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35696" y="260648"/>
            <a:ext cx="5812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Эффективность эксплуатации </a:t>
            </a:r>
          </a:p>
          <a:p>
            <a:pPr algn="ctr"/>
            <a:r>
              <a:rPr lang="ru-RU" b="1" dirty="0" smtClean="0"/>
              <a:t>комплексов </a:t>
            </a:r>
            <a:r>
              <a:rPr lang="ru-RU" b="1" dirty="0"/>
              <a:t>автоматической фиксации нарушений ПДД</a:t>
            </a:r>
            <a:endParaRPr lang="ru-RU" dirty="0"/>
          </a:p>
        </p:txBody>
      </p:sp>
      <p:sp>
        <p:nvSpPr>
          <p:cNvPr id="6" name="TextBox 1"/>
          <p:cNvSpPr txBox="1"/>
          <p:nvPr/>
        </p:nvSpPr>
        <p:spPr>
          <a:xfrm>
            <a:off x="7308304" y="1438037"/>
            <a:ext cx="1286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/>
              <a:t>млн. рублей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3788868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58</Words>
  <Application>Microsoft Office PowerPoint</Application>
  <PresentationFormat>Экран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Субсидии организациям железнодорожного транспорта на возмещение недополученных доходов, возникающих в результате государственного регулирования тарифов на перевозку пассажиров и багажа в 2016 году</vt:lpstr>
      <vt:lpstr>Презентация PowerPoint</vt:lpstr>
    </vt:vector>
  </TitlesOfParts>
  <Company>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Пунягов Сергей Валерьевич</dc:creator>
  <cp:lastModifiedBy>Пунягов Сергей Валерьевич</cp:lastModifiedBy>
  <cp:revision>23</cp:revision>
  <cp:lastPrinted>2015-10-22T14:40:39Z</cp:lastPrinted>
  <dcterms:created xsi:type="dcterms:W3CDTF">2015-10-22T06:18:15Z</dcterms:created>
  <dcterms:modified xsi:type="dcterms:W3CDTF">2015-10-26T09:44:29Z</dcterms:modified>
</cp:coreProperties>
</file>