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56" r:id="rId2"/>
    <p:sldId id="703" r:id="rId3"/>
    <p:sldId id="701" r:id="rId4"/>
    <p:sldId id="708" r:id="rId5"/>
    <p:sldId id="706" r:id="rId6"/>
    <p:sldId id="705" r:id="rId7"/>
    <p:sldId id="709" r:id="rId8"/>
    <p:sldId id="710" r:id="rId9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B92"/>
    <a:srgbClr val="FF7453"/>
    <a:srgbClr val="009900"/>
    <a:srgbClr val="DAEAF6"/>
    <a:srgbClr val="9999FF"/>
    <a:srgbClr val="9966FF"/>
    <a:srgbClr val="FF552D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3228" autoAdjust="0"/>
  </p:normalViewPr>
  <p:slideViewPr>
    <p:cSldViewPr>
      <p:cViewPr>
        <p:scale>
          <a:sx n="90" d="100"/>
          <a:sy n="90" d="100"/>
        </p:scale>
        <p:origin x="-2286" y="-498"/>
      </p:cViewPr>
      <p:guideLst>
        <p:guide orient="horz" pos="2931"/>
        <p:guide pos="6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93"/>
          </a:xfrm>
          <a:prstGeom prst="rect">
            <a:avLst/>
          </a:prstGeom>
        </p:spPr>
        <p:txBody>
          <a:bodyPr vert="horz" lIns="90518" tIns="45260" rIns="90518" bIns="45260" rtlCol="0"/>
          <a:lstStyle>
            <a:lvl1pPr algn="l">
              <a:defRPr sz="11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93"/>
          </a:xfrm>
          <a:prstGeom prst="rect">
            <a:avLst/>
          </a:prstGeom>
        </p:spPr>
        <p:txBody>
          <a:bodyPr vert="horz" wrap="square" lIns="90518" tIns="45260" rIns="90518" bIns="4526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C35E2F-EF82-4A95-8264-729D649A0D6D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70"/>
            <a:ext cx="2946400" cy="493792"/>
          </a:xfrm>
          <a:prstGeom prst="rect">
            <a:avLst/>
          </a:prstGeom>
        </p:spPr>
        <p:txBody>
          <a:bodyPr vert="horz" lIns="90518" tIns="45260" rIns="90518" bIns="45260" rtlCol="0" anchor="b"/>
          <a:lstStyle>
            <a:lvl1pPr algn="l">
              <a:defRPr sz="11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870"/>
            <a:ext cx="2946400" cy="493792"/>
          </a:xfrm>
          <a:prstGeom prst="rect">
            <a:avLst/>
          </a:prstGeom>
        </p:spPr>
        <p:txBody>
          <a:bodyPr vert="horz" wrap="square" lIns="90518" tIns="45260" rIns="90518" bIns="4526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098035-CD61-4437-99C4-513C4430D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2135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08" tIns="45255" rIns="90508" bIns="45255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08" tIns="45255" rIns="90508" bIns="45255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8188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688642"/>
            <a:ext cx="5440363" cy="444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08" tIns="45255" rIns="90508" bIns="452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70"/>
            <a:ext cx="2946400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08" tIns="45255" rIns="90508" bIns="45255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870"/>
            <a:ext cx="2946400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08" tIns="45255" rIns="90508" bIns="45255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58ACA2-04D6-4B22-AA97-FB70BB78E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594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11A10-E1B5-41A7-ACA5-83C5C9961C0D}" type="slidenum">
              <a:rPr lang="ru-RU" smtClean="0">
                <a:latin typeface="Arial" charset="0"/>
                <a:cs typeface="Arial" charset="0"/>
              </a:rPr>
              <a:pPr/>
              <a:t>1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100" y="665163"/>
            <a:ext cx="6529388" cy="48958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5754024"/>
            <a:ext cx="5872163" cy="3608969"/>
          </a:xfrm>
          <a:noFill/>
          <a:ln/>
        </p:spPr>
        <p:txBody>
          <a:bodyPr/>
          <a:lstStyle/>
          <a:p>
            <a:pPr eaLnBrk="1" hangingPunct="1"/>
            <a:endParaRPr kumimoji="0"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extLst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extLst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824B-4AC5-4E50-9BEC-D2E880867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2451E-BCF5-426F-A0AF-BD85AB01A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6570-D834-4961-822C-CD7B17EB5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53585" y="1292913"/>
            <a:ext cx="8438320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47031" indent="-247031" algn="l" defTabSz="892778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11" y="102818"/>
            <a:ext cx="8834097" cy="83580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4C49C-7F4E-4562-9BB3-68E7C61C6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411F3-9A64-4739-8E81-D0A47520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FBD43-6315-4E81-B376-14B0A8D6C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1C792-CFA4-414E-AAF0-C1C0A48A2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83C1A-E107-406F-A026-C6AA3A8F4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A227A-4E5B-46FA-BC80-49E9AF257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D5F0B-858D-433B-984D-A06D11EE9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C4F08-E130-4FC0-82D1-F221057AF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050CCD-7E08-4744-9698-E5C1F8380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8" r:id="rId12"/>
    <p:sldLayoutId id="2147483809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kumimoji="1" sz="1600">
          <a:solidFill>
            <a:schemeClr val="tx1"/>
          </a:solidFill>
          <a:latin typeface="+mn-lt"/>
          <a:ea typeface="Arial" charset="0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kumimoji="1" sz="1400">
          <a:solidFill>
            <a:schemeClr val="tx1"/>
          </a:solidFill>
          <a:latin typeface="+mn-lt"/>
          <a:ea typeface="Arial" charset="0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kumimoji="1"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b--sw3tSuYwFh9d4syvsTVb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2349500"/>
            <a:ext cx="8929718" cy="18478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Batang" pitchFamily="18" charset="-127"/>
                <a:cs typeface="Times New Roman" pitchFamily="18" charset="0"/>
              </a:rPr>
              <a:t>Создание объекта окончательной изоляции радиоактивных отходов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Batang" pitchFamily="18" charset="-127"/>
                <a:cs typeface="Times New Roman" pitchFamily="18" charset="0"/>
              </a:rPr>
              <a:t>на архипелаге «Новая Земля».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Batang" pitchFamily="18" charset="-127"/>
                <a:cs typeface="Times New Roman" pitchFamily="18" charset="0"/>
              </a:rPr>
              <a:t>Общие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Batang" pitchFamily="18" charset="-127"/>
                <a:cs typeface="Times New Roman" pitchFamily="18" charset="0"/>
              </a:rPr>
              <a:t>характеристики проекта.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Batang" pitchFamily="18" charset="-127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Batang" pitchFamily="18" charset="-127"/>
                <a:cs typeface="Times New Roman" pitchFamily="18" charset="0"/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  <a:latin typeface="+mj-lt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323850" y="1588"/>
            <a:ext cx="7848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ru-RU" altLang="ko-KR" b="1">
              <a:solidFill>
                <a:srgbClr val="004B92"/>
              </a:solidFill>
              <a:latin typeface="Calibri" pitchFamily="34" charset="0"/>
            </a:endParaRPr>
          </a:p>
        </p:txBody>
      </p:sp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357158" y="38083"/>
            <a:ext cx="7848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ru-RU" altLang="ko-KR" b="1" dirty="0" smtClean="0">
                <a:solidFill>
                  <a:srgbClr val="004B92"/>
                </a:solidFill>
                <a:latin typeface="Calibri" pitchFamily="34" charset="0"/>
              </a:rPr>
              <a:t>Основания для реализации проекта по созданию объекта окончательной изоляции РАО в Арктической зоне РФ (АЗРФ). </a:t>
            </a:r>
          </a:p>
        </p:txBody>
      </p:sp>
      <p:sp>
        <p:nvSpPr>
          <p:cNvPr id="7172" name="AutoShape 17" descr="data:image/jpeg;base64,/9j/4AAQSkZJRgABAQAAAQABAAD/2wCEAAkGBhASEBIQDxIPFBEPEBIPDw8QDxAPEBAQFBUVFBQQFBQXHCYfFxkjGhQUIC8gJCcpLi0sFR4xNjAqQSYsLCkBCQoKDgwOGg8PGjUcHiQ2KSosLCkpNik1KTYpNSkvLCwqKTYpKSopLCkpKSksKSkpKSksLDApLCwsKSksLCkpLP/AABEIAOEA4QMBIgACEQEDEQH/xAAcAAEAAQUBAQAAAAAAAAAAAAAABAIDBQYHAQj/xABCEAACAgEBBAcEBggFBAMAAAABAgADBBEFBiFBBxITMVFhcSIygZEUQlKCoaJTYnJzkrHB0SQzwuHwI0NEshU0w//EABkBAQADAQEAAAAAAAAAAAAAAAADBAUCAf/EACYRAAIDAAICAgICAwEAAAAAAAABAgMRITEEEhNRIkEUUjJCYTP/2gAMAwEAAhEDEQA/AO4xEQBERAEREAREjZOclfvHjyA4sfhAJMt3XKo1YqB4sQo+ZmvZu8DnhWAg8Tozf2H4zX8zKLHV2LHxYkyaNTfZ7hteVvVjp3MznwRdR8zoJicnfs/9ukerv/QD+s1i7JA8JBtzBLEPHj+1pDOedGw5G/WV9XsV9EJ/m0g2b8Z36RR6VV/2mvW5okd8qW40Q/qVpWS+zYzv5nj/ALqfGqv+0qr6Ss1feFDDzrZfxVhNUfIlDWSX4K/6kbsn+mb9i9K5H+bjj1rs0/Bh/WZzB6SMCzgztUfC1CB/Euo+ZnIWaUEyOXhVPrg9V9i75PoTFy0sXrVsjKe5kYOvzEvz53xc6ypuvS71t9qtip+Onf8AGbfsXpVvrIXKQWr3GxNEtA8dPdb8PWU7PBnH/HksQ8mL74OsxMTsTebGy11x7ASBq1Z9mxfVTx08xwmWlJpp4ywnvKERE8PRERAEREAREQBERAEREASl3AGp0AHeTwlN1wUan/cnwExOZlE8WPmF5D18TPUtBdy9qHuTgPtHvPoOXxmAy8sDU68eZJ1Mt7Q2mBzmsbR2z5y3XU30JTjFcmSzNpAa8ZhMva/nMNmbVJ5zG25ZMvwoS7Kdlzl0ZW/akh2ZxkA2GUSyopFdtvsltlmUnI85GiegkdvHbyPE9PCT20qFkiSoNAwkFv8AmspZpaDSoGenOFyq9kYOjMrLxVlJVgfEEd06Dut0qkEVbQ4juGSo4j94o7/2h8uc51rKHkFtMLV+RJCTh0fSuPkI6h62VlYAqykMrA9xBHfLs4HupvtfgvoNXoY62UE/NkP1W/A8/Eds2NtqnKqF1DBkbh4Mrc0YciPCYt1Mqn9o0ITU0ZCIiQnYiIgCIiAIiIAlu64KNT/uT4Sp3AGp7gNSfKYfKzNT1j3D3R4Dx9Z6loGVlfWbv5DkB4Ca5tTaumvGNq7U014zSdq7WJJ4y7TT7HNligi9tTbOuuhmu5OYTLN+QSZYmpCCijPlJyesqZyZTESQ5EREASl30h2l7YuxL829cfHALNxZjwStBpq7HwGo9SQJDZYorT2MfZkNr9IW+ds2L0SbPpUdsjZFn1nuZguv6tanQD11PnJO0eivZdqkCgVNyehmrYeempU/EGUP5i0s/BwcPWyVgzI737oXbOuCuevTZr2NwGgbTvVh9Vx4c+8eWLqeXqrVNaiCUWnjK56DPIk5wVh540piAeGZPdnee7Bu7SrijaC6kn2bV8D4Ecjy18JjGluwSCyKkmmdweco+kdh7apy6VvobVH5H3kYe8jDkwmQnz5uXve+BfqdWx7SFvrHHhysUfaH4jUeGnfcbJWxFsrYMjqGRlOoZSNQRMW2t1svQl7IvRESI7EREAREjZ2V2aFufcB4se6AQtp5nHqDuXi3me8D+vymu7T2hoDxl3Ky9AdTx46n1mp7Z2j3y5VXonL1RB2xtTXXjNXyLyTL2Zk6mQprQgoozZScnrEREkORERAEREAs3tOudC2y1XDsyNB18i5l18K6vZVf4i5+M5Hes610K7WVsS3F1HaUWl+rzNdmhDDx9oMPlM3zN9SxR2dIiImWXDWekXZa37NyVI41VNkVn7L1Dr6j1AYejGcBxzO99JO1lx9m5BJ9q6s41Y5s9o6p09FLH7s4JQJf8PeStfhIiImuVBERAEpZZVDCcyWhPCM66zpPRDvf1W/+Pub2W1bFJPceLNT6Hiw89RzE5y6y0tzIyvWSrowdGHerKQQR8RKF8PZYWIPHp9TxMHufvAubiV5A0DMOrao+pavB19OY8iJnJlZhcEREATWt4M7VwnKsan9oj+38zNhutCqWPcoLH0A1M59k5ZJZj3sSx+J10ktUdenqI208zQHjNM2rmamZna+X3zVMu3UzWohi0o3T9nhYdtTKYiWyAREQBERAEREA8dZVsrat+JeuRjt1XTx4q6n3kYc1P/O6ecJQ4EisgpLk6hJpnX9idMWDYo+k9fHs09oMjWVa/qugJ09QJK2j0ubMrXWux7m5JVW41PmzgAD4ziLVieCsTP8A4a0sfM8MtvTvVftC4WW6LWmopoUkrWp7zr9ZjoNW8vCY+tJ4iiXAJeqqUFiIJTchERJzgREQBERALdgkewSWwke2VbUSwZvHQ3vB2WU+G59jKHWr15XINfzJr/CJ22fK2JmPTdXdXweqxbE/aUhgPwn1Bs7OS6qu5PctrSxP2WAYfzmRavyLkHqJMREiOzC705XUx2HOxhWPQ8T+APzmhZN3CbPv3k8aU8nc/go/1TSsy3hL/jw/FMinPODDbUvmDsPGZDOs4zGzVisRQb0REToCIiAIiIB4xltrZ7Y2gnTdjdFmz3Svtsl3uZVL1VXUKA5A1QAAsdDqO+VLr1X2SQr9nwcsOTLRzB3aj5zv+J0XbKr0/wAMrnxtey3X4M2n4TOYWwcWn/Jox69O7s6a0PzAlOXmfSJ1QfN+HsvKu/ycfIs15pRYw+YGkzFW4G1SNfodw9TUD8iwM+iJht7dsDFwsjI511MU87G9msfxMsj/AJU2+Dv4YnzyVKsVbgyMVYag6MDoRqPMGVyLj/Pz5nzkqa9bbXJSaxiIiSHgiIgCIiACJYs5y/LVokVvR7Eg3f0nduh3ana7MVCfaxrHoPj1eDp+D6fCcKtE6X0E52lmXQT7yVXKPNSyMfzLMa5cl+vo7HERK5Ic735yP8V1fs1IPmWP9RNQzbJsG+9v+OtHgtY/ID/WavlPNmiH4RKNkuWYrMbjIck5B75GlxIhERE9AiIgCIiAUuJj7004jgRxBHAg+ImRaQss8DK9yWHdZ33ov2rdkbMptvYtYDZWXb3nWtyqsx5nQAa89Jtswe5eyTjYGNQeDJSpceFj+24/iYzOTCffBoITl3ThtjSnHxFPG6w3WDX6lfBQfVm1+5Ooz556R9q/SNp3EHVKNMZOPDSvXr/nLyWiPtNHM3kTBY6S/KKllc3YLEZzeiIidgREQBERAEt2y5KLpxPo9RAu/vNv6Gcrq7VC/pca5NPHTquP/Sajb/ebD0UPptjG8xcvzps/tMW/sv1dH0ZE8iViQ5Rv4dM+3zWs/kWate02vpKr6uaD9uhD8QWU/wAhNRtab1H/AJRZm2f5sx+QJHkjIkeWDkREQBERAEREApsMmbn7J+lbRxqSNU7QWW/u6vbbX16vV+9Mfe86L0H7H1bJzGHd1cas+Z0ss/8AzHzlHyp+sSelcnXYiJjl0xu8O1BjYt+QdP8Ao1PYAebAeyvxbQfGfNFBLEsx1ZiWY+LEkk/MzsHTZtjqYlWKp45VurafoqtGP5zX8jOSUJNDw4f7Fa6X6JCxETWRTEREHoiIgCIiAJRdK5avM4s6PY9kG9psPRQmu2Mby7ZvlRZNcvabd0L43W2sG/RY9z+mvVQf+8wrnyaVayJ9BxESE9Oc9K+Loce3xFlR/Ky/6pz1mnXukfA7TAdudDJcPQHqt+VifhOPEza8KW1Z9Gb5CyzSPdI0lWSOwlw4XRTERB6IiIAgmJTYZ4+jwi5T6CfQnR7sb6Ns7HrI0dk7azx69vtkHzAIH3ZwzdvZX0rOx8fTVbLQbP3Se3Z+VSPjPpYCY3lz2WF6mOLT2IkPa20Footvf3aa3tb0VSdPjppKZOcN6U9r9vtN0B1TFVcddO7rD2rPzNp92a9UJG7drHa1+L2O1jnxdz1m/EmS0m348cSKFktkz2IiWyIREQBERAEREASPe0kEyFe8r3yxEkFrIV7zpvQHg625mRp7qVUKfNizsPyL+E5de0730K7J7HZa2EaNlWvf59QaVp+Ca/emFN7I0orIm/T2InhyWMvFWxGrb3XRkYfqsND/ADnz9nYbVWPU/vVO1beqnTX49/xn0ROTdKuxuzvTKUezeOpYeQtQcD8VA/gMveDZ6z9fsreTDY79Gjse+RmEvFpQ02Sii1E9Ink8OxERAEtWtLpMiZLcDI7HiPYrWdE6Edkda/IyyOFajHrP676O59QqqPvzsc1Toz2P9H2bQpGj3D6TZ49a3iAfROoPhNrmBZL2k2aMViwTn3TRtjssBaAfay7Qh/dp7bn5hB96dBnA+mbbPa7RFIPs4lSppy7SzSxz8jWPuz2tbJCbxGo0NJttDp1e0R166ixOspXroe5l17x5iZbo73SOfkjrg/RqCGvb7XNaR5tpx8Br5TN9Ke8y35C4lOnZYhIYgcDdpoyjyUezw56+AmlG381CPP2VHD8fZmnKZ7PEnsvx6K4iInp6IiIAiI10hvDwouaY7IeSb7JjsiyZfk2/ouUw08x8R77q6axq91i1IP1nIUfzn1dsvZ6UU1UV+5TWlS+iKFB/CcO6EN3DfmvmOP8Ap4a6Jr3G+wEDT9lesfvLO+TLXPJcl9CIidHAmJ3m2IuXjWUHQFhrWx+rYOKt8+B8iZlonqbT1HjW8HzZfUyMyOCrIxVlPeGB0IlszovSrusQfp1I4HRckDkeAW3+Sn7vnObhpv02/JBSM2UHCTR64lEqLGUyY8EREA8aWEx+0srr/S2JWfvsF/rJBEjWEqQy+8pDKfBgQQfmJBcuODqDzs+o66woAHAAAAeAHACVTE7tberzMZMiojRx7a68a7B79beBB/DQ85lpgPg0hOL7w9E2dk7UutD1DGyLTb27NqyK2mtfZ95YaaDkRpxE7RNN336RaMFTWhW3KI9mkHVa9frWkdw/V7z5d86h7b+J48zkxO9O2aNj4KYOFwvsU9Q8C6g8HybDzY6cPMcOC6TkdK8/ideOplzKzLb7WvvcvZY3WdjzPgPADuAHcBKlWavj0+q57KVtnsVARES+iAREQeiIiAJbuslVr6SDfbK91qiiSEdZavskEqzsqIpZ3YIiLxZmY6BR5kmVX3Tp/QluSbLDtO9fYrJTEVh71nc13ovFR56nlMK2bmzShH1idO3G3ZXAwasYaFwOvew+vc3Fz6DgB5KJsERPDkREQBERALWRjq6sjgMjgqykahlPAgicH313TfBv0GposJND9/DnWx+0PxGh8dO+zH7a2NVlUtRcuqOOXvK3J1PIiT03OqX/AA4nBTR85Ax1pk9592bsG7s7eKNqarQNFsXx8iOa8vTSYgWTYjYmtRRcM4ZdiUq0960lUtOGsPZbsrlyJ61oLuxdu5WG5sxbWTre+mgat9O7roeB9e/wIm3V9NeaBo2PjMftA2oD8NTNLKyk0ypPxoyetE0bXE2Ha3ShtPIBQOlCHgRjqUY/fYlh8CJqyU8dTqSTqSTqST3knmZJFcqAncKIx6Ry7G+ylE0lURLCWEYiInoERPdYbwHkpe3SU2XeEh3ZEr23KKJIwbZ7ddIF10XXSfururkbRyBRQNFGhuuI9ilPtN4nv0Xn6amY11zmzQrrxayZuHuZZtPK6ntLj1ENk2jhovKtT9ttNB4cTy4/S+FhpVWlVSha61CIijQKqjQKPhIW7W7lGDjpjY66InFmPv2Ofesc82P9gOAEyshSOpPRERPTkREQBERAEREAx+2tiU5VLU3qGRuPgytydTyInDN79y78B9Tq+Ox0rvUcPJbB9VvwPLwH0HLOTjJYjJYqsjgqyMAysDyIPfJa7XW+DiUVI+YA8rDzo2+HRCw612zuK95xWbiP3THvH6p4+Z7pzS5GrYpYrK6nRkcFWU+BB4iaEL1LorODXZIWyVBpEFkqFknVpG4aSgYlgWecqFsl+VHPqXYlvtZ720690eerK4lHbSk3Q7Ij1ZdgmR2vlp8iRSvSO1BslNdpI9l8jPkSPZkSnb5RPCnS/ZkSHdkTxC7sErVmdz1URFLMxPIAcSZ1DcnoSss6t+1NUTgwxFb/AKjfvWHuj9UcfMTOna5vgtxgork07cvcPK2lZ7GteOjaW5LD2R4og+u/ly5kc/ordzdvHwaFx8ZOqi8WJ4vY/Ox25sf9hoOEnYeFXUi1VIqVoOqiIoVVA5ADul+cpBy0RET05EREAREQBERAEREAREQBMJvBufiZq6ZNQLAaLavs3J6OOXkdR5TNxAOJbwdDeVVq+G4vTv7NiKrh5cfZb5j0mh5mJdS3Z31vW4+pYjI3yI4z6pkXO2dVchS6uuxD3rYiuvyMlVrOfRHy1209Fs7ptTod2Zbqa0soY86bD1df2H6w+Wk1bP6CbBr9Hy0Pgt1LKfTrIT/Kd/Mzz40c07b/AJrPe2/5rNvyehraq+6Mazw6l3V1/jUSDZ0UbYH/AIwP7N+Of9c9+dnnxI103ekobImxp0T7YP8A4wHrkYw/1yXj9C21m94Y1YP279dP4FM4dzO1Wkaa18tNfOo4PQFaf/sZiKOa00s5+DOR/KbVsnoV2XTobFtvYfprCE1/YTqj56yJzkztKKOC4uNbe4rorssc9yVozt8gOE33dzoQzb9HzXXGr7+oNLbyPDQeynxJPlO47P2XRQnZ0VVVJ9iqta1+SjjJc5zez32+jX92txsLAXTFqAcjRr39u5/Vz3DyGg8psERPTgREQBERAEREAREQBERAEREAREQBERAEREATyIgHsREAREQBERAEREAREQBERAEREAREQBER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3" name="AutoShape 19" descr="data:image/jpeg;base64,/9j/4AAQSkZJRgABAQAAAQABAAD/2wCEAAkGBhASEBIQDxIPFBEPEBIPDw8QDxAPEBAQFBUVFBQQFBQXHCYfFxkjGhQUIC8gJCcpLi0sFR4xNjAqQSYsLCkBCQoKDgwOGg8PGjUcHiQ2KSosLCkpNik1KTYpNSkvLCwqKTYpKSopLCkpKSksKSkpKSksLDApLCwsKSksLCkpLP/AABEIAOEA4QMBIgACEQEDEQH/xAAcAAEAAQUBAQAAAAAAAAAAAAAABAIDBQYHAQj/xABCEAACAgEBBAcEBggFBAMAAAABAgADBBEFBiFBBxITMVFhcSIygZEUQlKCoaJTYnJzkrHB0SQzwuHwI0NEshU0w//EABkBAQADAQEAAAAAAAAAAAAAAAADBAUCAf/EACYRAAIDAAICAgICAwEAAAAAAAABAgMRITEEEhNRIkEUUjJCYTP/2gAMAwEAAhEDEQA/AO4xEQBERAEREAREjZOclfvHjyA4sfhAJMt3XKo1YqB4sQo+ZmvZu8DnhWAg8Tozf2H4zX8zKLHV2LHxYkyaNTfZ7hteVvVjp3MznwRdR8zoJicnfs/9ukerv/QD+s1i7JA8JBtzBLEPHj+1pDOedGw5G/WV9XsV9EJ/m0g2b8Z36RR6VV/2mvW5okd8qW40Q/qVpWS+zYzv5nj/ALqfGqv+0qr6Ss1feFDDzrZfxVhNUfIlDWSX4K/6kbsn+mb9i9K5H+bjj1rs0/Bh/WZzB6SMCzgztUfC1CB/Euo+ZnIWaUEyOXhVPrg9V9i75PoTFy0sXrVsjKe5kYOvzEvz53xc6ypuvS71t9qtip+Onf8AGbfsXpVvrIXKQWr3GxNEtA8dPdb8PWU7PBnH/HksQ8mL74OsxMTsTebGy11x7ASBq1Z9mxfVTx08xwmWlJpp4ywnvKERE8PRERAEREAREQBERAEREASl3AGp0AHeTwlN1wUan/cnwExOZlE8WPmF5D18TPUtBdy9qHuTgPtHvPoOXxmAy8sDU68eZJ1Mt7Q2mBzmsbR2z5y3XU30JTjFcmSzNpAa8ZhMva/nMNmbVJ5zG25ZMvwoS7Kdlzl0ZW/akh2ZxkA2GUSyopFdtvsltlmUnI85GiegkdvHbyPE9PCT20qFkiSoNAwkFv8AmspZpaDSoGenOFyq9kYOjMrLxVlJVgfEEd06Dut0qkEVbQ4juGSo4j94o7/2h8uc51rKHkFtMLV+RJCTh0fSuPkI6h62VlYAqykMrA9xBHfLs4HupvtfgvoNXoY62UE/NkP1W/A8/Eds2NtqnKqF1DBkbh4Mrc0YciPCYt1Mqn9o0ITU0ZCIiQnYiIgCIiAIiIAlu64KNT/uT4Sp3AGp7gNSfKYfKzNT1j3D3R4Dx9Z6loGVlfWbv5DkB4Ca5tTaumvGNq7U014zSdq7WJJ4y7TT7HNligi9tTbOuuhmu5OYTLN+QSZYmpCCijPlJyesqZyZTESQ5EREASl30h2l7YuxL829cfHALNxZjwStBpq7HwGo9SQJDZYorT2MfZkNr9IW+ds2L0SbPpUdsjZFn1nuZguv6tanQD11PnJO0eivZdqkCgVNyehmrYeempU/EGUP5i0s/BwcPWyVgzI737oXbOuCuevTZr2NwGgbTvVh9Vx4c+8eWLqeXqrVNaiCUWnjK56DPIk5wVh540piAeGZPdnee7Bu7SrijaC6kn2bV8D4Ecjy18JjGluwSCyKkmmdweco+kdh7apy6VvobVH5H3kYe8jDkwmQnz5uXve+BfqdWx7SFvrHHhysUfaH4jUeGnfcbJWxFsrYMjqGRlOoZSNQRMW2t1svQl7IvRESI7EREAREjZ2V2aFufcB4se6AQtp5nHqDuXi3me8D+vymu7T2hoDxl3Ky9AdTx46n1mp7Z2j3y5VXonL1RB2xtTXXjNXyLyTL2Zk6mQprQgoozZScnrEREkORERAEREAs3tOudC2y1XDsyNB18i5l18K6vZVf4i5+M5Hes610K7WVsS3F1HaUWl+rzNdmhDDx9oMPlM3zN9SxR2dIiImWXDWekXZa37NyVI41VNkVn7L1Dr6j1AYejGcBxzO99JO1lx9m5BJ9q6s41Y5s9o6p09FLH7s4JQJf8PeStfhIiImuVBERAEpZZVDCcyWhPCM66zpPRDvf1W/+Pub2W1bFJPceLNT6Hiw89RzE5y6y0tzIyvWSrowdGHerKQQR8RKF8PZYWIPHp9TxMHufvAubiV5A0DMOrao+pavB19OY8iJnJlZhcEREATWt4M7VwnKsan9oj+38zNhutCqWPcoLH0A1M59k5ZJZj3sSx+J10ktUdenqI208zQHjNM2rmamZna+X3zVMu3UzWohi0o3T9nhYdtTKYiWyAREQBERAEREA8dZVsrat+JeuRjt1XTx4q6n3kYc1P/O6ecJQ4EisgpLk6hJpnX9idMWDYo+k9fHs09oMjWVa/qugJ09QJK2j0ubMrXWux7m5JVW41PmzgAD4ziLVieCsTP8A4a0sfM8MtvTvVftC4WW6LWmopoUkrWp7zr9ZjoNW8vCY+tJ4iiXAJeqqUFiIJTchERJzgREQBERALdgkewSWwke2VbUSwZvHQ3vB2WU+G59jKHWr15XINfzJr/CJ22fK2JmPTdXdXweqxbE/aUhgPwn1Bs7OS6qu5PctrSxP2WAYfzmRavyLkHqJMREiOzC705XUx2HOxhWPQ8T+APzmhZN3CbPv3k8aU8nc/go/1TSsy3hL/jw/FMinPODDbUvmDsPGZDOs4zGzVisRQb0REToCIiAIiIB4xltrZ7Y2gnTdjdFmz3Svtsl3uZVL1VXUKA5A1QAAsdDqO+VLr1X2SQr9nwcsOTLRzB3aj5zv+J0XbKr0/wAMrnxtey3X4M2n4TOYWwcWn/Jox69O7s6a0PzAlOXmfSJ1QfN+HsvKu/ycfIs15pRYw+YGkzFW4G1SNfodw9TUD8iwM+iJht7dsDFwsjI511MU87G9msfxMsj/AJU2+Dv4YnzyVKsVbgyMVYag6MDoRqPMGVyLj/Pz5nzkqa9bbXJSaxiIiSHgiIgCIiACJYs5y/LVokVvR7Eg3f0nduh3ana7MVCfaxrHoPj1eDp+D6fCcKtE6X0E52lmXQT7yVXKPNSyMfzLMa5cl+vo7HERK5Ic735yP8V1fs1IPmWP9RNQzbJsG+9v+OtHgtY/ID/WavlPNmiH4RKNkuWYrMbjIck5B75GlxIhERE9AiIgCIiAUuJj7004jgRxBHAg+ImRaQss8DK9yWHdZ33ov2rdkbMptvYtYDZWXb3nWtyqsx5nQAa89Jtswe5eyTjYGNQeDJSpceFj+24/iYzOTCffBoITl3ThtjSnHxFPG6w3WDX6lfBQfVm1+5Ooz556R9q/SNp3EHVKNMZOPDSvXr/nLyWiPtNHM3kTBY6S/KKllc3YLEZzeiIidgREQBERAEt2y5KLpxPo9RAu/vNv6Gcrq7VC/pca5NPHTquP/Sajb/ebD0UPptjG8xcvzps/tMW/sv1dH0ZE8iViQ5Rv4dM+3zWs/kWate02vpKr6uaD9uhD8QWU/wAhNRtab1H/AJRZm2f5sx+QJHkjIkeWDkREQBERAEREApsMmbn7J+lbRxqSNU7QWW/u6vbbX16vV+9Mfe86L0H7H1bJzGHd1cas+Z0ss/8AzHzlHyp+sSelcnXYiJjl0xu8O1BjYt+QdP8Ao1PYAebAeyvxbQfGfNFBLEsx1ZiWY+LEkk/MzsHTZtjqYlWKp45VurafoqtGP5zX8jOSUJNDw4f7Fa6X6JCxETWRTEREHoiIgCIiAJRdK5avM4s6PY9kG9psPRQmu2Mby7ZvlRZNcvabd0L43W2sG/RY9z+mvVQf+8wrnyaVayJ9BxESE9Oc9K+Loce3xFlR/Ky/6pz1mnXukfA7TAdudDJcPQHqt+VifhOPEza8KW1Z9Gb5CyzSPdI0lWSOwlw4XRTERB6IiIAgmJTYZ4+jwi5T6CfQnR7sb6Ns7HrI0dk7azx69vtkHzAIH3ZwzdvZX0rOx8fTVbLQbP3Se3Z+VSPjPpYCY3lz2WF6mOLT2IkPa20Footvf3aa3tb0VSdPjppKZOcN6U9r9vtN0B1TFVcddO7rD2rPzNp92a9UJG7drHa1+L2O1jnxdz1m/EmS0m348cSKFktkz2IiWyIREQBERAEREASPe0kEyFe8r3yxEkFrIV7zpvQHg625mRp7qVUKfNizsPyL+E5de0730K7J7HZa2EaNlWvf59QaVp+Ca/emFN7I0orIm/T2InhyWMvFWxGrb3XRkYfqsND/ADnz9nYbVWPU/vVO1beqnTX49/xn0ROTdKuxuzvTKUezeOpYeQtQcD8VA/gMveDZ6z9fsreTDY79Gjse+RmEvFpQ02Sii1E9Ink8OxERAEtWtLpMiZLcDI7HiPYrWdE6Edkda/IyyOFajHrP676O59QqqPvzsc1Toz2P9H2bQpGj3D6TZ49a3iAfROoPhNrmBZL2k2aMViwTn3TRtjssBaAfay7Qh/dp7bn5hB96dBnA+mbbPa7RFIPs4lSppy7SzSxz8jWPuz2tbJCbxGo0NJttDp1e0R166ixOspXroe5l17x5iZbo73SOfkjrg/RqCGvb7XNaR5tpx8Br5TN9Ke8y35C4lOnZYhIYgcDdpoyjyUezw56+AmlG381CPP2VHD8fZmnKZ7PEnsvx6K4iInp6IiIAiI10hvDwouaY7IeSb7JjsiyZfk2/ouUw08x8R77q6axq91i1IP1nIUfzn1dsvZ6UU1UV+5TWlS+iKFB/CcO6EN3DfmvmOP8Ap4a6Jr3G+wEDT9lesfvLO+TLXPJcl9CIidHAmJ3m2IuXjWUHQFhrWx+rYOKt8+B8iZlonqbT1HjW8HzZfUyMyOCrIxVlPeGB0IlszovSrusQfp1I4HRckDkeAW3+Sn7vnObhpv02/JBSM2UHCTR64lEqLGUyY8EREA8aWEx+0srr/S2JWfvsF/rJBEjWEqQy+8pDKfBgQQfmJBcuODqDzs+o66woAHAAAAeAHACVTE7tberzMZMiojRx7a68a7B79beBB/DQ85lpgPg0hOL7w9E2dk7UutD1DGyLTb27NqyK2mtfZ95YaaDkRpxE7RNN336RaMFTWhW3KI9mkHVa9frWkdw/V7z5d86h7b+J48zkxO9O2aNj4KYOFwvsU9Q8C6g8HybDzY6cPMcOC6TkdK8/ideOplzKzLb7WvvcvZY3WdjzPgPADuAHcBKlWavj0+q57KVtnsVARES+iAREQeiIiAJbuslVr6SDfbK91qiiSEdZavskEqzsqIpZ3YIiLxZmY6BR5kmVX3Tp/QluSbLDtO9fYrJTEVh71nc13ovFR56nlMK2bmzShH1idO3G3ZXAwasYaFwOvew+vc3Fz6DgB5KJsERPDkREQBERALWRjq6sjgMjgqykahlPAgicH313TfBv0GposJND9/DnWx+0PxGh8dO+zH7a2NVlUtRcuqOOXvK3J1PIiT03OqX/AA4nBTR85Ax1pk9592bsG7s7eKNqarQNFsXx8iOa8vTSYgWTYjYmtRRcM4ZdiUq0960lUtOGsPZbsrlyJ61oLuxdu5WG5sxbWTre+mgat9O7roeB9e/wIm3V9NeaBo2PjMftA2oD8NTNLKyk0ypPxoyetE0bXE2Ha3ShtPIBQOlCHgRjqUY/fYlh8CJqyU8dTqSTqSTqST3knmZJFcqAncKIx6Ry7G+ylE0lURLCWEYiInoERPdYbwHkpe3SU2XeEh3ZEr23KKJIwbZ7ddIF10XXSfururkbRyBRQNFGhuuI9ilPtN4nv0Xn6amY11zmzQrrxayZuHuZZtPK6ntLj1ENk2jhovKtT9ttNB4cTy4/S+FhpVWlVSha61CIijQKqjQKPhIW7W7lGDjpjY66InFmPv2Ofesc82P9gOAEyshSOpPRERPTkREQBERAEREAx+2tiU5VLU3qGRuPgytydTyInDN79y78B9Tq+Ox0rvUcPJbB9VvwPLwH0HLOTjJYjJYqsjgqyMAysDyIPfJa7XW+DiUVI+YA8rDzo2+HRCw612zuK95xWbiP3THvH6p4+Z7pzS5GrYpYrK6nRkcFWU+BB4iaEL1LorODXZIWyVBpEFkqFknVpG4aSgYlgWecqFsl+VHPqXYlvtZ720690eerK4lHbSk3Q7Ij1ZdgmR2vlp8iRSvSO1BslNdpI9l8jPkSPZkSnb5RPCnS/ZkSHdkTxC7sErVmdz1URFLMxPIAcSZ1DcnoSss6t+1NUTgwxFb/AKjfvWHuj9UcfMTOna5vgtxgork07cvcPK2lZ7GteOjaW5LD2R4og+u/ly5kc/ordzdvHwaFx8ZOqi8WJ4vY/Ox25sf9hoOEnYeFXUi1VIqVoOqiIoVVA5ADul+cpBy0RET05EREAREQBERAEREAREQBMJvBufiZq6ZNQLAaLavs3J6OOXkdR5TNxAOJbwdDeVVq+G4vTv7NiKrh5cfZb5j0mh5mJdS3Z31vW4+pYjI3yI4z6pkXO2dVchS6uuxD3rYiuvyMlVrOfRHy1209Fs7ptTod2Zbqa0soY86bD1df2H6w+Wk1bP6CbBr9Hy0Pgt1LKfTrIT/Kd/Mzz40c07b/AJrPe2/5rNvyehraq+6Mazw6l3V1/jUSDZ0UbYH/AIwP7N+Of9c9+dnnxI103ekobImxp0T7YP8A4wHrkYw/1yXj9C21m94Y1YP279dP4FM4dzO1Wkaa18tNfOo4PQFaf/sZiKOa00s5+DOR/KbVsnoV2XTobFtvYfprCE1/YTqj56yJzkztKKOC4uNbe4rorssc9yVozt8gOE33dzoQzb9HzXXGr7+oNLbyPDQeynxJPlO47P2XRQnZ0VVVJ9iqta1+SjjJc5zez32+jX92txsLAXTFqAcjRr39u5/Vz3DyGg8psERPTgREQBERAEREAREQBERAEREAREQBERAEREATyIgHsREAREQBERAEREAREQBERAEREAREQBERAP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142984"/>
            <a:ext cx="9144000" cy="64294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18000" tIns="18000" rIns="18000" bIns="18000" anchor="ctr" anchorCtr="1"/>
          <a:lstStyle/>
          <a:p>
            <a:pPr algn="ctr">
              <a:defRPr/>
            </a:pPr>
            <a:r>
              <a:rPr lang="ru-RU" sz="1500" b="1" dirty="0" smtClean="0"/>
              <a:t>Федеральный закон от 11.07.2011 № 190-ФЗ «Об обращении с радиоактивными</a:t>
            </a:r>
            <a:r>
              <a:rPr lang="en-US" sz="1500" b="1" dirty="0" smtClean="0"/>
              <a:t> </a:t>
            </a:r>
            <a:r>
              <a:rPr lang="ru-RU" sz="1500" b="1" dirty="0" smtClean="0"/>
              <a:t>отходами и </a:t>
            </a:r>
            <a:endParaRPr lang="en-US" sz="1500" b="1" dirty="0" smtClean="0"/>
          </a:p>
          <a:p>
            <a:pPr algn="ctr">
              <a:defRPr/>
            </a:pPr>
            <a:r>
              <a:rPr lang="ru-RU" sz="1500" b="1" dirty="0" smtClean="0"/>
              <a:t>о внесении изменений в отдельные законодательные акты Российской Федерации»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51716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  <a:defRPr/>
            </a:pPr>
            <a:r>
              <a:rPr lang="ru-RU" sz="1600" dirty="0" smtClean="0"/>
              <a:t> Обязательное захоронение всего объема накопленных и образующихся радиоактивных отходов в пунктах захоронения РАО, обеспечивающих радиационную безопасность работников такого пункта, населения и окружающей среды в течение всего срока потенциальной опасности РАО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" y="3701481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1600" dirty="0" smtClean="0"/>
              <a:t> Создание</a:t>
            </a:r>
            <a:r>
              <a:rPr lang="en-US" sz="1600" dirty="0" smtClean="0"/>
              <a:t> </a:t>
            </a:r>
            <a:r>
              <a:rPr lang="ru-RU" sz="1600" dirty="0" smtClean="0">
                <a:cs typeface="Times New Roman" pitchFamily="18" charset="0"/>
              </a:rPr>
              <a:t>системы захоронения низко и среднеактивных радиоактивных отходов</a:t>
            </a:r>
            <a:r>
              <a:rPr lang="ru-RU" sz="1600" dirty="0" smtClean="0"/>
              <a:t> в целях организации и обеспечения безопасного и экономически эффективного обращения с РАО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-32" y="3000372"/>
            <a:ext cx="9144000" cy="64294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81976" tIns="40989" rIns="81976" bIns="40989" anchor="ctr" anchorCtr="1"/>
          <a:lstStyle/>
          <a:p>
            <a:pPr algn="ctr">
              <a:defRPr/>
            </a:pPr>
            <a:r>
              <a:rPr lang="ru-RU" sz="1500" b="1" dirty="0" smtClean="0"/>
              <a:t>Постановление Правительства РФ от 19.11.2012 № 1185 «Об определении порядка </a:t>
            </a:r>
          </a:p>
          <a:p>
            <a:pPr algn="ctr">
              <a:defRPr/>
            </a:pPr>
            <a:r>
              <a:rPr lang="ru-RU" sz="1500" b="1" dirty="0" smtClean="0"/>
              <a:t>и сроков создания ЕГС РАО»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32" y="4500570"/>
            <a:ext cx="9144000" cy="64294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81976" tIns="40989" rIns="81976" bIns="40989" anchor="ctr" anchorCtr="1"/>
          <a:lstStyle/>
          <a:p>
            <a:pPr algn="ctr">
              <a:defRPr/>
            </a:pPr>
            <a:r>
              <a:rPr lang="ru-RU" sz="1500" b="1" dirty="0" smtClean="0"/>
              <a:t>Стратегия развития Арктической зоны Российской Федерации (АЗРФ) и обеспечения </a:t>
            </a:r>
          </a:p>
          <a:p>
            <a:pPr algn="ctr">
              <a:defRPr/>
            </a:pPr>
            <a:r>
              <a:rPr lang="ru-RU" sz="1500" b="1" dirty="0" smtClean="0"/>
              <a:t>национальной безопасности на период до 2020 года, утвержденная Президентом РФ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32" y="5209302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1600" dirty="0" smtClean="0"/>
              <a:t> Обеспечение экологической безопасности в Арктической зоне РФ, включая приоритетные проекты по ликвидации экологических последствий прошлой хозяйственной и иной деятельности, а также по реабилитации территорий размещения </a:t>
            </a:r>
            <a:r>
              <a:rPr lang="ru-RU" sz="1600" dirty="0" err="1" smtClean="0"/>
              <a:t>ядерно</a:t>
            </a:r>
            <a:r>
              <a:rPr lang="ru-RU" sz="1600" dirty="0" smtClean="0"/>
              <a:t> и </a:t>
            </a:r>
            <a:r>
              <a:rPr lang="ru-RU" sz="1600" dirty="0" err="1" smtClean="0"/>
              <a:t>радиационно</a:t>
            </a:r>
            <a:r>
              <a:rPr lang="ru-RU" sz="1600" dirty="0" smtClean="0"/>
              <a:t> опасных объектов</a:t>
            </a:r>
            <a:endParaRPr lang="ru-RU" sz="1600" dirty="0" smtClean="0">
              <a:cs typeface="Times New Roman" pitchFamily="18" charset="0"/>
            </a:endParaRPr>
          </a:p>
        </p:txBody>
      </p:sp>
      <p:sp>
        <p:nvSpPr>
          <p:cNvPr id="13" name="Номер слайда 9"/>
          <p:cNvSpPr txBox="1">
            <a:spLocks/>
          </p:cNvSpPr>
          <p:nvPr/>
        </p:nvSpPr>
        <p:spPr>
          <a:xfrm>
            <a:off x="8429652" y="6480199"/>
            <a:ext cx="627062" cy="3778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0A984-2427-4565-A7E1-F62AA84631B7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323850" y="1588"/>
            <a:ext cx="7848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ru-RU" altLang="ko-KR" b="1">
              <a:solidFill>
                <a:srgbClr val="004B92"/>
              </a:solidFill>
              <a:latin typeface="Calibri" pitchFamily="34" charset="0"/>
            </a:endParaRPr>
          </a:p>
        </p:txBody>
      </p:sp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366738" y="38083"/>
            <a:ext cx="7848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ru-RU" altLang="ko-KR" b="1" dirty="0">
                <a:solidFill>
                  <a:srgbClr val="004B92"/>
                </a:solidFill>
                <a:latin typeface="Calibri" pitchFamily="34" charset="0"/>
              </a:rPr>
              <a:t>Перспективная площадка для размещения объекта окончательной изоляции РАО в </a:t>
            </a:r>
            <a:r>
              <a:rPr lang="ru-RU" altLang="ko-KR" b="1" dirty="0" smtClean="0">
                <a:solidFill>
                  <a:srgbClr val="004B92"/>
                </a:solidFill>
                <a:latin typeface="Calibri" pitchFamily="34" charset="0"/>
              </a:rPr>
              <a:t>районе губы Башмачная архипелага «Новая Земля»</a:t>
            </a:r>
            <a:endParaRPr lang="ru-RU" altLang="ko-KR" b="1" dirty="0">
              <a:solidFill>
                <a:srgbClr val="004B92"/>
              </a:solidFill>
              <a:latin typeface="Calibri" pitchFamily="34" charset="0"/>
            </a:endParaRPr>
          </a:p>
        </p:txBody>
      </p:sp>
      <p:sp>
        <p:nvSpPr>
          <p:cNvPr id="7172" name="AutoShape 17" descr="data:image/jpeg;base64,/9j/4AAQSkZJRgABAQAAAQABAAD/2wCEAAkGBhASEBIQDxIPFBEPEBIPDw8QDxAPEBAQFBUVFBQQFBQXHCYfFxkjGhQUIC8gJCcpLi0sFR4xNjAqQSYsLCkBCQoKDgwOGg8PGjUcHiQ2KSosLCkpNik1KTYpNSkvLCwqKTYpKSopLCkpKSksKSkpKSksLDApLCwsKSksLCkpLP/AABEIAOEA4QMBIgACEQEDEQH/xAAcAAEAAQUBAQAAAAAAAAAAAAAABAIDBQYHAQj/xABCEAACAgEBBAcEBggFBAMAAAABAgADBBEFBiFBBxITMVFhcSIygZEUQlKCoaJTYnJzkrHB0SQzwuHwI0NEshU0w//EABkBAQADAQEAAAAAAAAAAAAAAAADBAUCAf/EACYRAAIDAAICAgICAwEAAAAAAAABAgMRITEEEhNRIkEUUjJCYTP/2gAMAwEAAhEDEQA/AO4xEQBERAEREAREjZOclfvHjyA4sfhAJMt3XKo1YqB4sQo+ZmvZu8DnhWAg8Tozf2H4zX8zKLHV2LHxYkyaNTfZ7hteVvVjp3MznwRdR8zoJicnfs/9ukerv/QD+s1i7JA8JBtzBLEPHj+1pDOedGw5G/WV9XsV9EJ/m0g2b8Z36RR6VV/2mvW5okd8qW40Q/qVpWS+zYzv5nj/ALqfGqv+0qr6Ss1feFDDzrZfxVhNUfIlDWSX4K/6kbsn+mb9i9K5H+bjj1rs0/Bh/WZzB6SMCzgztUfC1CB/Euo+ZnIWaUEyOXhVPrg9V9i75PoTFy0sXrVsjKe5kYOvzEvz53xc6ypuvS71t9qtip+Onf8AGbfsXpVvrIXKQWr3GxNEtA8dPdb8PWU7PBnH/HksQ8mL74OsxMTsTebGy11x7ASBq1Z9mxfVTx08xwmWlJpp4ywnvKERE8PRERAEREAREQBERAEREASl3AGp0AHeTwlN1wUan/cnwExOZlE8WPmF5D18TPUtBdy9qHuTgPtHvPoOXxmAy8sDU68eZJ1Mt7Q2mBzmsbR2z5y3XU30JTjFcmSzNpAa8ZhMva/nMNmbVJ5zG25ZMvwoS7Kdlzl0ZW/akh2ZxkA2GUSyopFdtvsltlmUnI85GiegkdvHbyPE9PCT20qFkiSoNAwkFv8AmspZpaDSoGenOFyq9kYOjMrLxVlJVgfEEd06Dut0qkEVbQ4juGSo4j94o7/2h8uc51rKHkFtMLV+RJCTh0fSuPkI6h62VlYAqykMrA9xBHfLs4HupvtfgvoNXoY62UE/NkP1W/A8/Eds2NtqnKqF1DBkbh4Mrc0YciPCYt1Mqn9o0ITU0ZCIiQnYiIgCIiAIiIAlu64KNT/uT4Sp3AGp7gNSfKYfKzNT1j3D3R4Dx9Z6loGVlfWbv5DkB4Ca5tTaumvGNq7U014zSdq7WJJ4y7TT7HNligi9tTbOuuhmu5OYTLN+QSZYmpCCijPlJyesqZyZTESQ5EREASl30h2l7YuxL829cfHALNxZjwStBpq7HwGo9SQJDZYorT2MfZkNr9IW+ds2L0SbPpUdsjZFn1nuZguv6tanQD11PnJO0eivZdqkCgVNyehmrYeempU/EGUP5i0s/BwcPWyVgzI737oXbOuCuevTZr2NwGgbTvVh9Vx4c+8eWLqeXqrVNaiCUWnjK56DPIk5wVh540piAeGZPdnee7Bu7SrijaC6kn2bV8D4Ecjy18JjGluwSCyKkmmdweco+kdh7apy6VvobVH5H3kYe8jDkwmQnz5uXve+BfqdWx7SFvrHHhysUfaH4jUeGnfcbJWxFsrYMjqGRlOoZSNQRMW2t1svQl7IvRESI7EREAREjZ2V2aFufcB4se6AQtp5nHqDuXi3me8D+vymu7T2hoDxl3Ky9AdTx46n1mp7Z2j3y5VXonL1RB2xtTXXjNXyLyTL2Zk6mQprQgoozZScnrEREkORERAEREAs3tOudC2y1XDsyNB18i5l18K6vZVf4i5+M5Hes610K7WVsS3F1HaUWl+rzNdmhDDx9oMPlM3zN9SxR2dIiImWXDWekXZa37NyVI41VNkVn7L1Dr6j1AYejGcBxzO99JO1lx9m5BJ9q6s41Y5s9o6p09FLH7s4JQJf8PeStfhIiImuVBERAEpZZVDCcyWhPCM66zpPRDvf1W/+Pub2W1bFJPceLNT6Hiw89RzE5y6y0tzIyvWSrowdGHerKQQR8RKF8PZYWIPHp9TxMHufvAubiV5A0DMOrao+pavB19OY8iJnJlZhcEREATWt4M7VwnKsan9oj+38zNhutCqWPcoLH0A1M59k5ZJZj3sSx+J10ktUdenqI208zQHjNM2rmamZna+X3zVMu3UzWohi0o3T9nhYdtTKYiWyAREQBERAEREA8dZVsrat+JeuRjt1XTx4q6n3kYc1P/O6ecJQ4EisgpLk6hJpnX9idMWDYo+k9fHs09oMjWVa/qugJ09QJK2j0ubMrXWux7m5JVW41PmzgAD4ziLVieCsTP8A4a0sfM8MtvTvVftC4WW6LWmopoUkrWp7zr9ZjoNW8vCY+tJ4iiXAJeqqUFiIJTchERJzgREQBERALdgkewSWwke2VbUSwZvHQ3vB2WU+G59jKHWr15XINfzJr/CJ22fK2JmPTdXdXweqxbE/aUhgPwn1Bs7OS6qu5PctrSxP2WAYfzmRavyLkHqJMREiOzC705XUx2HOxhWPQ8T+APzmhZN3CbPv3k8aU8nc/go/1TSsy3hL/jw/FMinPODDbUvmDsPGZDOs4zGzVisRQb0REToCIiAIiIB4xltrZ7Y2gnTdjdFmz3Svtsl3uZVL1VXUKA5A1QAAsdDqO+VLr1X2SQr9nwcsOTLRzB3aj5zv+J0XbKr0/wAMrnxtey3X4M2n4TOYWwcWn/Jox69O7s6a0PzAlOXmfSJ1QfN+HsvKu/ycfIs15pRYw+YGkzFW4G1SNfodw9TUD8iwM+iJht7dsDFwsjI511MU87G9msfxMsj/AJU2+Dv4YnzyVKsVbgyMVYag6MDoRqPMGVyLj/Pz5nzkqa9bbXJSaxiIiSHgiIgCIiACJYs5y/LVokVvR7Eg3f0nduh3ana7MVCfaxrHoPj1eDp+D6fCcKtE6X0E52lmXQT7yVXKPNSyMfzLMa5cl+vo7HERK5Ic735yP8V1fs1IPmWP9RNQzbJsG+9v+OtHgtY/ID/WavlPNmiH4RKNkuWYrMbjIck5B75GlxIhERE9AiIgCIiAUuJj7004jgRxBHAg+ImRaQss8DK9yWHdZ33ov2rdkbMptvYtYDZWXb3nWtyqsx5nQAa89Jtswe5eyTjYGNQeDJSpceFj+24/iYzOTCffBoITl3ThtjSnHxFPG6w3WDX6lfBQfVm1+5Ooz556R9q/SNp3EHVKNMZOPDSvXr/nLyWiPtNHM3kTBY6S/KKllc3YLEZzeiIidgREQBERAEt2y5KLpxPo9RAu/vNv6Gcrq7VC/pca5NPHTquP/Sajb/ebD0UPptjG8xcvzps/tMW/sv1dH0ZE8iViQ5Rv4dM+3zWs/kWate02vpKr6uaD9uhD8QWU/wAhNRtab1H/AJRZm2f5sx+QJHkjIkeWDkREQBERAEREApsMmbn7J+lbRxqSNU7QWW/u6vbbX16vV+9Mfe86L0H7H1bJzGHd1cas+Z0ss/8AzHzlHyp+sSelcnXYiJjl0xu8O1BjYt+QdP8Ao1PYAebAeyvxbQfGfNFBLEsx1ZiWY+LEkk/MzsHTZtjqYlWKp45VurafoqtGP5zX8jOSUJNDw4f7Fa6X6JCxETWRTEREHoiIgCIiAJRdK5avM4s6PY9kG9psPRQmu2Mby7ZvlRZNcvabd0L43W2sG/RY9z+mvVQf+8wrnyaVayJ9BxESE9Oc9K+Loce3xFlR/Ky/6pz1mnXukfA7TAdudDJcPQHqt+VifhOPEza8KW1Z9Gb5CyzSPdI0lWSOwlw4XRTERB6IiIAgmJTYZ4+jwi5T6CfQnR7sb6Ns7HrI0dk7azx69vtkHzAIH3ZwzdvZX0rOx8fTVbLQbP3Se3Z+VSPjPpYCY3lz2WF6mOLT2IkPa20Footvf3aa3tb0VSdPjppKZOcN6U9r9vtN0B1TFVcddO7rD2rPzNp92a9UJG7drHa1+L2O1jnxdz1m/EmS0m348cSKFktkz2IiWyIREQBERAEREASPe0kEyFe8r3yxEkFrIV7zpvQHg625mRp7qVUKfNizsPyL+E5de0730K7J7HZa2EaNlWvf59QaVp+Ca/emFN7I0orIm/T2InhyWMvFWxGrb3XRkYfqsND/ADnz9nYbVWPU/vVO1beqnTX49/xn0ROTdKuxuzvTKUezeOpYeQtQcD8VA/gMveDZ6z9fsreTDY79Gjse+RmEvFpQ02Sii1E9Ink8OxERAEtWtLpMiZLcDI7HiPYrWdE6Edkda/IyyOFajHrP676O59QqqPvzsc1Toz2P9H2bQpGj3D6TZ49a3iAfROoPhNrmBZL2k2aMViwTn3TRtjssBaAfay7Qh/dp7bn5hB96dBnA+mbbPa7RFIPs4lSppy7SzSxz8jWPuz2tbJCbxGo0NJttDp1e0R166ixOspXroe5l17x5iZbo73SOfkjrg/RqCGvb7XNaR5tpx8Br5TN9Ke8y35C4lOnZYhIYgcDdpoyjyUezw56+AmlG381CPP2VHD8fZmnKZ7PEnsvx6K4iInp6IiIAiI10hvDwouaY7IeSb7JjsiyZfk2/ouUw08x8R77q6axq91i1IP1nIUfzn1dsvZ6UU1UV+5TWlS+iKFB/CcO6EN3DfmvmOP8Ap4a6Jr3G+wEDT9lesfvLO+TLXPJcl9CIidHAmJ3m2IuXjWUHQFhrWx+rYOKt8+B8iZlonqbT1HjW8HzZfUyMyOCrIxVlPeGB0IlszovSrusQfp1I4HRckDkeAW3+Sn7vnObhpv02/JBSM2UHCTR64lEqLGUyY8EREA8aWEx+0srr/S2JWfvsF/rJBEjWEqQy+8pDKfBgQQfmJBcuODqDzs+o66woAHAAAAeAHACVTE7tberzMZMiojRx7a68a7B79beBB/DQ85lpgPg0hOL7w9E2dk7UutD1DGyLTb27NqyK2mtfZ95YaaDkRpxE7RNN336RaMFTWhW3KI9mkHVa9frWkdw/V7z5d86h7b+J48zkxO9O2aNj4KYOFwvsU9Q8C6g8HybDzY6cPMcOC6TkdK8/ideOplzKzLb7WvvcvZY3WdjzPgPADuAHcBKlWavj0+q57KVtnsVARES+iAREQeiIiAJbuslVr6SDfbK91qiiSEdZavskEqzsqIpZ3YIiLxZmY6BR5kmVX3Tp/QluSbLDtO9fYrJTEVh71nc13ovFR56nlMK2bmzShH1idO3G3ZXAwasYaFwOvew+vc3Fz6DgB5KJsERPDkREQBERALWRjq6sjgMjgqykahlPAgicH313TfBv0GposJND9/DnWx+0PxGh8dO+zH7a2NVlUtRcuqOOXvK3J1PIiT03OqX/AA4nBTR85Ax1pk9592bsG7s7eKNqarQNFsXx8iOa8vTSYgWTYjYmtRRcM4ZdiUq0960lUtOGsPZbsrlyJ61oLuxdu5WG5sxbWTre+mgat9O7roeB9e/wIm3V9NeaBo2PjMftA2oD8NTNLKyk0ypPxoyetE0bXE2Ha3ShtPIBQOlCHgRjqUY/fYlh8CJqyU8dTqSTqSTqST3knmZJFcqAncKIx6Ry7G+ylE0lURLCWEYiInoERPdYbwHkpe3SU2XeEh3ZEr23KKJIwbZ7ddIF10XXSfururkbRyBRQNFGhuuI9ilPtN4nv0Xn6amY11zmzQrrxayZuHuZZtPK6ntLj1ENk2jhovKtT9ttNB4cTy4/S+FhpVWlVSha61CIijQKqjQKPhIW7W7lGDjpjY66InFmPv2Ofesc82P9gOAEyshSOpPRERPTkREQBERAEREAx+2tiU5VLU3qGRuPgytydTyInDN79y78B9Tq+Ox0rvUcPJbB9VvwPLwH0HLOTjJYjJYqsjgqyMAysDyIPfJa7XW+DiUVI+YA8rDzo2+HRCw612zuK95xWbiP3THvH6p4+Z7pzS5GrYpYrK6nRkcFWU+BB4iaEL1LorODXZIWyVBpEFkqFknVpG4aSgYlgWecqFsl+VHPqXYlvtZ720690eerK4lHbSk3Q7Ij1ZdgmR2vlp8iRSvSO1BslNdpI9l8jPkSPZkSnb5RPCnS/ZkSHdkTxC7sErVmdz1URFLMxPIAcSZ1DcnoSss6t+1NUTgwxFb/AKjfvWHuj9UcfMTOna5vgtxgork07cvcPK2lZ7GteOjaW5LD2R4og+u/ly5kc/ordzdvHwaFx8ZOqi8WJ4vY/Ox25sf9hoOEnYeFXUi1VIqVoOqiIoVVA5ADul+cpBy0RET05EREAREQBERAEREAREQBMJvBufiZq6ZNQLAaLavs3J6OOXkdR5TNxAOJbwdDeVVq+G4vTv7NiKrh5cfZb5j0mh5mJdS3Z31vW4+pYjI3yI4z6pkXO2dVchS6uuxD3rYiuvyMlVrOfRHy1209Fs7ptTod2Zbqa0soY86bD1df2H6w+Wk1bP6CbBr9Hy0Pgt1LKfTrIT/Kd/Mzz40c07b/AJrPe2/5rNvyehraq+6Mazw6l3V1/jUSDZ0UbYH/AIwP7N+Of9c9+dnnxI103ekobImxp0T7YP8A4wHrkYw/1yXj9C21m94Y1YP279dP4FM4dzO1Wkaa18tNfOo4PQFaf/sZiKOa00s5+DOR/KbVsnoV2XTobFtvYfprCE1/YTqj56yJzkztKKOC4uNbe4rorssc9yVozt8gOE33dzoQzb9HzXXGr7+oNLbyPDQeynxJPlO47P2XRQnZ0VVVJ9iqta1+SjjJc5zez32+jX92txsLAXTFqAcjRr39u5/Vz3DyGg8psERPTgREQBERAEREAREQBERAEREAREQBERAEREATyIgHsREAREQBERAEREAREQBERAEREAREQBER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3" name="AutoShape 19" descr="data:image/jpeg;base64,/9j/4AAQSkZJRgABAQAAAQABAAD/2wCEAAkGBhASEBIQDxIPFBEPEBIPDw8QDxAPEBAQFBUVFBQQFBQXHCYfFxkjGhQUIC8gJCcpLi0sFR4xNjAqQSYsLCkBCQoKDgwOGg8PGjUcHiQ2KSosLCkpNik1KTYpNSkvLCwqKTYpKSopLCkpKSksKSkpKSksLDApLCwsKSksLCkpLP/AABEIAOEA4QMBIgACEQEDEQH/xAAcAAEAAQUBAQAAAAAAAAAAAAAABAIDBQYHAQj/xABCEAACAgEBBAcEBggFBAMAAAABAgADBBEFBiFBBxITMVFhcSIygZEUQlKCoaJTYnJzkrHB0SQzwuHwI0NEshU0w//EABkBAQADAQEAAAAAAAAAAAAAAAADBAUCAf/EACYRAAIDAAICAgICAwEAAAAAAAABAgMRITEEEhNRIkEUUjJCYTP/2gAMAwEAAhEDEQA/AO4xEQBERAEREAREjZOclfvHjyA4sfhAJMt3XKo1YqB4sQo+ZmvZu8DnhWAg8Tozf2H4zX8zKLHV2LHxYkyaNTfZ7hteVvVjp3MznwRdR8zoJicnfs/9ukerv/QD+s1i7JA8JBtzBLEPHj+1pDOedGw5G/WV9XsV9EJ/m0g2b8Z36RR6VV/2mvW5okd8qW40Q/qVpWS+zYzv5nj/ALqfGqv+0qr6Ss1feFDDzrZfxVhNUfIlDWSX4K/6kbsn+mb9i9K5H+bjj1rs0/Bh/WZzB6SMCzgztUfC1CB/Euo+ZnIWaUEyOXhVPrg9V9i75PoTFy0sXrVsjKe5kYOvzEvz53xc6ypuvS71t9qtip+Onf8AGbfsXpVvrIXKQWr3GxNEtA8dPdb8PWU7PBnH/HksQ8mL74OsxMTsTebGy11x7ASBq1Z9mxfVTx08xwmWlJpp4ywnvKERE8PRERAEREAREQBERAEREASl3AGp0AHeTwlN1wUan/cnwExOZlE8WPmF5D18TPUtBdy9qHuTgPtHvPoOXxmAy8sDU68eZJ1Mt7Q2mBzmsbR2z5y3XU30JTjFcmSzNpAa8ZhMva/nMNmbVJ5zG25ZMvwoS7Kdlzl0ZW/akh2ZxkA2GUSyopFdtvsltlmUnI85GiegkdvHbyPE9PCT20qFkiSoNAwkFv8AmspZpaDSoGenOFyq9kYOjMrLxVlJVgfEEd06Dut0qkEVbQ4juGSo4j94o7/2h8uc51rKHkFtMLV+RJCTh0fSuPkI6h62VlYAqykMrA9xBHfLs4HupvtfgvoNXoY62UE/NkP1W/A8/Eds2NtqnKqF1DBkbh4Mrc0YciPCYt1Mqn9o0ITU0ZCIiQnYiIgCIiAIiIAlu64KNT/uT4Sp3AGp7gNSfKYfKzNT1j3D3R4Dx9Z6loGVlfWbv5DkB4Ca5tTaumvGNq7U014zSdq7WJJ4y7TT7HNligi9tTbOuuhmu5OYTLN+QSZYmpCCijPlJyesqZyZTESQ5EREASl30h2l7YuxL829cfHALNxZjwStBpq7HwGo9SQJDZYorT2MfZkNr9IW+ds2L0SbPpUdsjZFn1nuZguv6tanQD11PnJO0eivZdqkCgVNyehmrYeempU/EGUP5i0s/BwcPWyVgzI737oXbOuCuevTZr2NwGgbTvVh9Vx4c+8eWLqeXqrVNaiCUWnjK56DPIk5wVh540piAeGZPdnee7Bu7SrijaC6kn2bV8D4Ecjy18JjGluwSCyKkmmdweco+kdh7apy6VvobVH5H3kYe8jDkwmQnz5uXve+BfqdWx7SFvrHHhysUfaH4jUeGnfcbJWxFsrYMjqGRlOoZSNQRMW2t1svQl7IvRESI7EREAREjZ2V2aFufcB4se6AQtp5nHqDuXi3me8D+vymu7T2hoDxl3Ky9AdTx46n1mp7Z2j3y5VXonL1RB2xtTXXjNXyLyTL2Zk6mQprQgoozZScnrEREkORERAEREAs3tOudC2y1XDsyNB18i5l18K6vZVf4i5+M5Hes610K7WVsS3F1HaUWl+rzNdmhDDx9oMPlM3zN9SxR2dIiImWXDWekXZa37NyVI41VNkVn7L1Dr6j1AYejGcBxzO99JO1lx9m5BJ9q6s41Y5s9o6p09FLH7s4JQJf8PeStfhIiImuVBERAEpZZVDCcyWhPCM66zpPRDvf1W/+Pub2W1bFJPceLNT6Hiw89RzE5y6y0tzIyvWSrowdGHerKQQR8RKF8PZYWIPHp9TxMHufvAubiV5A0DMOrao+pavB19OY8iJnJlZhcEREATWt4M7VwnKsan9oj+38zNhutCqWPcoLH0A1M59k5ZJZj3sSx+J10ktUdenqI208zQHjNM2rmamZna+X3zVMu3UzWohi0o3T9nhYdtTKYiWyAREQBERAEREA8dZVsrat+JeuRjt1XTx4q6n3kYc1P/O6ecJQ4EisgpLk6hJpnX9idMWDYo+k9fHs09oMjWVa/qugJ09QJK2j0ubMrXWux7m5JVW41PmzgAD4ziLVieCsTP8A4a0sfM8MtvTvVftC4WW6LWmopoUkrWp7zr9ZjoNW8vCY+tJ4iiXAJeqqUFiIJTchERJzgREQBERALdgkewSWwke2VbUSwZvHQ3vB2WU+G59jKHWr15XINfzJr/CJ22fK2JmPTdXdXweqxbE/aUhgPwn1Bs7OS6qu5PctrSxP2WAYfzmRavyLkHqJMREiOzC705XUx2HOxhWPQ8T+APzmhZN3CbPv3k8aU8nc/go/1TSsy3hL/jw/FMinPODDbUvmDsPGZDOs4zGzVisRQb0REToCIiAIiIB4xltrZ7Y2gnTdjdFmz3Svtsl3uZVL1VXUKA5A1QAAsdDqO+VLr1X2SQr9nwcsOTLRzB3aj5zv+J0XbKr0/wAMrnxtey3X4M2n4TOYWwcWn/Jox69O7s6a0PzAlOXmfSJ1QfN+HsvKu/ycfIs15pRYw+YGkzFW4G1SNfodw9TUD8iwM+iJht7dsDFwsjI511MU87G9msfxMsj/AJU2+Dv4YnzyVKsVbgyMVYag6MDoRqPMGVyLj/Pz5nzkqa9bbXJSaxiIiSHgiIgCIiACJYs5y/LVokVvR7Eg3f0nduh3ana7MVCfaxrHoPj1eDp+D6fCcKtE6X0E52lmXQT7yVXKPNSyMfzLMa5cl+vo7HERK5Ic735yP8V1fs1IPmWP9RNQzbJsG+9v+OtHgtY/ID/WavlPNmiH4RKNkuWYrMbjIck5B75GlxIhERE9AiIgCIiAUuJj7004jgRxBHAg+ImRaQss8DK9yWHdZ33ov2rdkbMptvYtYDZWXb3nWtyqsx5nQAa89Jtswe5eyTjYGNQeDJSpceFj+24/iYzOTCffBoITl3ThtjSnHxFPG6w3WDX6lfBQfVm1+5Ooz556R9q/SNp3EHVKNMZOPDSvXr/nLyWiPtNHM3kTBY6S/KKllc3YLEZzeiIidgREQBERAEt2y5KLpxPo9RAu/vNv6Gcrq7VC/pca5NPHTquP/Sajb/ebD0UPptjG8xcvzps/tMW/sv1dH0ZE8iViQ5Rv4dM+3zWs/kWate02vpKr6uaD9uhD8QWU/wAhNRtab1H/AJRZm2f5sx+QJHkjIkeWDkREQBERAEREApsMmbn7J+lbRxqSNU7QWW/u6vbbX16vV+9Mfe86L0H7H1bJzGHd1cas+Z0ss/8AzHzlHyp+sSelcnXYiJjl0xu8O1BjYt+QdP8Ao1PYAebAeyvxbQfGfNFBLEsx1ZiWY+LEkk/MzsHTZtjqYlWKp45VurafoqtGP5zX8jOSUJNDw4f7Fa6X6JCxETWRTEREHoiIgCIiAJRdK5avM4s6PY9kG9psPRQmu2Mby7ZvlRZNcvabd0L43W2sG/RY9z+mvVQf+8wrnyaVayJ9BxESE9Oc9K+Loce3xFlR/Ky/6pz1mnXukfA7TAdudDJcPQHqt+VifhOPEza8KW1Z9Gb5CyzSPdI0lWSOwlw4XRTERB6IiIAgmJTYZ4+jwi5T6CfQnR7sb6Ns7HrI0dk7azx69vtkHzAIH3ZwzdvZX0rOx8fTVbLQbP3Se3Z+VSPjPpYCY3lz2WF6mOLT2IkPa20Footvf3aa3tb0VSdPjppKZOcN6U9r9vtN0B1TFVcddO7rD2rPzNp92a9UJG7drHa1+L2O1jnxdz1m/EmS0m348cSKFktkz2IiWyIREQBERAEREASPe0kEyFe8r3yxEkFrIV7zpvQHg625mRp7qVUKfNizsPyL+E5de0730K7J7HZa2EaNlWvf59QaVp+Ca/emFN7I0orIm/T2InhyWMvFWxGrb3XRkYfqsND/ADnz9nYbVWPU/vVO1beqnTX49/xn0ROTdKuxuzvTKUezeOpYeQtQcD8VA/gMveDZ6z9fsreTDY79Gjse+RmEvFpQ02Sii1E9Ink8OxERAEtWtLpMiZLcDI7HiPYrWdE6Edkda/IyyOFajHrP676O59QqqPvzsc1Toz2P9H2bQpGj3D6TZ49a3iAfROoPhNrmBZL2k2aMViwTn3TRtjssBaAfay7Qh/dp7bn5hB96dBnA+mbbPa7RFIPs4lSppy7SzSxz8jWPuz2tbJCbxGo0NJttDp1e0R166ixOspXroe5l17x5iZbo73SOfkjrg/RqCGvb7XNaR5tpx8Br5TN9Ke8y35C4lOnZYhIYgcDdpoyjyUezw56+AmlG381CPP2VHD8fZmnKZ7PEnsvx6K4iInp6IiIAiI10hvDwouaY7IeSb7JjsiyZfk2/ouUw08x8R77q6axq91i1IP1nIUfzn1dsvZ6UU1UV+5TWlS+iKFB/CcO6EN3DfmvmOP8Ap4a6Jr3G+wEDT9lesfvLO+TLXPJcl9CIidHAmJ3m2IuXjWUHQFhrWx+rYOKt8+B8iZlonqbT1HjW8HzZfUyMyOCrIxVlPeGB0IlszovSrusQfp1I4HRckDkeAW3+Sn7vnObhpv02/JBSM2UHCTR64lEqLGUyY8EREA8aWEx+0srr/S2JWfvsF/rJBEjWEqQy+8pDKfBgQQfmJBcuODqDzs+o66woAHAAAAeAHACVTE7tberzMZMiojRx7a68a7B79beBB/DQ85lpgPg0hOL7w9E2dk7UutD1DGyLTb27NqyK2mtfZ95YaaDkRpxE7RNN336RaMFTWhW3KI9mkHVa9frWkdw/V7z5d86h7b+J48zkxO9O2aNj4KYOFwvsU9Q8C6g8HybDzY6cPMcOC6TkdK8/ideOplzKzLb7WvvcvZY3WdjzPgPADuAHcBKlWavj0+q57KVtnsVARES+iAREQeiIiAJbuslVr6SDfbK91qiiSEdZavskEqzsqIpZ3YIiLxZmY6BR5kmVX3Tp/QluSbLDtO9fYrJTEVh71nc13ovFR56nlMK2bmzShH1idO3G3ZXAwasYaFwOvew+vc3Fz6DgB5KJsERPDkREQBERALWRjq6sjgMjgqykahlPAgicH313TfBv0GposJND9/DnWx+0PxGh8dO+zH7a2NVlUtRcuqOOXvK3J1PIiT03OqX/AA4nBTR85Ax1pk9592bsG7s7eKNqarQNFsXx8iOa8vTSYgWTYjYmtRRcM4ZdiUq0960lUtOGsPZbsrlyJ61oLuxdu5WG5sxbWTre+mgat9O7roeB9e/wIm3V9NeaBo2PjMftA2oD8NTNLKyk0ypPxoyetE0bXE2Ha3ShtPIBQOlCHgRjqUY/fYlh8CJqyU8dTqSTqSTqST3knmZJFcqAncKIx6Ry7G+ylE0lURLCWEYiInoERPdYbwHkpe3SU2XeEh3ZEr23KKJIwbZ7ddIF10XXSfururkbRyBRQNFGhuuI9ilPtN4nv0Xn6amY11zmzQrrxayZuHuZZtPK6ntLj1ENk2jhovKtT9ttNB4cTy4/S+FhpVWlVSha61CIijQKqjQKPhIW7W7lGDjpjY66InFmPv2Ofesc82P9gOAEyshSOpPRERPTkREQBERAEREAx+2tiU5VLU3qGRuPgytydTyInDN79y78B9Tq+Ox0rvUcPJbB9VvwPLwH0HLOTjJYjJYqsjgqyMAysDyIPfJa7XW+DiUVI+YA8rDzo2+HRCw612zuK95xWbiP3THvH6p4+Z7pzS5GrYpYrK6nRkcFWU+BB4iaEL1LorODXZIWyVBpEFkqFknVpG4aSgYlgWecqFsl+VHPqXYlvtZ720690eerK4lHbSk3Q7Ij1ZdgmR2vlp8iRSvSO1BslNdpI9l8jPkSPZkSnb5RPCnS/ZkSHdkTxC7sErVmdz1URFLMxPIAcSZ1DcnoSss6t+1NUTgwxFb/AKjfvWHuj9UcfMTOna5vgtxgork07cvcPK2lZ7GteOjaW5LD2R4og+u/ly5kc/ordzdvHwaFx8ZOqi8WJ4vY/Ox25sf9hoOEnYeFXUi1VIqVoOqiIoVVA5ADul+cpBy0RET05EREAREQBERAEREAREQBMJvBufiZq6ZNQLAaLavs3J6OOXkdR5TNxAOJbwdDeVVq+G4vTv7NiKrh5cfZb5j0mh5mJdS3Z31vW4+pYjI3yI4z6pkXO2dVchS6uuxD3rYiuvyMlVrOfRHy1209Fs7ptTod2Zbqa0soY86bD1df2H6w+Wk1bP6CbBr9Hy0Pgt1LKfTrIT/Kd/Mzz40c07b/AJrPe2/5rNvyehraq+6Mazw6l3V1/jUSDZ0UbYH/AIwP7N+Of9c9+dnnxI103ekobImxp0T7YP8A4wHrkYw/1yXj9C21m94Y1YP279dP4FM4dzO1Wkaa18tNfOo4PQFaf/sZiKOa00s5+DOR/KbVsnoV2XTobFtvYfprCE1/YTqj56yJzkztKKOC4uNbe4rorssc9yVozt8gOE33dzoQzb9HzXXGr7+oNLbyPDQeynxJPlO47P2XRQnZ0VVVJ9iqta1+SjjJc5zez32+jX92txsLAXTFqAcjRr39u5/Vz3DyGg8psERPTgREQBERAEREAREQBERAEREAREQBERAEREATyIgHsREAREQBERAEREAREQBERAEREAREQBERAP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44" y="1296163"/>
            <a:ext cx="8858312" cy="4501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600" b="1" dirty="0">
                <a:latin typeface="+mn-lt"/>
              </a:rPr>
              <a:t>Цель проекта:</a:t>
            </a:r>
            <a:r>
              <a:rPr lang="ru-RU" sz="1600" dirty="0">
                <a:latin typeface="+mn-lt"/>
              </a:rPr>
              <a:t> создание </a:t>
            </a:r>
            <a:r>
              <a:rPr lang="ru-RU" sz="1600" dirty="0" smtClean="0">
                <a:latin typeface="+mn-lt"/>
              </a:rPr>
              <a:t>объекта </a:t>
            </a:r>
            <a:r>
              <a:rPr lang="ru-RU" sz="1600" dirty="0">
                <a:latin typeface="+mn-lt"/>
              </a:rPr>
              <a:t>окончательной изоляции РАО в южной части </a:t>
            </a:r>
            <a:r>
              <a:rPr lang="ru-RU" sz="1600" dirty="0" smtClean="0">
                <a:latin typeface="+mn-lt"/>
              </a:rPr>
              <a:t>острова «Южный» архипелага Новая Земля (Архангельская область), в районе губы Башмачная </a:t>
            </a:r>
            <a:r>
              <a:rPr lang="ru-RU" sz="1600" dirty="0">
                <a:latin typeface="+mn-lt"/>
              </a:rPr>
              <a:t>для обеспечения безопасной и надежной окончательной изоляции радиоактивных отходов в </a:t>
            </a:r>
            <a:r>
              <a:rPr lang="ru-RU" sz="1600" dirty="0" smtClean="0">
                <a:latin typeface="+mn-lt"/>
              </a:rPr>
              <a:t>АЗРФ</a:t>
            </a:r>
            <a:endParaRPr lang="ru-RU" sz="16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600" b="1" dirty="0">
                <a:latin typeface="+mn-lt"/>
              </a:rPr>
              <a:t>Заказчик проектирования </a:t>
            </a:r>
            <a:r>
              <a:rPr lang="ru-RU" sz="1600" b="1" dirty="0" smtClean="0">
                <a:latin typeface="+mn-lt"/>
              </a:rPr>
              <a:t>, строительства</a:t>
            </a:r>
            <a:r>
              <a:rPr lang="ru-RU" sz="1600" b="1" dirty="0">
                <a:latin typeface="+mn-lt"/>
              </a:rPr>
              <a:t>, эксплуатирующая организация: </a:t>
            </a:r>
            <a:br>
              <a:rPr lang="ru-RU" sz="1600" b="1" dirty="0">
                <a:latin typeface="+mn-lt"/>
              </a:rPr>
            </a:br>
            <a:r>
              <a:rPr lang="ru-RU" sz="1600" dirty="0">
                <a:latin typeface="+mn-lt"/>
              </a:rPr>
              <a:t>ФГУП «Национальный оператор по обращению с радиоактивными отходами</a:t>
            </a:r>
            <a:r>
              <a:rPr lang="ru-RU" sz="1600" dirty="0" smtClean="0">
                <a:latin typeface="+mn-lt"/>
              </a:rPr>
              <a:t>»</a:t>
            </a:r>
            <a:endParaRPr lang="ru-RU" sz="16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600" b="1" dirty="0">
                <a:latin typeface="+mn-lt"/>
              </a:rPr>
              <a:t>Сроки реализации проекта: </a:t>
            </a:r>
            <a:r>
              <a:rPr lang="ru-RU" sz="1600" dirty="0">
                <a:latin typeface="+mn-lt"/>
                <a:sym typeface="Symbol"/>
              </a:rPr>
              <a:t> </a:t>
            </a:r>
            <a:r>
              <a:rPr lang="ru-RU" sz="1600" dirty="0">
                <a:latin typeface="+mn-lt"/>
              </a:rPr>
              <a:t>2014 – 2030 гг</a:t>
            </a:r>
            <a:r>
              <a:rPr lang="ru-RU" sz="1600" dirty="0" smtClean="0">
                <a:latin typeface="+mn-lt"/>
              </a:rPr>
              <a:t>.</a:t>
            </a:r>
            <a:endParaRPr lang="ru-RU" sz="16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600" b="1" dirty="0" smtClean="0">
                <a:latin typeface="+mn-lt"/>
              </a:rPr>
              <a:t>Объём </a:t>
            </a:r>
            <a:r>
              <a:rPr lang="ru-RU" sz="1600" b="1" dirty="0">
                <a:latin typeface="+mn-lt"/>
              </a:rPr>
              <a:t>инвестиций: </a:t>
            </a:r>
            <a:r>
              <a:rPr lang="ru-RU" sz="1600" b="1" dirty="0">
                <a:latin typeface="+mn-lt"/>
                <a:sym typeface="Symbol"/>
              </a:rPr>
              <a:t> </a:t>
            </a:r>
            <a:r>
              <a:rPr lang="ru-RU" sz="1600" b="1" dirty="0" smtClean="0">
                <a:latin typeface="+mn-lt"/>
                <a:sym typeface="Symbol"/>
              </a:rPr>
              <a:t>11 769 </a:t>
            </a:r>
            <a:r>
              <a:rPr lang="ru-RU" sz="1600" b="1" dirty="0">
                <a:latin typeface="+mn-lt"/>
                <a:sym typeface="Symbol"/>
              </a:rPr>
              <a:t>млн. руб.</a:t>
            </a:r>
          </a:p>
          <a:p>
            <a:pPr>
              <a:lnSpc>
                <a:spcPct val="150000"/>
              </a:lnSpc>
              <a:defRPr/>
            </a:pPr>
            <a:r>
              <a:rPr lang="ru-RU" sz="1600" dirty="0">
                <a:latin typeface="+mn-lt"/>
                <a:sym typeface="Symbol"/>
              </a:rPr>
              <a:t> </a:t>
            </a:r>
            <a:r>
              <a:rPr lang="ru-RU" sz="1600" dirty="0" smtClean="0">
                <a:latin typeface="+mn-lt"/>
                <a:sym typeface="Symbol"/>
              </a:rPr>
              <a:t>    </a:t>
            </a:r>
            <a:r>
              <a:rPr lang="ru-RU" sz="1500" dirty="0" smtClean="0">
                <a:latin typeface="+mn-lt"/>
                <a:sym typeface="Symbol"/>
              </a:rPr>
              <a:t>Проектно-изыскательские </a:t>
            </a:r>
            <a:r>
              <a:rPr lang="ru-RU" sz="1500" dirty="0">
                <a:latin typeface="+mn-lt"/>
                <a:sym typeface="Symbol"/>
              </a:rPr>
              <a:t>работы  </a:t>
            </a:r>
            <a:r>
              <a:rPr lang="ru-RU" sz="1500" dirty="0" smtClean="0">
                <a:latin typeface="+mn-lt"/>
              </a:rPr>
              <a:t>547 </a:t>
            </a:r>
            <a:r>
              <a:rPr lang="ru-RU" sz="1500" dirty="0">
                <a:latin typeface="+mn-lt"/>
                <a:sym typeface="Symbol"/>
              </a:rPr>
              <a:t>млн. руб.</a:t>
            </a:r>
          </a:p>
          <a:p>
            <a:pPr>
              <a:lnSpc>
                <a:spcPct val="150000"/>
              </a:lnSpc>
              <a:defRPr/>
            </a:pPr>
            <a:r>
              <a:rPr lang="ru-RU" sz="1500" dirty="0">
                <a:latin typeface="+mn-lt"/>
                <a:sym typeface="Symbol"/>
              </a:rPr>
              <a:t>     </a:t>
            </a:r>
            <a:r>
              <a:rPr lang="ru-RU" sz="1500" dirty="0" smtClean="0">
                <a:latin typeface="+mn-lt"/>
              </a:rPr>
              <a:t>Сооружение ПЗРО </a:t>
            </a:r>
            <a:r>
              <a:rPr lang="ru-RU" sz="1500" dirty="0" smtClean="0">
                <a:latin typeface="+mn-lt"/>
                <a:sym typeface="Symbol"/>
              </a:rPr>
              <a:t> </a:t>
            </a:r>
            <a:r>
              <a:rPr lang="ru-RU" sz="1500" dirty="0" smtClean="0">
                <a:latin typeface="+mn-lt"/>
              </a:rPr>
              <a:t>11 222 </a:t>
            </a:r>
            <a:r>
              <a:rPr lang="ru-RU" sz="1500" dirty="0" smtClean="0">
                <a:latin typeface="+mn-lt"/>
                <a:sym typeface="Symbol"/>
              </a:rPr>
              <a:t>млн</a:t>
            </a:r>
            <a:r>
              <a:rPr lang="ru-RU" sz="1500" dirty="0">
                <a:latin typeface="+mn-lt"/>
                <a:sym typeface="Symbol"/>
              </a:rPr>
              <a:t>. руб</a:t>
            </a:r>
            <a:r>
              <a:rPr lang="ru-RU" sz="1500" dirty="0" smtClean="0">
                <a:latin typeface="+mn-lt"/>
                <a:sym typeface="Symbol"/>
              </a:rPr>
              <a:t>.</a:t>
            </a:r>
          </a:p>
          <a:p>
            <a:pPr marL="273050" indent="-2730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600" b="1" dirty="0" smtClean="0">
                <a:latin typeface="+mn-lt"/>
              </a:rPr>
              <a:t>Источник </a:t>
            </a:r>
            <a:r>
              <a:rPr lang="ru-RU" sz="1600" b="1" dirty="0">
                <a:latin typeface="+mn-lt"/>
              </a:rPr>
              <a:t>финансирования</a:t>
            </a:r>
            <a:r>
              <a:rPr lang="ru-RU" sz="1600" dirty="0">
                <a:latin typeface="+mn-lt"/>
              </a:rPr>
              <a:t>: средства специального резервного фонда Госкорпорации «Росатом</a:t>
            </a:r>
            <a:r>
              <a:rPr lang="ru-RU" sz="1600" dirty="0" smtClean="0">
                <a:latin typeface="+mn-lt"/>
              </a:rPr>
              <a:t>»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 txBox="1">
            <a:spLocks noChangeArrowheads="1"/>
          </p:cNvSpPr>
          <p:nvPr/>
        </p:nvSpPr>
        <p:spPr bwMode="auto">
          <a:xfrm>
            <a:off x="323850" y="1588"/>
            <a:ext cx="7848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ru-RU" altLang="ko-KR" b="1">
                <a:solidFill>
                  <a:srgbClr val="004B92"/>
                </a:solidFill>
                <a:latin typeface="Calibri" pitchFamily="34" charset="0"/>
              </a:rPr>
              <a:t>Инженерно-геологические характеристики площадки для размещения объекта окончательной изоляции РАО. </a:t>
            </a:r>
          </a:p>
        </p:txBody>
      </p:sp>
      <p:sp>
        <p:nvSpPr>
          <p:cNvPr id="8195" name="Прямоугольник 5"/>
          <p:cNvSpPr>
            <a:spLocks noChangeArrowheads="1"/>
          </p:cNvSpPr>
          <p:nvPr/>
        </p:nvSpPr>
        <p:spPr bwMode="auto">
          <a:xfrm>
            <a:off x="0" y="2714620"/>
            <a:ext cx="914399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  <a:defRPr/>
            </a:pPr>
            <a:endParaRPr lang="ru-RU" sz="1400" b="1" dirty="0" smtClean="0">
              <a:latin typeface="Calibri" pitchFamily="34" charset="0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  <a:defRPr/>
            </a:pPr>
            <a:endParaRPr lang="ru-RU" sz="1400" b="1" dirty="0" smtClean="0">
              <a:latin typeface="Calibri" pitchFamily="34" charset="0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  <a:defRPr/>
            </a:pPr>
            <a:endParaRPr lang="ru-RU" sz="1400" b="1" dirty="0" smtClean="0">
              <a:latin typeface="Calibri" pitchFamily="34" charset="0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  <a:defRPr/>
            </a:pPr>
            <a:endParaRPr lang="ru-RU" sz="1400" b="1" dirty="0" smtClean="0">
              <a:latin typeface="Calibri" pitchFamily="34" charset="0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  <a:defRPr/>
            </a:pPr>
            <a:endParaRPr lang="ru-RU" sz="1400" b="1" dirty="0" smtClean="0">
              <a:latin typeface="Calibri" pitchFamily="34" charset="0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  <a:defRPr/>
            </a:pPr>
            <a:endParaRPr lang="ru-RU" sz="1400" b="1" dirty="0" smtClean="0">
              <a:latin typeface="Calibri" pitchFamily="34" charset="0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  <a:defRPr/>
            </a:pPr>
            <a:endParaRPr lang="ru-RU" sz="1400" b="1" dirty="0" smtClean="0">
              <a:latin typeface="Calibri" pitchFamily="34" charset="0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  <a:defRPr/>
            </a:pPr>
            <a:endParaRPr lang="ru-RU" sz="1400" b="1" dirty="0" smtClean="0">
              <a:latin typeface="Calibri" pitchFamily="34" charset="0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  <a:defRPr/>
            </a:pPr>
            <a:endParaRPr lang="ru-RU" sz="1400" b="1" dirty="0">
              <a:latin typeface="Calibri" pitchFamily="34" charset="0"/>
            </a:endParaRP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-32" y="3064060"/>
          <a:ext cx="1798631" cy="3222460"/>
        </p:xfrm>
        <a:graphic>
          <a:graphicData uri="http://schemas.openxmlformats.org/presentationml/2006/ole">
            <p:oleObj spid="_x0000_s28716" name="CorelDRAW" r:id="rId3" imgW="5803392" imgH="10399776" progId="">
              <p:embed/>
            </p:oleObj>
          </a:graphicData>
        </a:graphic>
      </p:graphicFrame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1643042" y="4214818"/>
          <a:ext cx="2209816" cy="1675603"/>
        </p:xfrm>
        <a:graphic>
          <a:graphicData uri="http://schemas.openxmlformats.org/presentationml/2006/ole">
            <p:oleObj spid="_x0000_s28717" name="CorelDRAW" r:id="rId4" imgW="5849112" imgH="4434840" progId="">
              <p:embed/>
            </p:oleObj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2143505" y="4500172"/>
            <a:ext cx="3713984" cy="3"/>
          </a:xfrm>
          <a:prstGeom prst="line">
            <a:avLst/>
          </a:prstGeom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42875" y="2643182"/>
            <a:ext cx="8858250" cy="0"/>
          </a:xfrm>
          <a:prstGeom prst="line">
            <a:avLst/>
          </a:prstGeom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4119080" y="3071810"/>
          <a:ext cx="4953514" cy="3214710"/>
        </p:xfrm>
        <a:graphic>
          <a:graphicData uri="http://schemas.openxmlformats.org/presentationml/2006/ole">
            <p:oleObj spid="_x0000_s28718" name="CorelDRAW" r:id="rId5" imgW="10448544" imgH="6781800" progId="">
              <p:embed/>
            </p:oleObj>
          </a:graphicData>
        </a:graphic>
      </p:graphicFrame>
      <p:sp>
        <p:nvSpPr>
          <p:cNvPr id="15" name="Прямоугольник 5"/>
          <p:cNvSpPr>
            <a:spLocks noChangeArrowheads="1"/>
          </p:cNvSpPr>
          <p:nvPr/>
        </p:nvSpPr>
        <p:spPr bwMode="auto">
          <a:xfrm>
            <a:off x="71438" y="928670"/>
            <a:ext cx="9072594" cy="165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350" b="1" dirty="0" smtClean="0">
                <a:latin typeface="Calibri" pitchFamily="34" charset="0"/>
              </a:rPr>
              <a:t> Место расположения: </a:t>
            </a:r>
            <a:r>
              <a:rPr lang="ru-RU" sz="1350" dirty="0" smtClean="0">
                <a:latin typeface="Calibri" pitchFamily="34" charset="0"/>
              </a:rPr>
              <a:t>юго-западная часть острова «Южный» архипелага Новая Земля (Архангельская область),</a:t>
            </a:r>
            <a:br>
              <a:rPr lang="ru-RU" sz="1350" dirty="0" smtClean="0">
                <a:latin typeface="Calibri" pitchFamily="34" charset="0"/>
              </a:rPr>
            </a:br>
            <a:r>
              <a:rPr lang="ru-RU" sz="1350" dirty="0" smtClean="0">
                <a:latin typeface="Calibri" pitchFamily="34" charset="0"/>
              </a:rPr>
              <a:t>в районе губы Башмачная</a:t>
            </a:r>
            <a:endParaRPr lang="ru-RU" sz="1350" b="1" dirty="0" smtClean="0">
              <a:latin typeface="Calibri" pitchFamily="34" charset="0"/>
            </a:endParaRPr>
          </a:p>
          <a:p>
            <a:pPr indent="2667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350" b="1" dirty="0" smtClean="0">
                <a:latin typeface="Calibri" pitchFamily="34" charset="0"/>
              </a:rPr>
              <a:t>Тип пункта окончательной изоляции РАО: </a:t>
            </a:r>
            <a:r>
              <a:rPr lang="ru-RU" sz="1350" dirty="0" smtClean="0">
                <a:latin typeface="Calibri" pitchFamily="34" charset="0"/>
              </a:rPr>
              <a:t>приповерхностный, шахтные стволы большого диаметра и/или траншеи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350" b="1" dirty="0" smtClean="0">
                <a:latin typeface="Calibri" pitchFamily="34" charset="0"/>
              </a:rPr>
              <a:t>   Вмещающие горные породы: </a:t>
            </a:r>
            <a:r>
              <a:rPr lang="ru-RU" sz="1350" dirty="0" smtClean="0">
                <a:latin typeface="Calibri" pitchFamily="34" charset="0"/>
              </a:rPr>
              <a:t>прочные известняки в многолетнемёрзлом состоянии</a:t>
            </a: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350" b="1" dirty="0" smtClean="0">
                <a:latin typeface="Calibri" pitchFamily="34" charset="0"/>
              </a:rPr>
              <a:t>Объём пункта окончательной изоляции НАО и САО :  </a:t>
            </a:r>
            <a:r>
              <a:rPr lang="ru-RU" sz="1350" dirty="0" smtClean="0">
                <a:latin typeface="Calibri" pitchFamily="34" charset="0"/>
              </a:rPr>
              <a:t>150 000 м³  (с возможностью расширения до</a:t>
            </a:r>
            <a:r>
              <a:rPr lang="ru-RU" sz="1350" b="1" dirty="0" smtClean="0">
                <a:latin typeface="Calibri" pitchFamily="34" charset="0"/>
              </a:rPr>
              <a:t> </a:t>
            </a:r>
            <a:r>
              <a:rPr lang="ru-RU" sz="135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400 000 м</a:t>
            </a:r>
            <a:r>
              <a:rPr lang="ru-RU" sz="1350" b="1" baseline="30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3</a:t>
            </a:r>
            <a:r>
              <a:rPr lang="ru-RU" sz="135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)</a:t>
            </a:r>
            <a:endParaRPr lang="ru-RU" sz="1350" b="1" dirty="0">
              <a:latin typeface="Calibri" pitchFamily="34" charset="0"/>
            </a:endParaRP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4071934" y="2671778"/>
            <a:ext cx="5257808" cy="257156"/>
          </a:xfrm>
        </p:spPr>
        <p:txBody>
          <a:bodyPr/>
          <a:lstStyle/>
          <a:p>
            <a:pPr eaLnBrk="1" hangingPunct="1"/>
            <a:r>
              <a:rPr lang="ru-RU" altLang="ru-RU" sz="1000" b="1" dirty="0" smtClean="0">
                <a:solidFill>
                  <a:schemeClr val="bg2"/>
                </a:solidFill>
              </a:rPr>
              <a:t>ИНЖЕНЕРНО-ГЕОЛОГИЧЕСКАЯ ИЗУЧЕННОСТЬ РАЙОНА ПРОВЕДЕНИЯ </a:t>
            </a:r>
            <a:r>
              <a:rPr lang="ru-RU" altLang="ru-RU" sz="1000" dirty="0" smtClean="0">
                <a:solidFill>
                  <a:schemeClr val="bg2"/>
                </a:solidFill>
              </a:rPr>
              <a:t>РА</a:t>
            </a:r>
            <a:r>
              <a:rPr lang="ru-RU" altLang="ru-RU" sz="1000" b="1" dirty="0" smtClean="0">
                <a:solidFill>
                  <a:schemeClr val="bg2"/>
                </a:solidFill>
              </a:rPr>
              <a:t>БОТ</a:t>
            </a: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71406" y="2671778"/>
            <a:ext cx="3929090" cy="25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Arial" charset="0"/>
                <a:cs typeface="+mj-cs"/>
              </a:rPr>
              <a:t>ОБЗОРНАЯ СХЕМА АРХИПЕЛАГА НОВАЯ ЗЕМЛЯ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5214950"/>
            <a:ext cx="192882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Пункт захоронения РАО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ru-RU" sz="12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323850" y="1588"/>
            <a:ext cx="7848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ru-RU" altLang="ko-KR" b="1">
              <a:solidFill>
                <a:srgbClr val="004B92"/>
              </a:solidFill>
              <a:latin typeface="Calibri" pitchFamily="34" charset="0"/>
            </a:endParaRPr>
          </a:p>
        </p:txBody>
      </p:sp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395288" y="0"/>
            <a:ext cx="7848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ru-RU" altLang="ko-KR" b="1" dirty="0" smtClean="0">
                <a:solidFill>
                  <a:srgbClr val="004B92"/>
                </a:solidFill>
                <a:latin typeface="Calibri" pitchFamily="34" charset="0"/>
              </a:rPr>
              <a:t>Пройденные этапы. История проекта по созданию опытно-промышленного объекта окончательной изоляции на архипелаге «Новая Земля».</a:t>
            </a:r>
            <a:endParaRPr lang="ru-RU" altLang="ko-KR" b="1" dirty="0">
              <a:solidFill>
                <a:srgbClr val="004B92"/>
              </a:solidFill>
              <a:latin typeface="Calibri" pitchFamily="34" charset="0"/>
            </a:endParaRPr>
          </a:p>
        </p:txBody>
      </p:sp>
      <p:sp>
        <p:nvSpPr>
          <p:cNvPr id="7172" name="AutoShape 17" descr="data:image/jpeg;base64,/9j/4AAQSkZJRgABAQAAAQABAAD/2wCEAAkGBhASEBIQDxIPFBEPEBIPDw8QDxAPEBAQFBUVFBQQFBQXHCYfFxkjGhQUIC8gJCcpLi0sFR4xNjAqQSYsLCkBCQoKDgwOGg8PGjUcHiQ2KSosLCkpNik1KTYpNSkvLCwqKTYpKSopLCkpKSksKSkpKSksLDApLCwsKSksLCkpLP/AABEIAOEA4QMBIgACEQEDEQH/xAAcAAEAAQUBAQAAAAAAAAAAAAAABAIDBQYHAQj/xABCEAACAgEBBAcEBggFBAMAAAABAgADBBEFBiFBBxITMVFhcSIygZEUQlKCoaJTYnJzkrHB0SQzwuHwI0NEshU0w//EABkBAQADAQEAAAAAAAAAAAAAAAADBAUCAf/EACYRAAIDAAICAgICAwEAAAAAAAABAgMRITEEEhNRIkEUUjJCYTP/2gAMAwEAAhEDEQA/AO4xEQBERAEREAREjZOclfvHjyA4sfhAJMt3XKo1YqB4sQo+ZmvZu8DnhWAg8Tozf2H4zX8zKLHV2LHxYkyaNTfZ7hteVvVjp3MznwRdR8zoJicnfs/9ukerv/QD+s1i7JA8JBtzBLEPHj+1pDOedGw5G/WV9XsV9EJ/m0g2b8Z36RR6VV/2mvW5okd8qW40Q/qVpWS+zYzv5nj/ALqfGqv+0qr6Ss1feFDDzrZfxVhNUfIlDWSX4K/6kbsn+mb9i9K5H+bjj1rs0/Bh/WZzB6SMCzgztUfC1CB/Euo+ZnIWaUEyOXhVPrg9V9i75PoTFy0sXrVsjKe5kYOvzEvz53xc6ypuvS71t9qtip+Onf8AGbfsXpVvrIXKQWr3GxNEtA8dPdb8PWU7PBnH/HksQ8mL74OsxMTsTebGy11x7ASBq1Z9mxfVTx08xwmWlJpp4ywnvKERE8PRERAEREAREQBERAEREASl3AGp0AHeTwlN1wUan/cnwExOZlE8WPmF5D18TPUtBdy9qHuTgPtHvPoOXxmAy8sDU68eZJ1Mt7Q2mBzmsbR2z5y3XU30JTjFcmSzNpAa8ZhMva/nMNmbVJ5zG25ZMvwoS7Kdlzl0ZW/akh2ZxkA2GUSyopFdtvsltlmUnI85GiegkdvHbyPE9PCT20qFkiSoNAwkFv8AmspZpaDSoGenOFyq9kYOjMrLxVlJVgfEEd06Dut0qkEVbQ4juGSo4j94o7/2h8uc51rKHkFtMLV+RJCTh0fSuPkI6h62VlYAqykMrA9xBHfLs4HupvtfgvoNXoY62UE/NkP1W/A8/Eds2NtqnKqF1DBkbh4Mrc0YciPCYt1Mqn9o0ITU0ZCIiQnYiIgCIiAIiIAlu64KNT/uT4Sp3AGp7gNSfKYfKzNT1j3D3R4Dx9Z6loGVlfWbv5DkB4Ca5tTaumvGNq7U014zSdq7WJJ4y7TT7HNligi9tTbOuuhmu5OYTLN+QSZYmpCCijPlJyesqZyZTESQ5EREASl30h2l7YuxL829cfHALNxZjwStBpq7HwGo9SQJDZYorT2MfZkNr9IW+ds2L0SbPpUdsjZFn1nuZguv6tanQD11PnJO0eivZdqkCgVNyehmrYeempU/EGUP5i0s/BwcPWyVgzI737oXbOuCuevTZr2NwGgbTvVh9Vx4c+8eWLqeXqrVNaiCUWnjK56DPIk5wVh540piAeGZPdnee7Bu7SrijaC6kn2bV8D4Ecjy18JjGluwSCyKkmmdweco+kdh7apy6VvobVH5H3kYe8jDkwmQnz5uXve+BfqdWx7SFvrHHhysUfaH4jUeGnfcbJWxFsrYMjqGRlOoZSNQRMW2t1svQl7IvRESI7EREAREjZ2V2aFufcB4se6AQtp5nHqDuXi3me8D+vymu7T2hoDxl3Ky9AdTx46n1mp7Z2j3y5VXonL1RB2xtTXXjNXyLyTL2Zk6mQprQgoozZScnrEREkORERAEREAs3tOudC2y1XDsyNB18i5l18K6vZVf4i5+M5Hes610K7WVsS3F1HaUWl+rzNdmhDDx9oMPlM3zN9SxR2dIiImWXDWekXZa37NyVI41VNkVn7L1Dr6j1AYejGcBxzO99JO1lx9m5BJ9q6s41Y5s9o6p09FLH7s4JQJf8PeStfhIiImuVBERAEpZZVDCcyWhPCM66zpPRDvf1W/+Pub2W1bFJPceLNT6Hiw89RzE5y6y0tzIyvWSrowdGHerKQQR8RKF8PZYWIPHp9TxMHufvAubiV5A0DMOrao+pavB19OY8iJnJlZhcEREATWt4M7VwnKsan9oj+38zNhutCqWPcoLH0A1M59k5ZJZj3sSx+J10ktUdenqI208zQHjNM2rmamZna+X3zVMu3UzWohi0o3T9nhYdtTKYiWyAREQBERAEREA8dZVsrat+JeuRjt1XTx4q6n3kYc1P/O6ecJQ4EisgpLk6hJpnX9idMWDYo+k9fHs09oMjWVa/qugJ09QJK2j0ubMrXWux7m5JVW41PmzgAD4ziLVieCsTP8A4a0sfM8MtvTvVftC4WW6LWmopoUkrWp7zr9ZjoNW8vCY+tJ4iiXAJeqqUFiIJTchERJzgREQBERALdgkewSWwke2VbUSwZvHQ3vB2WU+G59jKHWr15XINfzJr/CJ22fK2JmPTdXdXweqxbE/aUhgPwn1Bs7OS6qu5PctrSxP2WAYfzmRavyLkHqJMREiOzC705XUx2HOxhWPQ8T+APzmhZN3CbPv3k8aU8nc/go/1TSsy3hL/jw/FMinPODDbUvmDsPGZDOs4zGzVisRQb0REToCIiAIiIB4xltrZ7Y2gnTdjdFmz3Svtsl3uZVL1VXUKA5A1QAAsdDqO+VLr1X2SQr9nwcsOTLRzB3aj5zv+J0XbKr0/wAMrnxtey3X4M2n4TOYWwcWn/Jox69O7s6a0PzAlOXmfSJ1QfN+HsvKu/ycfIs15pRYw+YGkzFW4G1SNfodw9TUD8iwM+iJht7dsDFwsjI511MU87G9msfxMsj/AJU2+Dv4YnzyVKsVbgyMVYag6MDoRqPMGVyLj/Pz5nzkqa9bbXJSaxiIiSHgiIgCIiACJYs5y/LVokVvR7Eg3f0nduh3ana7MVCfaxrHoPj1eDp+D6fCcKtE6X0E52lmXQT7yVXKPNSyMfzLMa5cl+vo7HERK5Ic735yP8V1fs1IPmWP9RNQzbJsG+9v+OtHgtY/ID/WavlPNmiH4RKNkuWYrMbjIck5B75GlxIhERE9AiIgCIiAUuJj7004jgRxBHAg+ImRaQss8DK9yWHdZ33ov2rdkbMptvYtYDZWXb3nWtyqsx5nQAa89Jtswe5eyTjYGNQeDJSpceFj+24/iYzOTCffBoITl3ThtjSnHxFPG6w3WDX6lfBQfVm1+5Ooz556R9q/SNp3EHVKNMZOPDSvXr/nLyWiPtNHM3kTBY6S/KKllc3YLEZzeiIidgREQBERAEt2y5KLpxPo9RAu/vNv6Gcrq7VC/pca5NPHTquP/Sajb/ebD0UPptjG8xcvzps/tMW/sv1dH0ZE8iViQ5Rv4dM+3zWs/kWate02vpKr6uaD9uhD8QWU/wAhNRtab1H/AJRZm2f5sx+QJHkjIkeWDkREQBERAEREApsMmbn7J+lbRxqSNU7QWW/u6vbbX16vV+9Mfe86L0H7H1bJzGHd1cas+Z0ss/8AzHzlHyp+sSelcnXYiJjl0xu8O1BjYt+QdP8Ao1PYAebAeyvxbQfGfNFBLEsx1ZiWY+LEkk/MzsHTZtjqYlWKp45VurafoqtGP5zX8jOSUJNDw4f7Fa6X6JCxETWRTEREHoiIgCIiAJRdK5avM4s6PY9kG9psPRQmu2Mby7ZvlRZNcvabd0L43W2sG/RY9z+mvVQf+8wrnyaVayJ9BxESE9Oc9K+Loce3xFlR/Ky/6pz1mnXukfA7TAdudDJcPQHqt+VifhOPEza8KW1Z9Gb5CyzSPdI0lWSOwlw4XRTERB6IiIAgmJTYZ4+jwi5T6CfQnR7sb6Ns7HrI0dk7azx69vtkHzAIH3ZwzdvZX0rOx8fTVbLQbP3Se3Z+VSPjPpYCY3lz2WF6mOLT2IkPa20Footvf3aa3tb0VSdPjppKZOcN6U9r9vtN0B1TFVcddO7rD2rPzNp92a9UJG7drHa1+L2O1jnxdz1m/EmS0m348cSKFktkz2IiWyIREQBERAEREASPe0kEyFe8r3yxEkFrIV7zpvQHg625mRp7qVUKfNizsPyL+E5de0730K7J7HZa2EaNlWvf59QaVp+Ca/emFN7I0orIm/T2InhyWMvFWxGrb3XRkYfqsND/ADnz9nYbVWPU/vVO1beqnTX49/xn0ROTdKuxuzvTKUezeOpYeQtQcD8VA/gMveDZ6z9fsreTDY79Gjse+RmEvFpQ02Sii1E9Ink8OxERAEtWtLpMiZLcDI7HiPYrWdE6Edkda/IyyOFajHrP676O59QqqPvzsc1Toz2P9H2bQpGj3D6TZ49a3iAfROoPhNrmBZL2k2aMViwTn3TRtjssBaAfay7Qh/dp7bn5hB96dBnA+mbbPa7RFIPs4lSppy7SzSxz8jWPuz2tbJCbxGo0NJttDp1e0R166ixOspXroe5l17x5iZbo73SOfkjrg/RqCGvb7XNaR5tpx8Br5TN9Ke8y35C4lOnZYhIYgcDdpoyjyUezw56+AmlG381CPP2VHD8fZmnKZ7PEnsvx6K4iInp6IiIAiI10hvDwouaY7IeSb7JjsiyZfk2/ouUw08x8R77q6axq91i1IP1nIUfzn1dsvZ6UU1UV+5TWlS+iKFB/CcO6EN3DfmvmOP8Ap4a6Jr3G+wEDT9lesfvLO+TLXPJcl9CIidHAmJ3m2IuXjWUHQFhrWx+rYOKt8+B8iZlonqbT1HjW8HzZfUyMyOCrIxVlPeGB0IlszovSrusQfp1I4HRckDkeAW3+Sn7vnObhpv02/JBSM2UHCTR64lEqLGUyY8EREA8aWEx+0srr/S2JWfvsF/rJBEjWEqQy+8pDKfBgQQfmJBcuODqDzs+o66woAHAAAAeAHACVTE7tberzMZMiojRx7a68a7B79beBB/DQ85lpgPg0hOL7w9E2dk7UutD1DGyLTb27NqyK2mtfZ95YaaDkRpxE7RNN336RaMFTWhW3KI9mkHVa9frWkdw/V7z5d86h7b+J48zkxO9O2aNj4KYOFwvsU9Q8C6g8HybDzY6cPMcOC6TkdK8/ideOplzKzLb7WvvcvZY3WdjzPgPADuAHcBKlWavj0+q57KVtnsVARES+iAREQeiIiAJbuslVr6SDfbK91qiiSEdZavskEqzsqIpZ3YIiLxZmY6BR5kmVX3Tp/QluSbLDtO9fYrJTEVh71nc13ovFR56nlMK2bmzShH1idO3G3ZXAwasYaFwOvew+vc3Fz6DgB5KJsERPDkREQBERALWRjq6sjgMjgqykahlPAgicH313TfBv0GposJND9/DnWx+0PxGh8dO+zH7a2NVlUtRcuqOOXvK3J1PIiT03OqX/AA4nBTR85Ax1pk9592bsG7s7eKNqarQNFsXx8iOa8vTSYgWTYjYmtRRcM4ZdiUq0960lUtOGsPZbsrlyJ61oLuxdu5WG5sxbWTre+mgat9O7roeB9e/wIm3V9NeaBo2PjMftA2oD8NTNLKyk0ypPxoyetE0bXE2Ha3ShtPIBQOlCHgRjqUY/fYlh8CJqyU8dTqSTqSTqST3knmZJFcqAncKIx6Ry7G+ylE0lURLCWEYiInoERPdYbwHkpe3SU2XeEh3ZEr23KKJIwbZ7ddIF10XXSfururkbRyBRQNFGhuuI9ilPtN4nv0Xn6amY11zmzQrrxayZuHuZZtPK6ntLj1ENk2jhovKtT9ttNB4cTy4/S+FhpVWlVSha61CIijQKqjQKPhIW7W7lGDjpjY66InFmPv2Ofesc82P9gOAEyshSOpPRERPTkREQBERAEREAx+2tiU5VLU3qGRuPgytydTyInDN79y78B9Tq+Ox0rvUcPJbB9VvwPLwH0HLOTjJYjJYqsjgqyMAysDyIPfJa7XW+DiUVI+YA8rDzo2+HRCw612zuK95xWbiP3THvH6p4+Z7pzS5GrYpYrK6nRkcFWU+BB4iaEL1LorODXZIWyVBpEFkqFknVpG4aSgYlgWecqFsl+VHPqXYlvtZ720690eerK4lHbSk3Q7Ij1ZdgmR2vlp8iRSvSO1BslNdpI9l8jPkSPZkSnb5RPCnS/ZkSHdkTxC7sErVmdz1URFLMxPIAcSZ1DcnoSss6t+1NUTgwxFb/AKjfvWHuj9UcfMTOna5vgtxgork07cvcPK2lZ7GteOjaW5LD2R4og+u/ly5kc/ordzdvHwaFx8ZOqi8WJ4vY/Ox25sf9hoOEnYeFXUi1VIqVoOqiIoVVA5ADul+cpBy0RET05EREAREQBERAEREAREQBMJvBufiZq6ZNQLAaLavs3J6OOXkdR5TNxAOJbwdDeVVq+G4vTv7NiKrh5cfZb5j0mh5mJdS3Z31vW4+pYjI3yI4z6pkXO2dVchS6uuxD3rYiuvyMlVrOfRHy1209Fs7ptTod2Zbqa0soY86bD1df2H6w+Wk1bP6CbBr9Hy0Pgt1LKfTrIT/Kd/Mzz40c07b/AJrPe2/5rNvyehraq+6Mazw6l3V1/jUSDZ0UbYH/AIwP7N+Of9c9+dnnxI103ekobImxp0T7YP8A4wHrkYw/1yXj9C21m94Y1YP279dP4FM4dzO1Wkaa18tNfOo4PQFaf/sZiKOa00s5+DOR/KbVsnoV2XTobFtvYfprCE1/YTqj56yJzkztKKOC4uNbe4rorssc9yVozt8gOE33dzoQzb9HzXXGr7+oNLbyPDQeynxJPlO47P2XRQnZ0VVVJ9iqta1+SjjJc5zez32+jX92txsLAXTFqAcjRr39u5/Vz3DyGg8psERPTgREQBERAEREAREQBERAEREAREQBERAEREATyIgHsREAREQBERAEREAREQBERAEREAREQBER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3" name="AutoShape 19" descr="data:image/jpeg;base64,/9j/4AAQSkZJRgABAQAAAQABAAD/2wCEAAkGBhASEBIQDxIPFBEPEBIPDw8QDxAPEBAQFBUVFBQQFBQXHCYfFxkjGhQUIC8gJCcpLi0sFR4xNjAqQSYsLCkBCQoKDgwOGg8PGjUcHiQ2KSosLCkpNik1KTYpNSkvLCwqKTYpKSopLCkpKSksKSkpKSksLDApLCwsKSksLCkpLP/AABEIAOEA4QMBIgACEQEDEQH/xAAcAAEAAQUBAQAAAAAAAAAAAAAABAIDBQYHAQj/xABCEAACAgEBBAcEBggFBAMAAAABAgADBBEFBiFBBxITMVFhcSIygZEUQlKCoaJTYnJzkrHB0SQzwuHwI0NEshU0w//EABkBAQADAQEAAAAAAAAAAAAAAAADBAUCAf/EACYRAAIDAAICAgICAwEAAAAAAAABAgMRITEEEhNRIkEUUjJCYTP/2gAMAwEAAhEDEQA/AO4xEQBERAEREAREjZOclfvHjyA4sfhAJMt3XKo1YqB4sQo+ZmvZu8DnhWAg8Tozf2H4zX8zKLHV2LHxYkyaNTfZ7hteVvVjp3MznwRdR8zoJicnfs/9ukerv/QD+s1i7JA8JBtzBLEPHj+1pDOedGw5G/WV9XsV9EJ/m0g2b8Z36RR6VV/2mvW5okd8qW40Q/qVpWS+zYzv5nj/ALqfGqv+0qr6Ss1feFDDzrZfxVhNUfIlDWSX4K/6kbsn+mb9i9K5H+bjj1rs0/Bh/WZzB6SMCzgztUfC1CB/Euo+ZnIWaUEyOXhVPrg9V9i75PoTFy0sXrVsjKe5kYOvzEvz53xc6ypuvS71t9qtip+Onf8AGbfsXpVvrIXKQWr3GxNEtA8dPdb8PWU7PBnH/HksQ8mL74OsxMTsTebGy11x7ASBq1Z9mxfVTx08xwmWlJpp4ywnvKERE8PRERAEREAREQBERAEREASl3AGp0AHeTwlN1wUan/cnwExOZlE8WPmF5D18TPUtBdy9qHuTgPtHvPoOXxmAy8sDU68eZJ1Mt7Q2mBzmsbR2z5y3XU30JTjFcmSzNpAa8ZhMva/nMNmbVJ5zG25ZMvwoS7Kdlzl0ZW/akh2ZxkA2GUSyopFdtvsltlmUnI85GiegkdvHbyPE9PCT20qFkiSoNAwkFv8AmspZpaDSoGenOFyq9kYOjMrLxVlJVgfEEd06Dut0qkEVbQ4juGSo4j94o7/2h8uc51rKHkFtMLV+RJCTh0fSuPkI6h62VlYAqykMrA9xBHfLs4HupvtfgvoNXoY62UE/NkP1W/A8/Eds2NtqnKqF1DBkbh4Mrc0YciPCYt1Mqn9o0ITU0ZCIiQnYiIgCIiAIiIAlu64KNT/uT4Sp3AGp7gNSfKYfKzNT1j3D3R4Dx9Z6loGVlfWbv5DkB4Ca5tTaumvGNq7U014zSdq7WJJ4y7TT7HNligi9tTbOuuhmu5OYTLN+QSZYmpCCijPlJyesqZyZTESQ5EREASl30h2l7YuxL829cfHALNxZjwStBpq7HwGo9SQJDZYorT2MfZkNr9IW+ds2L0SbPpUdsjZFn1nuZguv6tanQD11PnJO0eivZdqkCgVNyehmrYeempU/EGUP5i0s/BwcPWyVgzI737oXbOuCuevTZr2NwGgbTvVh9Vx4c+8eWLqeXqrVNaiCUWnjK56DPIk5wVh540piAeGZPdnee7Bu7SrijaC6kn2bV8D4Ecjy18JjGluwSCyKkmmdweco+kdh7apy6VvobVH5H3kYe8jDkwmQnz5uXve+BfqdWx7SFvrHHhysUfaH4jUeGnfcbJWxFsrYMjqGRlOoZSNQRMW2t1svQl7IvRESI7EREAREjZ2V2aFufcB4se6AQtp5nHqDuXi3me8D+vymu7T2hoDxl3Ky9AdTx46n1mp7Z2j3y5VXonL1RB2xtTXXjNXyLyTL2Zk6mQprQgoozZScnrEREkORERAEREAs3tOudC2y1XDsyNB18i5l18K6vZVf4i5+M5Hes610K7WVsS3F1HaUWl+rzNdmhDDx9oMPlM3zN9SxR2dIiImWXDWekXZa37NyVI41VNkVn7L1Dr6j1AYejGcBxzO99JO1lx9m5BJ9q6s41Y5s9o6p09FLH7s4JQJf8PeStfhIiImuVBERAEpZZVDCcyWhPCM66zpPRDvf1W/+Pub2W1bFJPceLNT6Hiw89RzE5y6y0tzIyvWSrowdGHerKQQR8RKF8PZYWIPHp9TxMHufvAubiV5A0DMOrao+pavB19OY8iJnJlZhcEREATWt4M7VwnKsan9oj+38zNhutCqWPcoLH0A1M59k5ZJZj3sSx+J10ktUdenqI208zQHjNM2rmamZna+X3zVMu3UzWohi0o3T9nhYdtTKYiWyAREQBERAEREA8dZVsrat+JeuRjt1XTx4q6n3kYc1P/O6ecJQ4EisgpLk6hJpnX9idMWDYo+k9fHs09oMjWVa/qugJ09QJK2j0ubMrXWux7m5JVW41PmzgAD4ziLVieCsTP8A4a0sfM8MtvTvVftC4WW6LWmopoUkrWp7zr9ZjoNW8vCY+tJ4iiXAJeqqUFiIJTchERJzgREQBERALdgkewSWwke2VbUSwZvHQ3vB2WU+G59jKHWr15XINfzJr/CJ22fK2JmPTdXdXweqxbE/aUhgPwn1Bs7OS6qu5PctrSxP2WAYfzmRavyLkHqJMREiOzC705XUx2HOxhWPQ8T+APzmhZN3CbPv3k8aU8nc/go/1TSsy3hL/jw/FMinPODDbUvmDsPGZDOs4zGzVisRQb0REToCIiAIiIB4xltrZ7Y2gnTdjdFmz3Svtsl3uZVL1VXUKA5A1QAAsdDqO+VLr1X2SQr9nwcsOTLRzB3aj5zv+J0XbKr0/wAMrnxtey3X4M2n4TOYWwcWn/Jox69O7s6a0PzAlOXmfSJ1QfN+HsvKu/ycfIs15pRYw+YGkzFW4G1SNfodw9TUD8iwM+iJht7dsDFwsjI511MU87G9msfxMsj/AJU2+Dv4YnzyVKsVbgyMVYag6MDoRqPMGVyLj/Pz5nzkqa9bbXJSaxiIiSHgiIgCIiACJYs5y/LVokVvR7Eg3f0nduh3ana7MVCfaxrHoPj1eDp+D6fCcKtE6X0E52lmXQT7yVXKPNSyMfzLMa5cl+vo7HERK5Ic735yP8V1fs1IPmWP9RNQzbJsG+9v+OtHgtY/ID/WavlPNmiH4RKNkuWYrMbjIck5B75GlxIhERE9AiIgCIiAUuJj7004jgRxBHAg+ImRaQss8DK9yWHdZ33ov2rdkbMptvYtYDZWXb3nWtyqsx5nQAa89Jtswe5eyTjYGNQeDJSpceFj+24/iYzOTCffBoITl3ThtjSnHxFPG6w3WDX6lfBQfVm1+5Ooz556R9q/SNp3EHVKNMZOPDSvXr/nLyWiPtNHM3kTBY6S/KKllc3YLEZzeiIidgREQBERAEt2y5KLpxPo9RAu/vNv6Gcrq7VC/pca5NPHTquP/Sajb/ebD0UPptjG8xcvzps/tMW/sv1dH0ZE8iViQ5Rv4dM+3zWs/kWate02vpKr6uaD9uhD8QWU/wAhNRtab1H/AJRZm2f5sx+QJHkjIkeWDkREQBERAEREApsMmbn7J+lbRxqSNU7QWW/u6vbbX16vV+9Mfe86L0H7H1bJzGHd1cas+Z0ss/8AzHzlHyp+sSelcnXYiJjl0xu8O1BjYt+QdP8Ao1PYAebAeyvxbQfGfNFBLEsx1ZiWY+LEkk/MzsHTZtjqYlWKp45VurafoqtGP5zX8jOSUJNDw4f7Fa6X6JCxETWRTEREHoiIgCIiAJRdK5avM4s6PY9kG9psPRQmu2Mby7ZvlRZNcvabd0L43W2sG/RY9z+mvVQf+8wrnyaVayJ9BxESE9Oc9K+Loce3xFlR/Ky/6pz1mnXukfA7TAdudDJcPQHqt+VifhOPEza8KW1Z9Gb5CyzSPdI0lWSOwlw4XRTERB6IiIAgmJTYZ4+jwi5T6CfQnR7sb6Ns7HrI0dk7azx69vtkHzAIH3ZwzdvZX0rOx8fTVbLQbP3Se3Z+VSPjPpYCY3lz2WF6mOLT2IkPa20Footvf3aa3tb0VSdPjppKZOcN6U9r9vtN0B1TFVcddO7rD2rPzNp92a9UJG7drHa1+L2O1jnxdz1m/EmS0m348cSKFktkz2IiWyIREQBERAEREASPe0kEyFe8r3yxEkFrIV7zpvQHg625mRp7qVUKfNizsPyL+E5de0730K7J7HZa2EaNlWvf59QaVp+Ca/emFN7I0orIm/T2InhyWMvFWxGrb3XRkYfqsND/ADnz9nYbVWPU/vVO1beqnTX49/xn0ROTdKuxuzvTKUezeOpYeQtQcD8VA/gMveDZ6z9fsreTDY79Gjse+RmEvFpQ02Sii1E9Ink8OxERAEtWtLpMiZLcDI7HiPYrWdE6Edkda/IyyOFajHrP676O59QqqPvzsc1Toz2P9H2bQpGj3D6TZ49a3iAfROoPhNrmBZL2k2aMViwTn3TRtjssBaAfay7Qh/dp7bn5hB96dBnA+mbbPa7RFIPs4lSppy7SzSxz8jWPuz2tbJCbxGo0NJttDp1e0R166ixOspXroe5l17x5iZbo73SOfkjrg/RqCGvb7XNaR5tpx8Br5TN9Ke8y35C4lOnZYhIYgcDdpoyjyUezw56+AmlG381CPP2VHD8fZmnKZ7PEnsvx6K4iInp6IiIAiI10hvDwouaY7IeSb7JjsiyZfk2/ouUw08x8R77q6axq91i1IP1nIUfzn1dsvZ6UU1UV+5TWlS+iKFB/CcO6EN3DfmvmOP8Ap4a6Jr3G+wEDT9lesfvLO+TLXPJcl9CIidHAmJ3m2IuXjWUHQFhrWx+rYOKt8+B8iZlonqbT1HjW8HzZfUyMyOCrIxVlPeGB0IlszovSrusQfp1I4HRckDkeAW3+Sn7vnObhpv02/JBSM2UHCTR64lEqLGUyY8EREA8aWEx+0srr/S2JWfvsF/rJBEjWEqQy+8pDKfBgQQfmJBcuODqDzs+o66woAHAAAAeAHACVTE7tberzMZMiojRx7a68a7B79beBB/DQ85lpgPg0hOL7w9E2dk7UutD1DGyLTb27NqyK2mtfZ95YaaDkRpxE7RNN336RaMFTWhW3KI9mkHVa9frWkdw/V7z5d86h7b+J48zkxO9O2aNj4KYOFwvsU9Q8C6g8HybDzY6cPMcOC6TkdK8/ideOplzKzLb7WvvcvZY3WdjzPgPADuAHcBKlWavj0+q57KVtnsVARES+iAREQeiIiAJbuslVr6SDfbK91qiiSEdZavskEqzsqIpZ3YIiLxZmY6BR5kmVX3Tp/QluSbLDtO9fYrJTEVh71nc13ovFR56nlMK2bmzShH1idO3G3ZXAwasYaFwOvew+vc3Fz6DgB5KJsERPDkREQBERALWRjq6sjgMjgqykahlPAgicH313TfBv0GposJND9/DnWx+0PxGh8dO+zH7a2NVlUtRcuqOOXvK3J1PIiT03OqX/AA4nBTR85Ax1pk9592bsG7s7eKNqarQNFsXx8iOa8vTSYgWTYjYmtRRcM4ZdiUq0960lUtOGsPZbsrlyJ61oLuxdu5WG5sxbWTre+mgat9O7roeB9e/wIm3V9NeaBo2PjMftA2oD8NTNLKyk0ypPxoyetE0bXE2Ha3ShtPIBQOlCHgRjqUY/fYlh8CJqyU8dTqSTqSTqST3knmZJFcqAncKIx6Ry7G+ylE0lURLCWEYiInoERPdYbwHkpe3SU2XeEh3ZEr23KKJIwbZ7ddIF10XXSfururkbRyBRQNFGhuuI9ilPtN4nv0Xn6amY11zmzQrrxayZuHuZZtPK6ntLj1ENk2jhovKtT9ttNB4cTy4/S+FhpVWlVSha61CIijQKqjQKPhIW7W7lGDjpjY66InFmPv2Ofesc82P9gOAEyshSOpPRERPTkREQBERAEREAx+2tiU5VLU3qGRuPgytydTyInDN79y78B9Tq+Ox0rvUcPJbB9VvwPLwH0HLOTjJYjJYqsjgqyMAysDyIPfJa7XW+DiUVI+YA8rDzo2+HRCw612zuK95xWbiP3THvH6p4+Z7pzS5GrYpYrK6nRkcFWU+BB4iaEL1LorODXZIWyVBpEFkqFknVpG4aSgYlgWecqFsl+VHPqXYlvtZ720690eerK4lHbSk3Q7Ij1ZdgmR2vlp8iRSvSO1BslNdpI9l8jPkSPZkSnb5RPCnS/ZkSHdkTxC7sErVmdz1URFLMxPIAcSZ1DcnoSss6t+1NUTgwxFb/AKjfvWHuj9UcfMTOna5vgtxgork07cvcPK2lZ7GteOjaW5LD2R4og+u/ly5kc/ordzdvHwaFx8ZOqi8WJ4vY/Ox25sf9hoOEnYeFXUi1VIqVoOqiIoVVA5ADul+cpBy0RET05EREAREQBERAEREAREQBMJvBufiZq6ZNQLAaLavs3J6OOXkdR5TNxAOJbwdDeVVq+G4vTv7NiKrh5cfZb5j0mh5mJdS3Z31vW4+pYjI3yI4z6pkXO2dVchS6uuxD3rYiuvyMlVrOfRHy1209Fs7ptTod2Zbqa0soY86bD1df2H6w+Wk1bP6CbBr9Hy0Pgt1LKfTrIT/Kd/Mzz40c07b/AJrPe2/5rNvyehraq+6Mazw6l3V1/jUSDZ0UbYH/AIwP7N+Of9c9+dnnxI103ekobImxp0T7YP8A4wHrkYw/1yXj9C21m94Y1YP279dP4FM4dzO1Wkaa18tNfOo4PQFaf/sZiKOa00s5+DOR/KbVsnoV2XTobFtvYfprCE1/YTqj56yJzkztKKOC4uNbe4rorssc9yVozt8gOE33dzoQzb9HzXXGr7+oNLbyPDQeynxJPlO47P2XRQnZ0VVVJ9iqta1+SjjJc5zez32+jX92txsLAXTFqAcjRr39u5/Vz3DyGg8psERPTgREQBERAEREAREQBERAEREAREQBERAEREATyIgHsREAREQBERAEREAREQBERAEREAREQBERAP/Z"/>
          <p:cNvSpPr>
            <a:spLocks noChangeAspect="1" noChangeArrowheads="1"/>
          </p:cNvSpPr>
          <p:nvPr/>
        </p:nvSpPr>
        <p:spPr bwMode="auto">
          <a:xfrm>
            <a:off x="357158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58" y="1023541"/>
            <a:ext cx="85693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6200" indent="-1346200" algn="just">
              <a:tabLst>
                <a:tab pos="0" algn="l"/>
                <a:tab pos="723900" algn="l"/>
                <a:tab pos="812800" algn="l"/>
                <a:tab pos="1524000" algn="l"/>
              </a:tabLst>
              <a:defRPr/>
            </a:pPr>
            <a:r>
              <a:rPr lang="ru-RU" sz="1600" b="1" dirty="0" smtClean="0">
                <a:solidFill>
                  <a:srgbClr val="004B92"/>
                </a:solidFill>
                <a:latin typeface="+mn-lt"/>
              </a:rPr>
              <a:t>1990-1992гг.	</a:t>
            </a:r>
            <a:r>
              <a:rPr lang="ru-RU" sz="1600" dirty="0" smtClean="0"/>
              <a:t>ТЭО на строительство опытно-промышленного объекта рассмотрено и согласовано государственными регулирующими органами</a:t>
            </a:r>
          </a:p>
          <a:p>
            <a:pPr marL="1346200" indent="-1346200" algn="just">
              <a:tabLst>
                <a:tab pos="0" algn="l"/>
                <a:tab pos="723900" algn="l"/>
                <a:tab pos="812800" algn="l"/>
                <a:tab pos="1524000" algn="l"/>
              </a:tabLst>
              <a:defRPr/>
            </a:pPr>
            <a:endParaRPr lang="ru-RU" sz="1600" dirty="0" smtClean="0"/>
          </a:p>
          <a:p>
            <a:pPr marL="1346200" indent="-1346200" algn="just">
              <a:tabLst>
                <a:tab pos="0" algn="l"/>
                <a:tab pos="723900" algn="l"/>
                <a:tab pos="812800" algn="l"/>
                <a:tab pos="1524000" algn="l"/>
              </a:tabLst>
              <a:defRPr/>
            </a:pPr>
            <a:r>
              <a:rPr lang="ru-RU" sz="1600" b="1" dirty="0" smtClean="0">
                <a:solidFill>
                  <a:srgbClr val="004B92"/>
                </a:solidFill>
              </a:rPr>
              <a:t>1993-1995гг.	</a:t>
            </a:r>
            <a:r>
              <a:rPr lang="ru-RU" sz="1600" dirty="0" smtClean="0"/>
              <a:t>Указание вице-премьеров Правительства РФ Министру по атомной энергии о необходимости проектирования объекта.</a:t>
            </a:r>
            <a:r>
              <a:rPr lang="ru-RU" sz="1600" b="1" dirty="0" smtClean="0">
                <a:solidFill>
                  <a:srgbClr val="004B92"/>
                </a:solidFill>
              </a:rPr>
              <a:t> </a:t>
            </a:r>
            <a:r>
              <a:rPr lang="ru-RU" sz="1600" dirty="0" smtClean="0"/>
              <a:t>Совместное решение глав администраций Архангельской и Мурманской областей о проектировании объекта. Включение объекта в состав первоочередных мероприятий ФЦП по обращению с РАО</a:t>
            </a:r>
          </a:p>
          <a:p>
            <a:pPr marL="1346200" indent="-1346200" algn="just">
              <a:tabLst>
                <a:tab pos="0" algn="l"/>
                <a:tab pos="723900" algn="l"/>
                <a:tab pos="812800" algn="l"/>
                <a:tab pos="1524000" algn="l"/>
              </a:tabLst>
              <a:defRPr/>
            </a:pPr>
            <a:endParaRPr lang="ru-RU" sz="1600" dirty="0" smtClean="0"/>
          </a:p>
          <a:p>
            <a:pPr marL="1346200" indent="-1346200" algn="just">
              <a:tabLst>
                <a:tab pos="0" algn="l"/>
                <a:tab pos="723900" algn="l"/>
                <a:tab pos="812800" algn="l"/>
                <a:tab pos="1524000" algn="l"/>
              </a:tabLst>
              <a:defRPr/>
            </a:pPr>
            <a:r>
              <a:rPr lang="ru-RU" sz="1600" b="1" dirty="0" smtClean="0">
                <a:solidFill>
                  <a:srgbClr val="004B92"/>
                </a:solidFill>
              </a:rPr>
              <a:t>1997-1998гг.	</a:t>
            </a:r>
            <a:r>
              <a:rPr lang="ru-RU" sz="1600" dirty="0" smtClean="0"/>
              <a:t>Утверждено обоснование инвестиций на строительство объекта</a:t>
            </a:r>
          </a:p>
          <a:p>
            <a:pPr marL="1346200" indent="-1346200" algn="just">
              <a:tabLst>
                <a:tab pos="0" algn="l"/>
                <a:tab pos="723900" algn="l"/>
                <a:tab pos="812800" algn="l"/>
                <a:tab pos="1524000" algn="l"/>
              </a:tabLst>
              <a:defRPr/>
            </a:pPr>
            <a:endParaRPr lang="ru-RU" sz="1600" dirty="0" smtClean="0"/>
          </a:p>
          <a:p>
            <a:pPr marL="1346200" indent="-1346200" algn="just">
              <a:tabLst>
                <a:tab pos="0" algn="l"/>
                <a:tab pos="723900" algn="l"/>
                <a:tab pos="812800" algn="l"/>
                <a:tab pos="1524000" algn="l"/>
              </a:tabLst>
              <a:defRPr/>
            </a:pPr>
            <a:endParaRPr lang="ru-RU" sz="1600" dirty="0" smtClean="0"/>
          </a:p>
          <a:p>
            <a:pPr marL="1346200" indent="-1346200" algn="just">
              <a:tabLst>
                <a:tab pos="0" algn="l"/>
                <a:tab pos="723900" algn="l"/>
                <a:tab pos="812800" algn="l"/>
                <a:tab pos="1524000" algn="l"/>
              </a:tabLst>
              <a:defRPr/>
            </a:pPr>
            <a:r>
              <a:rPr lang="ru-RU" sz="1600" b="1" dirty="0" smtClean="0">
                <a:solidFill>
                  <a:srgbClr val="004B92"/>
                </a:solidFill>
              </a:rPr>
              <a:t>1999-2000гг.	</a:t>
            </a:r>
            <a:r>
              <a:rPr lang="ru-RU" sz="1600" dirty="0" smtClean="0"/>
              <a:t>Минобороны РФ согласовано размещение объекта на архипелаге «Новая Земля» в районе губы Башмачная. Закончены изыскательские работы, выпущен проект на строительство объекта</a:t>
            </a:r>
          </a:p>
          <a:p>
            <a:pPr marL="1346200" indent="-1346200" algn="just">
              <a:tabLst>
                <a:tab pos="0" algn="l"/>
                <a:tab pos="723900" algn="l"/>
                <a:tab pos="812800" algn="l"/>
                <a:tab pos="1524000" algn="l"/>
              </a:tabLst>
              <a:defRPr/>
            </a:pPr>
            <a:endParaRPr lang="ru-RU" sz="1600" dirty="0" smtClean="0"/>
          </a:p>
          <a:p>
            <a:pPr marL="1346200" indent="-1346200" algn="just">
              <a:tabLst>
                <a:tab pos="0" algn="l"/>
                <a:tab pos="723900" algn="l"/>
                <a:tab pos="812800" algn="l"/>
                <a:tab pos="1524000" algn="l"/>
              </a:tabLst>
              <a:defRPr/>
            </a:pPr>
            <a:r>
              <a:rPr lang="ru-RU" sz="1600" b="1" dirty="0" smtClean="0">
                <a:solidFill>
                  <a:srgbClr val="004B92"/>
                </a:solidFill>
              </a:rPr>
              <a:t>2001-2003гг.	</a:t>
            </a:r>
            <a:r>
              <a:rPr lang="ru-RU" sz="1600" dirty="0" smtClean="0"/>
              <a:t>Проведены общественные слушания в Архангельской области. Получены положительные заключения государственных регулирующих органов, консорциума европейских компаний (Германия, Швеция, Норвегия, Великобритания, Финляндия) по оценке безопасности захоронения РАО на объекте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323850" y="1588"/>
            <a:ext cx="7848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ru-RU" altLang="ko-KR" b="1">
              <a:solidFill>
                <a:srgbClr val="004B92"/>
              </a:solidFill>
              <a:latin typeface="Calibri" pitchFamily="34" charset="0"/>
            </a:endParaRPr>
          </a:p>
        </p:txBody>
      </p:sp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395288" y="38083"/>
            <a:ext cx="7848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ru-RU" altLang="ko-KR" b="1" dirty="0" smtClean="0">
                <a:solidFill>
                  <a:srgbClr val="004B92"/>
                </a:solidFill>
                <a:latin typeface="Calibri" pitchFamily="34" charset="0"/>
              </a:rPr>
              <a:t>Основные этапы работ по размещению и сооружению объекта </a:t>
            </a:r>
          </a:p>
          <a:p>
            <a:pPr eaLnBrk="0" hangingPunct="0"/>
            <a:r>
              <a:rPr lang="ru-RU" altLang="ko-KR" b="1" dirty="0" smtClean="0">
                <a:solidFill>
                  <a:srgbClr val="004B92"/>
                </a:solidFill>
                <a:latin typeface="Calibri" pitchFamily="34" charset="0"/>
              </a:rPr>
              <a:t>окончательной изоляции РАО</a:t>
            </a:r>
            <a:endParaRPr lang="ru-RU" altLang="ko-KR" b="1" dirty="0">
              <a:solidFill>
                <a:srgbClr val="004B92"/>
              </a:solidFill>
              <a:latin typeface="Calibri" pitchFamily="34" charset="0"/>
            </a:endParaRPr>
          </a:p>
        </p:txBody>
      </p:sp>
      <p:sp>
        <p:nvSpPr>
          <p:cNvPr id="7172" name="AutoShape 17" descr="data:image/jpeg;base64,/9j/4AAQSkZJRgABAQAAAQABAAD/2wCEAAkGBhASEBIQDxIPFBEPEBIPDw8QDxAPEBAQFBUVFBQQFBQXHCYfFxkjGhQUIC8gJCcpLi0sFR4xNjAqQSYsLCkBCQoKDgwOGg8PGjUcHiQ2KSosLCkpNik1KTYpNSkvLCwqKTYpKSopLCkpKSksKSkpKSksLDApLCwsKSksLCkpLP/AABEIAOEA4QMBIgACEQEDEQH/xAAcAAEAAQUBAQAAAAAAAAAAAAAABAIDBQYHAQj/xABCEAACAgEBBAcEBggFBAMAAAABAgADBBEFBiFBBxITMVFhcSIygZEUQlKCoaJTYnJzkrHB0SQzwuHwI0NEshU0w//EABkBAQADAQEAAAAAAAAAAAAAAAADBAUCAf/EACYRAAIDAAICAgICAwEAAAAAAAABAgMRITEEEhNRIkEUUjJCYTP/2gAMAwEAAhEDEQA/AO4xEQBERAEREAREjZOclfvHjyA4sfhAJMt3XKo1YqB4sQo+ZmvZu8DnhWAg8Tozf2H4zX8zKLHV2LHxYkyaNTfZ7hteVvVjp3MznwRdR8zoJicnfs/9ukerv/QD+s1i7JA8JBtzBLEPHj+1pDOedGw5G/WV9XsV9EJ/m0g2b8Z36RR6VV/2mvW5okd8qW40Q/qVpWS+zYzv5nj/ALqfGqv+0qr6Ss1feFDDzrZfxVhNUfIlDWSX4K/6kbsn+mb9i9K5H+bjj1rs0/Bh/WZzB6SMCzgztUfC1CB/Euo+ZnIWaUEyOXhVPrg9V9i75PoTFy0sXrVsjKe5kYOvzEvz53xc6ypuvS71t9qtip+Onf8AGbfsXpVvrIXKQWr3GxNEtA8dPdb8PWU7PBnH/HksQ8mL74OsxMTsTebGy11x7ASBq1Z9mxfVTx08xwmWlJpp4ywnvKERE8PRERAEREAREQBERAEREASl3AGp0AHeTwlN1wUan/cnwExOZlE8WPmF5D18TPUtBdy9qHuTgPtHvPoOXxmAy8sDU68eZJ1Mt7Q2mBzmsbR2z5y3XU30JTjFcmSzNpAa8ZhMva/nMNmbVJ5zG25ZMvwoS7Kdlzl0ZW/akh2ZxkA2GUSyopFdtvsltlmUnI85GiegkdvHbyPE9PCT20qFkiSoNAwkFv8AmspZpaDSoGenOFyq9kYOjMrLxVlJVgfEEd06Dut0qkEVbQ4juGSo4j94o7/2h8uc51rKHkFtMLV+RJCTh0fSuPkI6h62VlYAqykMrA9xBHfLs4HupvtfgvoNXoY62UE/NkP1W/A8/Eds2NtqnKqF1DBkbh4Mrc0YciPCYt1Mqn9o0ITU0ZCIiQnYiIgCIiAIiIAlu64KNT/uT4Sp3AGp7gNSfKYfKzNT1j3D3R4Dx9Z6loGVlfWbv5DkB4Ca5tTaumvGNq7U014zSdq7WJJ4y7TT7HNligi9tTbOuuhmu5OYTLN+QSZYmpCCijPlJyesqZyZTESQ5EREASl30h2l7YuxL829cfHALNxZjwStBpq7HwGo9SQJDZYorT2MfZkNr9IW+ds2L0SbPpUdsjZFn1nuZguv6tanQD11PnJO0eivZdqkCgVNyehmrYeempU/EGUP5i0s/BwcPWyVgzI737oXbOuCuevTZr2NwGgbTvVh9Vx4c+8eWLqeXqrVNaiCUWnjK56DPIk5wVh540piAeGZPdnee7Bu7SrijaC6kn2bV8D4Ecjy18JjGluwSCyKkmmdweco+kdh7apy6VvobVH5H3kYe8jDkwmQnz5uXve+BfqdWx7SFvrHHhysUfaH4jUeGnfcbJWxFsrYMjqGRlOoZSNQRMW2t1svQl7IvRESI7EREAREjZ2V2aFufcB4se6AQtp5nHqDuXi3me8D+vymu7T2hoDxl3Ky9AdTx46n1mp7Z2j3y5VXonL1RB2xtTXXjNXyLyTL2Zk6mQprQgoozZScnrEREkORERAEREAs3tOudC2y1XDsyNB18i5l18K6vZVf4i5+M5Hes610K7WVsS3F1HaUWl+rzNdmhDDx9oMPlM3zN9SxR2dIiImWXDWekXZa37NyVI41VNkVn7L1Dr6j1AYejGcBxzO99JO1lx9m5BJ9q6s41Y5s9o6p09FLH7s4JQJf8PeStfhIiImuVBERAEpZZVDCcyWhPCM66zpPRDvf1W/+Pub2W1bFJPceLNT6Hiw89RzE5y6y0tzIyvWSrowdGHerKQQR8RKF8PZYWIPHp9TxMHufvAubiV5A0DMOrao+pavB19OY8iJnJlZhcEREATWt4M7VwnKsan9oj+38zNhutCqWPcoLH0A1M59k5ZJZj3sSx+J10ktUdenqI208zQHjNM2rmamZna+X3zVMu3UzWohi0o3T9nhYdtTKYiWyAREQBERAEREA8dZVsrat+JeuRjt1XTx4q6n3kYc1P/O6ecJQ4EisgpLk6hJpnX9idMWDYo+k9fHs09oMjWVa/qugJ09QJK2j0ubMrXWux7m5JVW41PmzgAD4ziLVieCsTP8A4a0sfM8MtvTvVftC4WW6LWmopoUkrWp7zr9ZjoNW8vCY+tJ4iiXAJeqqUFiIJTchERJzgREQBERALdgkewSWwke2VbUSwZvHQ3vB2WU+G59jKHWr15XINfzJr/CJ22fK2JmPTdXdXweqxbE/aUhgPwn1Bs7OS6qu5PctrSxP2WAYfzmRavyLkHqJMREiOzC705XUx2HOxhWPQ8T+APzmhZN3CbPv3k8aU8nc/go/1TSsy3hL/jw/FMinPODDbUvmDsPGZDOs4zGzVisRQb0REToCIiAIiIB4xltrZ7Y2gnTdjdFmz3Svtsl3uZVL1VXUKA5A1QAAsdDqO+VLr1X2SQr9nwcsOTLRzB3aj5zv+J0XbKr0/wAMrnxtey3X4M2n4TOYWwcWn/Jox69O7s6a0PzAlOXmfSJ1QfN+HsvKu/ycfIs15pRYw+YGkzFW4G1SNfodw9TUD8iwM+iJht7dsDFwsjI511MU87G9msfxMsj/AJU2+Dv4YnzyVKsVbgyMVYag6MDoRqPMGVyLj/Pz5nzkqa9bbXJSaxiIiSHgiIgCIiACJYs5y/LVokVvR7Eg3f0nduh3ana7MVCfaxrHoPj1eDp+D6fCcKtE6X0E52lmXQT7yVXKPNSyMfzLMa5cl+vo7HERK5Ic735yP8V1fs1IPmWP9RNQzbJsG+9v+OtHgtY/ID/WavlPNmiH4RKNkuWYrMbjIck5B75GlxIhERE9AiIgCIiAUuJj7004jgRxBHAg+ImRaQss8DK9yWHdZ33ov2rdkbMptvYtYDZWXb3nWtyqsx5nQAa89Jtswe5eyTjYGNQeDJSpceFj+24/iYzOTCffBoITl3ThtjSnHxFPG6w3WDX6lfBQfVm1+5Ooz556R9q/SNp3EHVKNMZOPDSvXr/nLyWiPtNHM3kTBY6S/KKllc3YLEZzeiIidgREQBERAEt2y5KLpxPo9RAu/vNv6Gcrq7VC/pca5NPHTquP/Sajb/ebD0UPptjG8xcvzps/tMW/sv1dH0ZE8iViQ5Rv4dM+3zWs/kWate02vpKr6uaD9uhD8QWU/wAhNRtab1H/AJRZm2f5sx+QJHkjIkeWDkREQBERAEREApsMmbn7J+lbRxqSNU7QWW/u6vbbX16vV+9Mfe86L0H7H1bJzGHd1cas+Z0ss/8AzHzlHyp+sSelcnXYiJjl0xu8O1BjYt+QdP8Ao1PYAebAeyvxbQfGfNFBLEsx1ZiWY+LEkk/MzsHTZtjqYlWKp45VurafoqtGP5zX8jOSUJNDw4f7Fa6X6JCxETWRTEREHoiIgCIiAJRdK5avM4s6PY9kG9psPRQmu2Mby7ZvlRZNcvabd0L43W2sG/RY9z+mvVQf+8wrnyaVayJ9BxESE9Oc9K+Loce3xFlR/Ky/6pz1mnXukfA7TAdudDJcPQHqt+VifhOPEza8KW1Z9Gb5CyzSPdI0lWSOwlw4XRTERB6IiIAgmJTYZ4+jwi5T6CfQnR7sb6Ns7HrI0dk7azx69vtkHzAIH3ZwzdvZX0rOx8fTVbLQbP3Se3Z+VSPjPpYCY3lz2WF6mOLT2IkPa20Footvf3aa3tb0VSdPjppKZOcN6U9r9vtN0B1TFVcddO7rD2rPzNp92a9UJG7drHa1+L2O1jnxdz1m/EmS0m348cSKFktkz2IiWyIREQBERAEREASPe0kEyFe8r3yxEkFrIV7zpvQHg625mRp7qVUKfNizsPyL+E5de0730K7J7HZa2EaNlWvf59QaVp+Ca/emFN7I0orIm/T2InhyWMvFWxGrb3XRkYfqsND/ADnz9nYbVWPU/vVO1beqnTX49/xn0ROTdKuxuzvTKUezeOpYeQtQcD8VA/gMveDZ6z9fsreTDY79Gjse+RmEvFpQ02Sii1E9Ink8OxERAEtWtLpMiZLcDI7HiPYrWdE6Edkda/IyyOFajHrP676O59QqqPvzsc1Toz2P9H2bQpGj3D6TZ49a3iAfROoPhNrmBZL2k2aMViwTn3TRtjssBaAfay7Qh/dp7bn5hB96dBnA+mbbPa7RFIPs4lSppy7SzSxz8jWPuz2tbJCbxGo0NJttDp1e0R166ixOspXroe5l17x5iZbo73SOfkjrg/RqCGvb7XNaR5tpx8Br5TN9Ke8y35C4lOnZYhIYgcDdpoyjyUezw56+AmlG381CPP2VHD8fZmnKZ7PEnsvx6K4iInp6IiIAiI10hvDwouaY7IeSb7JjsiyZfk2/ouUw08x8R77q6axq91i1IP1nIUfzn1dsvZ6UU1UV+5TWlS+iKFB/CcO6EN3DfmvmOP8Ap4a6Jr3G+wEDT9lesfvLO+TLXPJcl9CIidHAmJ3m2IuXjWUHQFhrWx+rYOKt8+B8iZlonqbT1HjW8HzZfUyMyOCrIxVlPeGB0IlszovSrusQfp1I4HRckDkeAW3+Sn7vnObhpv02/JBSM2UHCTR64lEqLGUyY8EREA8aWEx+0srr/S2JWfvsF/rJBEjWEqQy+8pDKfBgQQfmJBcuODqDzs+o66woAHAAAAeAHACVTE7tberzMZMiojRx7a68a7B79beBB/DQ85lpgPg0hOL7w9E2dk7UutD1DGyLTb27NqyK2mtfZ95YaaDkRpxE7RNN336RaMFTWhW3KI9mkHVa9frWkdw/V7z5d86h7b+J48zkxO9O2aNj4KYOFwvsU9Q8C6g8HybDzY6cPMcOC6TkdK8/ideOplzKzLb7WvvcvZY3WdjzPgPADuAHcBKlWavj0+q57KVtnsVARES+iAREQeiIiAJbuslVr6SDfbK91qiiSEdZavskEqzsqIpZ3YIiLxZmY6BR5kmVX3Tp/QluSbLDtO9fYrJTEVh71nc13ovFR56nlMK2bmzShH1idO3G3ZXAwasYaFwOvew+vc3Fz6DgB5KJsERPDkREQBERALWRjq6sjgMjgqykahlPAgicH313TfBv0GposJND9/DnWx+0PxGh8dO+zH7a2NVlUtRcuqOOXvK3J1PIiT03OqX/AA4nBTR85Ax1pk9592bsG7s7eKNqarQNFsXx8iOa8vTSYgWTYjYmtRRcM4ZdiUq0960lUtOGsPZbsrlyJ61oLuxdu5WG5sxbWTre+mgat9O7roeB9e/wIm3V9NeaBo2PjMftA2oD8NTNLKyk0ypPxoyetE0bXE2Ha3ShtPIBQOlCHgRjqUY/fYlh8CJqyU8dTqSTqSTqST3knmZJFcqAncKIx6Ry7G+ylE0lURLCWEYiInoERPdYbwHkpe3SU2XeEh3ZEr23KKJIwbZ7ddIF10XXSfururkbRyBRQNFGhuuI9ilPtN4nv0Xn6amY11zmzQrrxayZuHuZZtPK6ntLj1ENk2jhovKtT9ttNB4cTy4/S+FhpVWlVSha61CIijQKqjQKPhIW7W7lGDjpjY66InFmPv2Ofesc82P9gOAEyshSOpPRERPTkREQBERAEREAx+2tiU5VLU3qGRuPgytydTyInDN79y78B9Tq+Ox0rvUcPJbB9VvwPLwH0HLOTjJYjJYqsjgqyMAysDyIPfJa7XW+DiUVI+YA8rDzo2+HRCw612zuK95xWbiP3THvH6p4+Z7pzS5GrYpYrK6nRkcFWU+BB4iaEL1LorODXZIWyVBpEFkqFknVpG4aSgYlgWecqFsl+VHPqXYlvtZ720690eerK4lHbSk3Q7Ij1ZdgmR2vlp8iRSvSO1BslNdpI9l8jPkSPZkSnb5RPCnS/ZkSHdkTxC7sErVmdz1URFLMxPIAcSZ1DcnoSss6t+1NUTgwxFb/AKjfvWHuj9UcfMTOna5vgtxgork07cvcPK2lZ7GteOjaW5LD2R4og+u/ly5kc/ordzdvHwaFx8ZOqi8WJ4vY/Ox25sf9hoOEnYeFXUi1VIqVoOqiIoVVA5ADul+cpBy0RET05EREAREQBERAEREAREQBMJvBufiZq6ZNQLAaLavs3J6OOXkdR5TNxAOJbwdDeVVq+G4vTv7NiKrh5cfZb5j0mh5mJdS3Z31vW4+pYjI3yI4z6pkXO2dVchS6uuxD3rYiuvyMlVrOfRHy1209Fs7ptTod2Zbqa0soY86bD1df2H6w+Wk1bP6CbBr9Hy0Pgt1LKfTrIT/Kd/Mzz40c07b/AJrPe2/5rNvyehraq+6Mazw6l3V1/jUSDZ0UbYH/AIwP7N+Of9c9+dnnxI103ekobImxp0T7YP8A4wHrkYw/1yXj9C21m94Y1YP279dP4FM4dzO1Wkaa18tNfOo4PQFaf/sZiKOa00s5+DOR/KbVsnoV2XTobFtvYfprCE1/YTqj56yJzkztKKOC4uNbe4rorssc9yVozt8gOE33dzoQzb9HzXXGr7+oNLbyPDQeynxJPlO47P2XRQnZ0VVVJ9iqta1+SjjJc5zez32+jX92txsLAXTFqAcjRr39u5/Vz3DyGg8psERPTgREQBERAEREAREQBERAEREAREQBERAEREATyIgHsREAREQBERAEREAREQBERAEREAREQBER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3" name="AutoShape 19" descr="data:image/jpeg;base64,/9j/4AAQSkZJRgABAQAAAQABAAD/2wCEAAkGBhASEBIQDxIPFBEPEBIPDw8QDxAPEBAQFBUVFBQQFBQXHCYfFxkjGhQUIC8gJCcpLi0sFR4xNjAqQSYsLCkBCQoKDgwOGg8PGjUcHiQ2KSosLCkpNik1KTYpNSkvLCwqKTYpKSopLCkpKSksKSkpKSksLDApLCwsKSksLCkpLP/AABEIAOEA4QMBIgACEQEDEQH/xAAcAAEAAQUBAQAAAAAAAAAAAAAABAIDBQYHAQj/xABCEAACAgEBBAcEBggFBAMAAAABAgADBBEFBiFBBxITMVFhcSIygZEUQlKCoaJTYnJzkrHB0SQzwuHwI0NEshU0w//EABkBAQADAQEAAAAAAAAAAAAAAAADBAUCAf/EACYRAAIDAAICAgICAwEAAAAAAAABAgMRITEEEhNRIkEUUjJCYTP/2gAMAwEAAhEDEQA/AO4xEQBERAEREAREjZOclfvHjyA4sfhAJMt3XKo1YqB4sQo+ZmvZu8DnhWAg8Tozf2H4zX8zKLHV2LHxYkyaNTfZ7hteVvVjp3MznwRdR8zoJicnfs/9ukerv/QD+s1i7JA8JBtzBLEPHj+1pDOedGw5G/WV9XsV9EJ/m0g2b8Z36RR6VV/2mvW5okd8qW40Q/qVpWS+zYzv5nj/ALqfGqv+0qr6Ss1feFDDzrZfxVhNUfIlDWSX4K/6kbsn+mb9i9K5H+bjj1rs0/Bh/WZzB6SMCzgztUfC1CB/Euo+ZnIWaUEyOXhVPrg9V9i75PoTFy0sXrVsjKe5kYOvzEvz53xc6ypuvS71t9qtip+Onf8AGbfsXpVvrIXKQWr3GxNEtA8dPdb8PWU7PBnH/HksQ8mL74OsxMTsTebGy11x7ASBq1Z9mxfVTx08xwmWlJpp4ywnvKERE8PRERAEREAREQBERAEREASl3AGp0AHeTwlN1wUan/cnwExOZlE8WPmF5D18TPUtBdy9qHuTgPtHvPoOXxmAy8sDU68eZJ1Mt7Q2mBzmsbR2z5y3XU30JTjFcmSzNpAa8ZhMva/nMNmbVJ5zG25ZMvwoS7Kdlzl0ZW/akh2ZxkA2GUSyopFdtvsltlmUnI85GiegkdvHbyPE9PCT20qFkiSoNAwkFv8AmspZpaDSoGenOFyq9kYOjMrLxVlJVgfEEd06Dut0qkEVbQ4juGSo4j94o7/2h8uc51rKHkFtMLV+RJCTh0fSuPkI6h62VlYAqykMrA9xBHfLs4HupvtfgvoNXoY62UE/NkP1W/A8/Eds2NtqnKqF1DBkbh4Mrc0YciPCYt1Mqn9o0ITU0ZCIiQnYiIgCIiAIiIAlu64KNT/uT4Sp3AGp7gNSfKYfKzNT1j3D3R4Dx9Z6loGVlfWbv5DkB4Ca5tTaumvGNq7U014zSdq7WJJ4y7TT7HNligi9tTbOuuhmu5OYTLN+QSZYmpCCijPlJyesqZyZTESQ5EREASl30h2l7YuxL829cfHALNxZjwStBpq7HwGo9SQJDZYorT2MfZkNr9IW+ds2L0SbPpUdsjZFn1nuZguv6tanQD11PnJO0eivZdqkCgVNyehmrYeempU/EGUP5i0s/BwcPWyVgzI737oXbOuCuevTZr2NwGgbTvVh9Vx4c+8eWLqeXqrVNaiCUWnjK56DPIk5wVh540piAeGZPdnee7Bu7SrijaC6kn2bV8D4Ecjy18JjGluwSCyKkmmdweco+kdh7apy6VvobVH5H3kYe8jDkwmQnz5uXve+BfqdWx7SFvrHHhysUfaH4jUeGnfcbJWxFsrYMjqGRlOoZSNQRMW2t1svQl7IvRESI7EREAREjZ2V2aFufcB4se6AQtp5nHqDuXi3me8D+vymu7T2hoDxl3Ky9AdTx46n1mp7Z2j3y5VXonL1RB2xtTXXjNXyLyTL2Zk6mQprQgoozZScnrEREkORERAEREAs3tOudC2y1XDsyNB18i5l18K6vZVf4i5+M5Hes610K7WVsS3F1HaUWl+rzNdmhDDx9oMPlM3zN9SxR2dIiImWXDWekXZa37NyVI41VNkVn7L1Dr6j1AYejGcBxzO99JO1lx9m5BJ9q6s41Y5s9o6p09FLH7s4JQJf8PeStfhIiImuVBERAEpZZVDCcyWhPCM66zpPRDvf1W/+Pub2W1bFJPceLNT6Hiw89RzE5y6y0tzIyvWSrowdGHerKQQR8RKF8PZYWIPHp9TxMHufvAubiV5A0DMOrao+pavB19OY8iJnJlZhcEREATWt4M7VwnKsan9oj+38zNhutCqWPcoLH0A1M59k5ZJZj3sSx+J10ktUdenqI208zQHjNM2rmamZna+X3zVMu3UzWohi0o3T9nhYdtTKYiWyAREQBERAEREA8dZVsrat+JeuRjt1XTx4q6n3kYc1P/O6ecJQ4EisgpLk6hJpnX9idMWDYo+k9fHs09oMjWVa/qugJ09QJK2j0ubMrXWux7m5JVW41PmzgAD4ziLVieCsTP8A4a0sfM8MtvTvVftC4WW6LWmopoUkrWp7zr9ZjoNW8vCY+tJ4iiXAJeqqUFiIJTchERJzgREQBERALdgkewSWwke2VbUSwZvHQ3vB2WU+G59jKHWr15XINfzJr/CJ22fK2JmPTdXdXweqxbE/aUhgPwn1Bs7OS6qu5PctrSxP2WAYfzmRavyLkHqJMREiOzC705XUx2HOxhWPQ8T+APzmhZN3CbPv3k8aU8nc/go/1TSsy3hL/jw/FMinPODDbUvmDsPGZDOs4zGzVisRQb0REToCIiAIiIB4xltrZ7Y2gnTdjdFmz3Svtsl3uZVL1VXUKA5A1QAAsdDqO+VLr1X2SQr9nwcsOTLRzB3aj5zv+J0XbKr0/wAMrnxtey3X4M2n4TOYWwcWn/Jox69O7s6a0PzAlOXmfSJ1QfN+HsvKu/ycfIs15pRYw+YGkzFW4G1SNfodw9TUD8iwM+iJht7dsDFwsjI511MU87G9msfxMsj/AJU2+Dv4YnzyVKsVbgyMVYag6MDoRqPMGVyLj/Pz5nzkqa9bbXJSaxiIiSHgiIgCIiACJYs5y/LVokVvR7Eg3f0nduh3ana7MVCfaxrHoPj1eDp+D6fCcKtE6X0E52lmXQT7yVXKPNSyMfzLMa5cl+vo7HERK5Ic735yP8V1fs1IPmWP9RNQzbJsG+9v+OtHgtY/ID/WavlPNmiH4RKNkuWYrMbjIck5B75GlxIhERE9AiIgCIiAUuJj7004jgRxBHAg+ImRaQss8DK9yWHdZ33ov2rdkbMptvYtYDZWXb3nWtyqsx5nQAa89Jtswe5eyTjYGNQeDJSpceFj+24/iYzOTCffBoITl3ThtjSnHxFPG6w3WDX6lfBQfVm1+5Ooz556R9q/SNp3EHVKNMZOPDSvXr/nLyWiPtNHM3kTBY6S/KKllc3YLEZzeiIidgREQBERAEt2y5KLpxPo9RAu/vNv6Gcrq7VC/pca5NPHTquP/Sajb/ebD0UPptjG8xcvzps/tMW/sv1dH0ZE8iViQ5Rv4dM+3zWs/kWate02vpKr6uaD9uhD8QWU/wAhNRtab1H/AJRZm2f5sx+QJHkjIkeWDkREQBERAEREApsMmbn7J+lbRxqSNU7QWW/u6vbbX16vV+9Mfe86L0H7H1bJzGHd1cas+Z0ss/8AzHzlHyp+sSelcnXYiJjl0xu8O1BjYt+QdP8Ao1PYAebAeyvxbQfGfNFBLEsx1ZiWY+LEkk/MzsHTZtjqYlWKp45VurafoqtGP5zX8jOSUJNDw4f7Fa6X6JCxETWRTEREHoiIgCIiAJRdK5avM4s6PY9kG9psPRQmu2Mby7ZvlRZNcvabd0L43W2sG/RY9z+mvVQf+8wrnyaVayJ9BxESE9Oc9K+Loce3xFlR/Ky/6pz1mnXukfA7TAdudDJcPQHqt+VifhOPEza8KW1Z9Gb5CyzSPdI0lWSOwlw4XRTERB6IiIAgmJTYZ4+jwi5T6CfQnR7sb6Ns7HrI0dk7azx69vtkHzAIH3ZwzdvZX0rOx8fTVbLQbP3Se3Z+VSPjPpYCY3lz2WF6mOLT2IkPa20Footvf3aa3tb0VSdPjppKZOcN6U9r9vtN0B1TFVcddO7rD2rPzNp92a9UJG7drHa1+L2O1jnxdz1m/EmS0m348cSKFktkz2IiWyIREQBERAEREASPe0kEyFe8r3yxEkFrIV7zpvQHg625mRp7qVUKfNizsPyL+E5de0730K7J7HZa2EaNlWvf59QaVp+Ca/emFN7I0orIm/T2InhyWMvFWxGrb3XRkYfqsND/ADnz9nYbVWPU/vVO1beqnTX49/xn0ROTdKuxuzvTKUezeOpYeQtQcD8VA/gMveDZ6z9fsreTDY79Gjse+RmEvFpQ02Sii1E9Ink8OxERAEtWtLpMiZLcDI7HiPYrWdE6Edkda/IyyOFajHrP676O59QqqPvzsc1Toz2P9H2bQpGj3D6TZ49a3iAfROoPhNrmBZL2k2aMViwTn3TRtjssBaAfay7Qh/dp7bn5hB96dBnA+mbbPa7RFIPs4lSppy7SzSxz8jWPuz2tbJCbxGo0NJttDp1e0R166ixOspXroe5l17x5iZbo73SOfkjrg/RqCGvb7XNaR5tpx8Br5TN9Ke8y35C4lOnZYhIYgcDdpoyjyUezw56+AmlG381CPP2VHD8fZmnKZ7PEnsvx6K4iInp6IiIAiI10hvDwouaY7IeSb7JjsiyZfk2/ouUw08x8R77q6axq91i1IP1nIUfzn1dsvZ6UU1UV+5TWlS+iKFB/CcO6EN3DfmvmOP8Ap4a6Jr3G+wEDT9lesfvLO+TLXPJcl9CIidHAmJ3m2IuXjWUHQFhrWx+rYOKt8+B8iZlonqbT1HjW8HzZfUyMyOCrIxVlPeGB0IlszovSrusQfp1I4HRckDkeAW3+Sn7vnObhpv02/JBSM2UHCTR64lEqLGUyY8EREA8aWEx+0srr/S2JWfvsF/rJBEjWEqQy+8pDKfBgQQfmJBcuODqDzs+o66woAHAAAAeAHACVTE7tberzMZMiojRx7a68a7B79beBB/DQ85lpgPg0hOL7w9E2dk7UutD1DGyLTb27NqyK2mtfZ95YaaDkRpxE7RNN336RaMFTWhW3KI9mkHVa9frWkdw/V7z5d86h7b+J48zkxO9O2aNj4KYOFwvsU9Q8C6g8HybDzY6cPMcOC6TkdK8/ideOplzKzLb7WvvcvZY3WdjzPgPADuAHcBKlWavj0+q57KVtnsVARES+iAREQeiIiAJbuslVr6SDfbK91qiiSEdZavskEqzsqIpZ3YIiLxZmY6BR5kmVX3Tp/QluSbLDtO9fYrJTEVh71nc13ovFR56nlMK2bmzShH1idO3G3ZXAwasYaFwOvew+vc3Fz6DgB5KJsERPDkREQBERALWRjq6sjgMjgqykahlPAgicH313TfBv0GposJND9/DnWx+0PxGh8dO+zH7a2NVlUtRcuqOOXvK3J1PIiT03OqX/AA4nBTR85Ax1pk9592bsG7s7eKNqarQNFsXx8iOa8vTSYgWTYjYmtRRcM4ZdiUq0960lUtOGsPZbsrlyJ61oLuxdu5WG5sxbWTre+mgat9O7roeB9e/wIm3V9NeaBo2PjMftA2oD8NTNLKyk0ypPxoyetE0bXE2Ha3ShtPIBQOlCHgRjqUY/fYlh8CJqyU8dTqSTqSTqST3knmZJFcqAncKIx6Ry7G+ylE0lURLCWEYiInoERPdYbwHkpe3SU2XeEh3ZEr23KKJIwbZ7ddIF10XXSfururkbRyBRQNFGhuuI9ilPtN4nv0Xn6amY11zmzQrrxayZuHuZZtPK6ntLj1ENk2jhovKtT9ttNB4cTy4/S+FhpVWlVSha61CIijQKqjQKPhIW7W7lGDjpjY66InFmPv2Ofesc82P9gOAEyshSOpPRERPTkREQBERAEREAx+2tiU5VLU3qGRuPgytydTyInDN79y78B9Tq+Ox0rvUcPJbB9VvwPLwH0HLOTjJYjJYqsjgqyMAysDyIPfJa7XW+DiUVI+YA8rDzo2+HRCw612zuK95xWbiP3THvH6p4+Z7pzS5GrYpYrK6nRkcFWU+BB4iaEL1LorODXZIWyVBpEFkqFknVpG4aSgYlgWecqFsl+VHPqXYlvtZ720690eerK4lHbSk3Q7Ij1ZdgmR2vlp8iRSvSO1BslNdpI9l8jPkSPZkSnb5RPCnS/ZkSHdkTxC7sErVmdz1URFLMxPIAcSZ1DcnoSss6t+1NUTgwxFb/AKjfvWHuj9UcfMTOna5vgtxgork07cvcPK2lZ7GteOjaW5LD2R4og+u/ly5kc/ordzdvHwaFx8ZOqi8WJ4vY/Ox25sf9hoOEnYeFXUi1VIqVoOqiIoVVA5ADul+cpBy0RET05EREAREQBERAEREAREQBMJvBufiZq6ZNQLAaLavs3J6OOXkdR5TNxAOJbwdDeVVq+G4vTv7NiKrh5cfZb5j0mh5mJdS3Z31vW4+pYjI3yI4z6pkXO2dVchS6uuxD3rYiuvyMlVrOfRHy1209Fs7ptTod2Zbqa0soY86bD1df2H6w+Wk1bP6CbBr9Hy0Pgt1LKfTrIT/Kd/Mzz40c07b/AJrPe2/5rNvyehraq+6Mazw6l3V1/jUSDZ0UbYH/AIwP7N+Of9c9+dnnxI103ekobImxp0T7YP8A4wHrkYw/1yXj9C21m94Y1YP279dP4FM4dzO1Wkaa18tNfOo4PQFaf/sZiKOa00s5+DOR/KbVsnoV2XTobFtvYfprCE1/YTqj56yJzkztKKOC4uNbe4rorssc9yVozt8gOE33dzoQzb9HzXXGr7+oNLbyPDQeynxJPlO47P2XRQnZ0VVVJ9iqta1+SjjJc5zez32+jX92txsLAXTFqAcjRr39u5/Vz3DyGg8psERPTgREQBERAEREAREQBERAEREAREQBERAEREATyIgHsREAREQBERAEREAREQBERAEREAREQBERAP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14282" y="1025478"/>
            <a:ext cx="8001056" cy="380224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1200" dirty="0" smtClean="0"/>
              <a:t>  Разработка декларации о намерениях (ДОН)</a:t>
            </a:r>
            <a:endParaRPr lang="ru-RU" sz="12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143900" y="1048511"/>
            <a:ext cx="785818" cy="35506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 b="1" dirty="0" smtClean="0"/>
              <a:t>I </a:t>
            </a:r>
            <a:r>
              <a:rPr lang="ru-RU" sz="1000" b="1" dirty="0" smtClean="0"/>
              <a:t>кв. 2014</a:t>
            </a:r>
            <a:endParaRPr lang="ru-RU" sz="1000" b="1"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14282" y="1477140"/>
            <a:ext cx="8001056" cy="380224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1200" dirty="0" smtClean="0"/>
              <a:t>  Рассмотрение ДОН органами исполнительной власти Архангельской области</a:t>
            </a:r>
            <a:endParaRPr lang="ru-RU" sz="12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143900" y="1500173"/>
            <a:ext cx="785818" cy="35506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 smtClean="0"/>
              <a:t>2015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14282" y="1928802"/>
            <a:ext cx="8643998" cy="357190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1200" dirty="0" smtClean="0">
                <a:solidFill>
                  <a:srgbClr val="FF0000"/>
                </a:solidFill>
              </a:rPr>
              <a:t>В случае принятия положительного решения по ДОН: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14282" y="2357430"/>
            <a:ext cx="8001056" cy="380224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1200" dirty="0" smtClean="0"/>
              <a:t>  Проведение оценки воздействия на окружающую среду (ОВОС)</a:t>
            </a:r>
            <a:r>
              <a:rPr lang="en-US" sz="1200" dirty="0" smtClean="0"/>
              <a:t>, </a:t>
            </a:r>
            <a:r>
              <a:rPr lang="ru-RU" sz="1200" dirty="0" smtClean="0"/>
              <a:t>разработка обоснования инвестиций</a:t>
            </a:r>
            <a:endParaRPr lang="ru-RU" sz="12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143900" y="2380463"/>
            <a:ext cx="785818" cy="35506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2016</a:t>
            </a:r>
            <a:endParaRPr lang="ru-RU" sz="1000" b="1" dirty="0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14282" y="2834462"/>
            <a:ext cx="8001056" cy="380224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1200" dirty="0" smtClean="0"/>
              <a:t>  Проведение общественных обсуждений предварительных материалов ОВОС</a:t>
            </a:r>
            <a:endParaRPr lang="ru-RU" sz="12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143900" y="2857495"/>
            <a:ext cx="785818" cy="35506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 smtClean="0"/>
              <a:t>2017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214282" y="3286124"/>
            <a:ext cx="8643998" cy="380224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1200" dirty="0" smtClean="0">
                <a:solidFill>
                  <a:srgbClr val="FF0000"/>
                </a:solidFill>
              </a:rPr>
              <a:t>В случае положительного результата общественных обсуждений материалов ОВОС на территории Архангельской области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214282" y="3763156"/>
            <a:ext cx="8001056" cy="380224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1000" dirty="0" smtClean="0"/>
              <a:t>  Подготовка проекта акта Правительства РФ о размещении и сооружении объекта с обосновывающими материалами, внесение  Госкорпорацией «Росатом» предложения о размещении и сооружении объекта в Правительство РФ </a:t>
            </a:r>
            <a:endParaRPr lang="ru-RU" sz="10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143900" y="3786189"/>
            <a:ext cx="785818" cy="35506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 b="1" dirty="0" smtClean="0"/>
              <a:t>IV </a:t>
            </a:r>
            <a:r>
              <a:rPr lang="ru-RU" sz="1000" b="1" dirty="0" smtClean="0"/>
              <a:t>кв. </a:t>
            </a:r>
            <a:r>
              <a:rPr lang="en-US" sz="1000" b="1" dirty="0" smtClean="0"/>
              <a:t>201</a:t>
            </a:r>
            <a:r>
              <a:rPr lang="ru-RU" sz="1000" b="1" dirty="0" smtClean="0"/>
              <a:t>7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214282" y="4214818"/>
            <a:ext cx="8643998" cy="380224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1200" dirty="0" smtClean="0">
                <a:solidFill>
                  <a:srgbClr val="FF0000"/>
                </a:solidFill>
              </a:rPr>
              <a:t>В случае принятия Правительством РФ решения о размещении и сооружении объекта</a:t>
            </a:r>
            <a:endParaRPr lang="ru-RU" sz="1200" dirty="0"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214282" y="4691850"/>
            <a:ext cx="8001056" cy="380224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1200" dirty="0" smtClean="0"/>
              <a:t>  Проведение инженерных изысканий, разработка проектной документации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43900" y="4714883"/>
            <a:ext cx="785818" cy="35506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 b="1" dirty="0" smtClean="0"/>
              <a:t>2018-2019</a:t>
            </a:r>
            <a:endParaRPr lang="ru-RU" sz="1000" b="1" dirty="0"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14282" y="5143512"/>
            <a:ext cx="8001056" cy="380224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Разработка</a:t>
            </a:r>
            <a:r>
              <a:rPr kumimoji="0" lang="ru-RU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рабочей документации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143900" y="5166545"/>
            <a:ext cx="785818" cy="35506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20</a:t>
            </a:r>
            <a:r>
              <a:rPr lang="en-US" sz="1000" b="1" dirty="0" smtClean="0"/>
              <a:t>20</a:t>
            </a:r>
            <a:endParaRPr lang="ru-RU" sz="1000" b="1" dirty="0"/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14282" y="5620544"/>
            <a:ext cx="8001056" cy="380224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1200" dirty="0" smtClean="0"/>
              <a:t>  Получение лицензии на размещение и сооружение</a:t>
            </a:r>
            <a:endParaRPr lang="ru-RU" sz="12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143900" y="5643577"/>
            <a:ext cx="785818" cy="35506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20</a:t>
            </a:r>
            <a:r>
              <a:rPr lang="en-US" sz="1000" b="1" dirty="0" smtClean="0"/>
              <a:t>21</a:t>
            </a:r>
            <a:endParaRPr lang="ru-RU" sz="1000" b="1" dirty="0"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214282" y="6072206"/>
            <a:ext cx="8001056" cy="380224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57150" lvl="1" indent="-57150" defTabSz="444500">
              <a:lnSpc>
                <a:spcPct val="90000"/>
              </a:lnSpc>
              <a:spcAft>
                <a:spcPct val="15000"/>
              </a:spcAft>
              <a:buFont typeface="Wingdings" pitchFamily="2" charset="2"/>
              <a:buChar char="q"/>
              <a:defRPr/>
            </a:pPr>
            <a:r>
              <a:rPr lang="ru-RU" sz="1200" dirty="0" smtClean="0"/>
              <a:t>  Начало строительства наземной инфраструктуры и модулей пункта окончательной изоляции РАО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143900" y="6095239"/>
            <a:ext cx="785818" cy="35506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202</a:t>
            </a:r>
            <a:r>
              <a:rPr lang="en-US" sz="1000" b="1" smtClean="0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323850" y="1588"/>
            <a:ext cx="7848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ru-RU" altLang="ko-KR" b="1">
              <a:solidFill>
                <a:srgbClr val="004B92"/>
              </a:solidFill>
              <a:latin typeface="Calibri" pitchFamily="34" charset="0"/>
            </a:endParaRPr>
          </a:p>
        </p:txBody>
      </p:sp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395288" y="38083"/>
            <a:ext cx="7848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ru-RU" altLang="ko-KR" b="1" dirty="0" smtClean="0">
                <a:solidFill>
                  <a:srgbClr val="004B92"/>
                </a:solidFill>
                <a:latin typeface="Calibri" pitchFamily="34" charset="0"/>
              </a:rPr>
              <a:t>Процедура размещения и сооружения, Правила принятия решений</a:t>
            </a:r>
            <a:endParaRPr lang="ru-RU" altLang="ko-KR" b="1" dirty="0">
              <a:solidFill>
                <a:srgbClr val="004B92"/>
              </a:solidFill>
              <a:latin typeface="Calibri" pitchFamily="34" charset="0"/>
            </a:endParaRPr>
          </a:p>
        </p:txBody>
      </p:sp>
      <p:sp>
        <p:nvSpPr>
          <p:cNvPr id="7172" name="AutoShape 17" descr="data:image/jpeg;base64,/9j/4AAQSkZJRgABAQAAAQABAAD/2wCEAAkGBhASEBIQDxIPFBEPEBIPDw8QDxAPEBAQFBUVFBQQFBQXHCYfFxkjGhQUIC8gJCcpLi0sFR4xNjAqQSYsLCkBCQoKDgwOGg8PGjUcHiQ2KSosLCkpNik1KTYpNSkvLCwqKTYpKSopLCkpKSksKSkpKSksLDApLCwsKSksLCkpLP/AABEIAOEA4QMBIgACEQEDEQH/xAAcAAEAAQUBAQAAAAAAAAAAAAAABAIDBQYHAQj/xABCEAACAgEBBAcEBggFBAMAAAABAgADBBEFBiFBBxITMVFhcSIygZEUQlKCoaJTYnJzkrHB0SQzwuHwI0NEshU0w//EABkBAQADAQEAAAAAAAAAAAAAAAADBAUCAf/EACYRAAIDAAICAgICAwEAAAAAAAABAgMRITEEEhNRIkEUUjJCYTP/2gAMAwEAAhEDEQA/AO4xEQBERAEREAREjZOclfvHjyA4sfhAJMt3XKo1YqB4sQo+ZmvZu8DnhWAg8Tozf2H4zX8zKLHV2LHxYkyaNTfZ7hteVvVjp3MznwRdR8zoJicnfs/9ukerv/QD+s1i7JA8JBtzBLEPHj+1pDOedGw5G/WV9XsV9EJ/m0g2b8Z36RR6VV/2mvW5okd8qW40Q/qVpWS+zYzv5nj/ALqfGqv+0qr6Ss1feFDDzrZfxVhNUfIlDWSX4K/6kbsn+mb9i9K5H+bjj1rs0/Bh/WZzB6SMCzgztUfC1CB/Euo+ZnIWaUEyOXhVPrg9V9i75PoTFy0sXrVsjKe5kYOvzEvz53xc6ypuvS71t9qtip+Onf8AGbfsXpVvrIXKQWr3GxNEtA8dPdb8PWU7PBnH/HksQ8mL74OsxMTsTebGy11x7ASBq1Z9mxfVTx08xwmWlJpp4ywnvKERE8PRERAEREAREQBERAEREASl3AGp0AHeTwlN1wUan/cnwExOZlE8WPmF5D18TPUtBdy9qHuTgPtHvPoOXxmAy8sDU68eZJ1Mt7Q2mBzmsbR2z5y3XU30JTjFcmSzNpAa8ZhMva/nMNmbVJ5zG25ZMvwoS7Kdlzl0ZW/akh2ZxkA2GUSyopFdtvsltlmUnI85GiegkdvHbyPE9PCT20qFkiSoNAwkFv8AmspZpaDSoGenOFyq9kYOjMrLxVlJVgfEEd06Dut0qkEVbQ4juGSo4j94o7/2h8uc51rKHkFtMLV+RJCTh0fSuPkI6h62VlYAqykMrA9xBHfLs4HupvtfgvoNXoY62UE/NkP1W/A8/Eds2NtqnKqF1DBkbh4Mrc0YciPCYt1Mqn9o0ITU0ZCIiQnYiIgCIiAIiIAlu64KNT/uT4Sp3AGp7gNSfKYfKzNT1j3D3R4Dx9Z6loGVlfWbv5DkB4Ca5tTaumvGNq7U014zSdq7WJJ4y7TT7HNligi9tTbOuuhmu5OYTLN+QSZYmpCCijPlJyesqZyZTESQ5EREASl30h2l7YuxL829cfHALNxZjwStBpq7HwGo9SQJDZYorT2MfZkNr9IW+ds2L0SbPpUdsjZFn1nuZguv6tanQD11PnJO0eivZdqkCgVNyehmrYeempU/EGUP5i0s/BwcPWyVgzI737oXbOuCuevTZr2NwGgbTvVh9Vx4c+8eWLqeXqrVNaiCUWnjK56DPIk5wVh540piAeGZPdnee7Bu7SrijaC6kn2bV8D4Ecjy18JjGluwSCyKkmmdweco+kdh7apy6VvobVH5H3kYe8jDkwmQnz5uXve+BfqdWx7SFvrHHhysUfaH4jUeGnfcbJWxFsrYMjqGRlOoZSNQRMW2t1svQl7IvRESI7EREAREjZ2V2aFufcB4se6AQtp5nHqDuXi3me8D+vymu7T2hoDxl3Ky9AdTx46n1mp7Z2j3y5VXonL1RB2xtTXXjNXyLyTL2Zk6mQprQgoozZScnrEREkORERAEREAs3tOudC2y1XDsyNB18i5l18K6vZVf4i5+M5Hes610K7WVsS3F1HaUWl+rzNdmhDDx9oMPlM3zN9SxR2dIiImWXDWekXZa37NyVI41VNkVn7L1Dr6j1AYejGcBxzO99JO1lx9m5BJ9q6s41Y5s9o6p09FLH7s4JQJf8PeStfhIiImuVBERAEpZZVDCcyWhPCM66zpPRDvf1W/+Pub2W1bFJPceLNT6Hiw89RzE5y6y0tzIyvWSrowdGHerKQQR8RKF8PZYWIPHp9TxMHufvAubiV5A0DMOrao+pavB19OY8iJnJlZhcEREATWt4M7VwnKsan9oj+38zNhutCqWPcoLH0A1M59k5ZJZj3sSx+J10ktUdenqI208zQHjNM2rmamZna+X3zVMu3UzWohi0o3T9nhYdtTKYiWyAREQBERAEREA8dZVsrat+JeuRjt1XTx4q6n3kYc1P/O6ecJQ4EisgpLk6hJpnX9idMWDYo+k9fHs09oMjWVa/qugJ09QJK2j0ubMrXWux7m5JVW41PmzgAD4ziLVieCsTP8A4a0sfM8MtvTvVftC4WW6LWmopoUkrWp7zr9ZjoNW8vCY+tJ4iiXAJeqqUFiIJTchERJzgREQBERALdgkewSWwke2VbUSwZvHQ3vB2WU+G59jKHWr15XINfzJr/CJ22fK2JmPTdXdXweqxbE/aUhgPwn1Bs7OS6qu5PctrSxP2WAYfzmRavyLkHqJMREiOzC705XUx2HOxhWPQ8T+APzmhZN3CbPv3k8aU8nc/go/1TSsy3hL/jw/FMinPODDbUvmDsPGZDOs4zGzVisRQb0REToCIiAIiIB4xltrZ7Y2gnTdjdFmz3Svtsl3uZVL1VXUKA5A1QAAsdDqO+VLr1X2SQr9nwcsOTLRzB3aj5zv+J0XbKr0/wAMrnxtey3X4M2n4TOYWwcWn/Jox69O7s6a0PzAlOXmfSJ1QfN+HsvKu/ycfIs15pRYw+YGkzFW4G1SNfodw9TUD8iwM+iJht7dsDFwsjI511MU87G9msfxMsj/AJU2+Dv4YnzyVKsVbgyMVYag6MDoRqPMGVyLj/Pz5nzkqa9bbXJSaxiIiSHgiIgCIiACJYs5y/LVokVvR7Eg3f0nduh3ana7MVCfaxrHoPj1eDp+D6fCcKtE6X0E52lmXQT7yVXKPNSyMfzLMa5cl+vo7HERK5Ic735yP8V1fs1IPmWP9RNQzbJsG+9v+OtHgtY/ID/WavlPNmiH4RKNkuWYrMbjIck5B75GlxIhERE9AiIgCIiAUuJj7004jgRxBHAg+ImRaQss8DK9yWHdZ33ov2rdkbMptvYtYDZWXb3nWtyqsx5nQAa89Jtswe5eyTjYGNQeDJSpceFj+24/iYzOTCffBoITl3ThtjSnHxFPG6w3WDX6lfBQfVm1+5Ooz556R9q/SNp3EHVKNMZOPDSvXr/nLyWiPtNHM3kTBY6S/KKllc3YLEZzeiIidgREQBERAEt2y5KLpxPo9RAu/vNv6Gcrq7VC/pca5NPHTquP/Sajb/ebD0UPptjG8xcvzps/tMW/sv1dH0ZE8iViQ5Rv4dM+3zWs/kWate02vpKr6uaD9uhD8QWU/wAhNRtab1H/AJRZm2f5sx+QJHkjIkeWDkREQBERAEREApsMmbn7J+lbRxqSNU7QWW/u6vbbX16vV+9Mfe86L0H7H1bJzGHd1cas+Z0ss/8AzHzlHyp+sSelcnXYiJjl0xu8O1BjYt+QdP8Ao1PYAebAeyvxbQfGfNFBLEsx1ZiWY+LEkk/MzsHTZtjqYlWKp45VurafoqtGP5zX8jOSUJNDw4f7Fa6X6JCxETWRTEREHoiIgCIiAJRdK5avM4s6PY9kG9psPRQmu2Mby7ZvlRZNcvabd0L43W2sG/RY9z+mvVQf+8wrnyaVayJ9BxESE9Oc9K+Loce3xFlR/Ky/6pz1mnXukfA7TAdudDJcPQHqt+VifhOPEza8KW1Z9Gb5CyzSPdI0lWSOwlw4XRTERB6IiIAgmJTYZ4+jwi5T6CfQnR7sb6Ns7HrI0dk7azx69vtkHzAIH3ZwzdvZX0rOx8fTVbLQbP3Se3Z+VSPjPpYCY3lz2WF6mOLT2IkPa20Footvf3aa3tb0VSdPjppKZOcN6U9r9vtN0B1TFVcddO7rD2rPzNp92a9UJG7drHa1+L2O1jnxdz1m/EmS0m348cSKFktkz2IiWyIREQBERAEREASPe0kEyFe8r3yxEkFrIV7zpvQHg625mRp7qVUKfNizsPyL+E5de0730K7J7HZa2EaNlWvf59QaVp+Ca/emFN7I0orIm/T2InhyWMvFWxGrb3XRkYfqsND/ADnz9nYbVWPU/vVO1beqnTX49/xn0ROTdKuxuzvTKUezeOpYeQtQcD8VA/gMveDZ6z9fsreTDY79Gjse+RmEvFpQ02Sii1E9Ink8OxERAEtWtLpMiZLcDI7HiPYrWdE6Edkda/IyyOFajHrP676O59QqqPvzsc1Toz2P9H2bQpGj3D6TZ49a3iAfROoPhNrmBZL2k2aMViwTn3TRtjssBaAfay7Qh/dp7bn5hB96dBnA+mbbPa7RFIPs4lSppy7SzSxz8jWPuz2tbJCbxGo0NJttDp1e0R166ixOspXroe5l17x5iZbo73SOfkjrg/RqCGvb7XNaR5tpx8Br5TN9Ke8y35C4lOnZYhIYgcDdpoyjyUezw56+AmlG381CPP2VHD8fZmnKZ7PEnsvx6K4iInp6IiIAiI10hvDwouaY7IeSb7JjsiyZfk2/ouUw08x8R77q6axq91i1IP1nIUfzn1dsvZ6UU1UV+5TWlS+iKFB/CcO6EN3DfmvmOP8Ap4a6Jr3G+wEDT9lesfvLO+TLXPJcl9CIidHAmJ3m2IuXjWUHQFhrWx+rYOKt8+B8iZlonqbT1HjW8HzZfUyMyOCrIxVlPeGB0IlszovSrusQfp1I4HRckDkeAW3+Sn7vnObhpv02/JBSM2UHCTR64lEqLGUyY8EREA8aWEx+0srr/S2JWfvsF/rJBEjWEqQy+8pDKfBgQQfmJBcuODqDzs+o66woAHAAAAeAHACVTE7tberzMZMiojRx7a68a7B79beBB/DQ85lpgPg0hOL7w9E2dk7UutD1DGyLTb27NqyK2mtfZ95YaaDkRpxE7RNN336RaMFTWhW3KI9mkHVa9frWkdw/V7z5d86h7b+J48zkxO9O2aNj4KYOFwvsU9Q8C6g8HybDzY6cPMcOC6TkdK8/ideOplzKzLb7WvvcvZY3WdjzPgPADuAHcBKlWavj0+q57KVtnsVARES+iAREQeiIiAJbuslVr6SDfbK91qiiSEdZavskEqzsqIpZ3YIiLxZmY6BR5kmVX3Tp/QluSbLDtO9fYrJTEVh71nc13ovFR56nlMK2bmzShH1idO3G3ZXAwasYaFwOvew+vc3Fz6DgB5KJsERPDkREQBERALWRjq6sjgMjgqykahlPAgicH313TfBv0GposJND9/DnWx+0PxGh8dO+zH7a2NVlUtRcuqOOXvK3J1PIiT03OqX/AA4nBTR85Ax1pk9592bsG7s7eKNqarQNFsXx8iOa8vTSYgWTYjYmtRRcM4ZdiUq0960lUtOGsPZbsrlyJ61oLuxdu5WG5sxbWTre+mgat9O7roeB9e/wIm3V9NeaBo2PjMftA2oD8NTNLKyk0ypPxoyetE0bXE2Ha3ShtPIBQOlCHgRjqUY/fYlh8CJqyU8dTqSTqSTqST3knmZJFcqAncKIx6Ry7G+ylE0lURLCWEYiInoERPdYbwHkpe3SU2XeEh3ZEr23KKJIwbZ7ddIF10XXSfururkbRyBRQNFGhuuI9ilPtN4nv0Xn6amY11zmzQrrxayZuHuZZtPK6ntLj1ENk2jhovKtT9ttNB4cTy4/S+FhpVWlVSha61CIijQKqjQKPhIW7W7lGDjpjY66InFmPv2Ofesc82P9gOAEyshSOpPRERPTkREQBERAEREAx+2tiU5VLU3qGRuPgytydTyInDN79y78B9Tq+Ox0rvUcPJbB9VvwPLwH0HLOTjJYjJYqsjgqyMAysDyIPfJa7XW+DiUVI+YA8rDzo2+HRCw612zuK95xWbiP3THvH6p4+Z7pzS5GrYpYrK6nRkcFWU+BB4iaEL1LorODXZIWyVBpEFkqFknVpG4aSgYlgWecqFsl+VHPqXYlvtZ720690eerK4lHbSk3Q7Ij1ZdgmR2vlp8iRSvSO1BslNdpI9l8jPkSPZkSnb5RPCnS/ZkSHdkTxC7sErVmdz1URFLMxPIAcSZ1DcnoSss6t+1NUTgwxFb/AKjfvWHuj9UcfMTOna5vgtxgork07cvcPK2lZ7GteOjaW5LD2R4og+u/ly5kc/ordzdvHwaFx8ZOqi8WJ4vY/Ox25sf9hoOEnYeFXUi1VIqVoOqiIoVVA5ADul+cpBy0RET05EREAREQBERAEREAREQBMJvBufiZq6ZNQLAaLavs3J6OOXkdR5TNxAOJbwdDeVVq+G4vTv7NiKrh5cfZb5j0mh5mJdS3Z31vW4+pYjI3yI4z6pkXO2dVchS6uuxD3rYiuvyMlVrOfRHy1209Fs7ptTod2Zbqa0soY86bD1df2H6w+Wk1bP6CbBr9Hy0Pgt1LKfTrIT/Kd/Mzz40c07b/AJrPe2/5rNvyehraq+6Mazw6l3V1/jUSDZ0UbYH/AIwP7N+Of9c9+dnnxI103ekobImxp0T7YP8A4wHrkYw/1yXj9C21m94Y1YP279dP4FM4dzO1Wkaa18tNfOo4PQFaf/sZiKOa00s5+DOR/KbVsnoV2XTobFtvYfprCE1/YTqj56yJzkztKKOC4uNbe4rorssc9yVozt8gOE33dzoQzb9HzXXGr7+oNLbyPDQeynxJPlO47P2XRQnZ0VVVJ9iqta1+SjjJc5zez32+jX92txsLAXTFqAcjRr39u5/Vz3DyGg8psERPTgREQBERAEREAREQBERAEREAREQBERAEREATyIgHsREAREQBERAEREAREQBERAEREAREQBER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3" name="AutoShape 19" descr="data:image/jpeg;base64,/9j/4AAQSkZJRgABAQAAAQABAAD/2wCEAAkGBhASEBIQDxIPFBEPEBIPDw8QDxAPEBAQFBUVFBQQFBQXHCYfFxkjGhQUIC8gJCcpLi0sFR4xNjAqQSYsLCkBCQoKDgwOGg8PGjUcHiQ2KSosLCkpNik1KTYpNSkvLCwqKTYpKSopLCkpKSksKSkpKSksLDApLCwsKSksLCkpLP/AABEIAOEA4QMBIgACEQEDEQH/xAAcAAEAAQUBAQAAAAAAAAAAAAAABAIDBQYHAQj/xABCEAACAgEBBAcEBggFBAMAAAABAgADBBEFBiFBBxITMVFhcSIygZEUQlKCoaJTYnJzkrHB0SQzwuHwI0NEshU0w//EABkBAQADAQEAAAAAAAAAAAAAAAADBAUCAf/EACYRAAIDAAICAgICAwEAAAAAAAABAgMRITEEEhNRIkEUUjJCYTP/2gAMAwEAAhEDEQA/AO4xEQBERAEREAREjZOclfvHjyA4sfhAJMt3XKo1YqB4sQo+ZmvZu8DnhWAg8Tozf2H4zX8zKLHV2LHxYkyaNTfZ7hteVvVjp3MznwRdR8zoJicnfs/9ukerv/QD+s1i7JA8JBtzBLEPHj+1pDOedGw5G/WV9XsV9EJ/m0g2b8Z36RR6VV/2mvW5okd8qW40Q/qVpWS+zYzv5nj/ALqfGqv+0qr6Ss1feFDDzrZfxVhNUfIlDWSX4K/6kbsn+mb9i9K5H+bjj1rs0/Bh/WZzB6SMCzgztUfC1CB/Euo+ZnIWaUEyOXhVPrg9V9i75PoTFy0sXrVsjKe5kYOvzEvz53xc6ypuvS71t9qtip+Onf8AGbfsXpVvrIXKQWr3GxNEtA8dPdb8PWU7PBnH/HksQ8mL74OsxMTsTebGy11x7ASBq1Z9mxfVTx08xwmWlJpp4ywnvKERE8PRERAEREAREQBERAEREASl3AGp0AHeTwlN1wUan/cnwExOZlE8WPmF5D18TPUtBdy9qHuTgPtHvPoOXxmAy8sDU68eZJ1Mt7Q2mBzmsbR2z5y3XU30JTjFcmSzNpAa8ZhMva/nMNmbVJ5zG25ZMvwoS7Kdlzl0ZW/akh2ZxkA2GUSyopFdtvsltlmUnI85GiegkdvHbyPE9PCT20qFkiSoNAwkFv8AmspZpaDSoGenOFyq9kYOjMrLxVlJVgfEEd06Dut0qkEVbQ4juGSo4j94o7/2h8uc51rKHkFtMLV+RJCTh0fSuPkI6h62VlYAqykMrA9xBHfLs4HupvtfgvoNXoY62UE/NkP1W/A8/Eds2NtqnKqF1DBkbh4Mrc0YciPCYt1Mqn9o0ITU0ZCIiQnYiIgCIiAIiIAlu64KNT/uT4Sp3AGp7gNSfKYfKzNT1j3D3R4Dx9Z6loGVlfWbv5DkB4Ca5tTaumvGNq7U014zSdq7WJJ4y7TT7HNligi9tTbOuuhmu5OYTLN+QSZYmpCCijPlJyesqZyZTESQ5EREASl30h2l7YuxL829cfHALNxZjwStBpq7HwGo9SQJDZYorT2MfZkNr9IW+ds2L0SbPpUdsjZFn1nuZguv6tanQD11PnJO0eivZdqkCgVNyehmrYeempU/EGUP5i0s/BwcPWyVgzI737oXbOuCuevTZr2NwGgbTvVh9Vx4c+8eWLqeXqrVNaiCUWnjK56DPIk5wVh540piAeGZPdnee7Bu7SrijaC6kn2bV8D4Ecjy18JjGluwSCyKkmmdweco+kdh7apy6VvobVH5H3kYe8jDkwmQnz5uXve+BfqdWx7SFvrHHhysUfaH4jUeGnfcbJWxFsrYMjqGRlOoZSNQRMW2t1svQl7IvRESI7EREAREjZ2V2aFufcB4se6AQtp5nHqDuXi3me8D+vymu7T2hoDxl3Ky9AdTx46n1mp7Z2j3y5VXonL1RB2xtTXXjNXyLyTL2Zk6mQprQgoozZScnrEREkORERAEREAs3tOudC2y1XDsyNB18i5l18K6vZVf4i5+M5Hes610K7WVsS3F1HaUWl+rzNdmhDDx9oMPlM3zN9SxR2dIiImWXDWekXZa37NyVI41VNkVn7L1Dr6j1AYejGcBxzO99JO1lx9m5BJ9q6s41Y5s9o6p09FLH7s4JQJf8PeStfhIiImuVBERAEpZZVDCcyWhPCM66zpPRDvf1W/+Pub2W1bFJPceLNT6Hiw89RzE5y6y0tzIyvWSrowdGHerKQQR8RKF8PZYWIPHp9TxMHufvAubiV5A0DMOrao+pavB19OY8iJnJlZhcEREATWt4M7VwnKsan9oj+38zNhutCqWPcoLH0A1M59k5ZJZj3sSx+J10ktUdenqI208zQHjNM2rmamZna+X3zVMu3UzWohi0o3T9nhYdtTKYiWyAREQBERAEREA8dZVsrat+JeuRjt1XTx4q6n3kYc1P/O6ecJQ4EisgpLk6hJpnX9idMWDYo+k9fHs09oMjWVa/qugJ09QJK2j0ubMrXWux7m5JVW41PmzgAD4ziLVieCsTP8A4a0sfM8MtvTvVftC4WW6LWmopoUkrWp7zr9ZjoNW8vCY+tJ4iiXAJeqqUFiIJTchERJzgREQBERALdgkewSWwke2VbUSwZvHQ3vB2WU+G59jKHWr15XINfzJr/CJ22fK2JmPTdXdXweqxbE/aUhgPwn1Bs7OS6qu5PctrSxP2WAYfzmRavyLkHqJMREiOzC705XUx2HOxhWPQ8T+APzmhZN3CbPv3k8aU8nc/go/1TSsy3hL/jw/FMinPODDbUvmDsPGZDOs4zGzVisRQb0REToCIiAIiIB4xltrZ7Y2gnTdjdFmz3Svtsl3uZVL1VXUKA5A1QAAsdDqO+VLr1X2SQr9nwcsOTLRzB3aj5zv+J0XbKr0/wAMrnxtey3X4M2n4TOYWwcWn/Jox69O7s6a0PzAlOXmfSJ1QfN+HsvKu/ycfIs15pRYw+YGkzFW4G1SNfodw9TUD8iwM+iJht7dsDFwsjI511MU87G9msfxMsj/AJU2+Dv4YnzyVKsVbgyMVYag6MDoRqPMGVyLj/Pz5nzkqa9bbXJSaxiIiSHgiIgCIiACJYs5y/LVokVvR7Eg3f0nduh3ana7MVCfaxrHoPj1eDp+D6fCcKtE6X0E52lmXQT7yVXKPNSyMfzLMa5cl+vo7HERK5Ic735yP8V1fs1IPmWP9RNQzbJsG+9v+OtHgtY/ID/WavlPNmiH4RKNkuWYrMbjIck5B75GlxIhERE9AiIgCIiAUuJj7004jgRxBHAg+ImRaQss8DK9yWHdZ33ov2rdkbMptvYtYDZWXb3nWtyqsx5nQAa89Jtswe5eyTjYGNQeDJSpceFj+24/iYzOTCffBoITl3ThtjSnHxFPG6w3WDX6lfBQfVm1+5Ooz556R9q/SNp3EHVKNMZOPDSvXr/nLyWiPtNHM3kTBY6S/KKllc3YLEZzeiIidgREQBERAEt2y5KLpxPo9RAu/vNv6Gcrq7VC/pca5NPHTquP/Sajb/ebD0UPptjG8xcvzps/tMW/sv1dH0ZE8iViQ5Rv4dM+3zWs/kWate02vpKr6uaD9uhD8QWU/wAhNRtab1H/AJRZm2f5sx+QJHkjIkeWDkREQBERAEREApsMmbn7J+lbRxqSNU7QWW/u6vbbX16vV+9Mfe86L0H7H1bJzGHd1cas+Z0ss/8AzHzlHyp+sSelcnXYiJjl0xu8O1BjYt+QdP8Ao1PYAebAeyvxbQfGfNFBLEsx1ZiWY+LEkk/MzsHTZtjqYlWKp45VurafoqtGP5zX8jOSUJNDw4f7Fa6X6JCxETWRTEREHoiIgCIiAJRdK5avM4s6PY9kG9psPRQmu2Mby7ZvlRZNcvabd0L43W2sG/RY9z+mvVQf+8wrnyaVayJ9BxESE9Oc9K+Loce3xFlR/Ky/6pz1mnXukfA7TAdudDJcPQHqt+VifhOPEza8KW1Z9Gb5CyzSPdI0lWSOwlw4XRTERB6IiIAgmJTYZ4+jwi5T6CfQnR7sb6Ns7HrI0dk7azx69vtkHzAIH3ZwzdvZX0rOx8fTVbLQbP3Se3Z+VSPjPpYCY3lz2WF6mOLT2IkPa20Footvf3aa3tb0VSdPjppKZOcN6U9r9vtN0B1TFVcddO7rD2rPzNp92a9UJG7drHa1+L2O1jnxdz1m/EmS0m348cSKFktkz2IiWyIREQBERAEREASPe0kEyFe8r3yxEkFrIV7zpvQHg625mRp7qVUKfNizsPyL+E5de0730K7J7HZa2EaNlWvf59QaVp+Ca/emFN7I0orIm/T2InhyWMvFWxGrb3XRkYfqsND/ADnz9nYbVWPU/vVO1beqnTX49/xn0ROTdKuxuzvTKUezeOpYeQtQcD8VA/gMveDZ6z9fsreTDY79Gjse+RmEvFpQ02Sii1E9Ink8OxERAEtWtLpMiZLcDI7HiPYrWdE6Edkda/IyyOFajHrP676O59QqqPvzsc1Toz2P9H2bQpGj3D6TZ49a3iAfROoPhNrmBZL2k2aMViwTn3TRtjssBaAfay7Qh/dp7bn5hB96dBnA+mbbPa7RFIPs4lSppy7SzSxz8jWPuz2tbJCbxGo0NJttDp1e0R166ixOspXroe5l17x5iZbo73SOfkjrg/RqCGvb7XNaR5tpx8Br5TN9Ke8y35C4lOnZYhIYgcDdpoyjyUezw56+AmlG381CPP2VHD8fZmnKZ7PEnsvx6K4iInp6IiIAiI10hvDwouaY7IeSb7JjsiyZfk2/ouUw08x8R77q6axq91i1IP1nIUfzn1dsvZ6UU1UV+5TWlS+iKFB/CcO6EN3DfmvmOP8Ap4a6Jr3G+wEDT9lesfvLO+TLXPJcl9CIidHAmJ3m2IuXjWUHQFhrWx+rYOKt8+B8iZlonqbT1HjW8HzZfUyMyOCrIxVlPeGB0IlszovSrusQfp1I4HRckDkeAW3+Sn7vnObhpv02/JBSM2UHCTR64lEqLGUyY8EREA8aWEx+0srr/S2JWfvsF/rJBEjWEqQy+8pDKfBgQQfmJBcuODqDzs+o66woAHAAAAeAHACVTE7tberzMZMiojRx7a68a7B79beBB/DQ85lpgPg0hOL7w9E2dk7UutD1DGyLTb27NqyK2mtfZ95YaaDkRpxE7RNN336RaMFTWhW3KI9mkHVa9frWkdw/V7z5d86h7b+J48zkxO9O2aNj4KYOFwvsU9Q8C6g8HybDzY6cPMcOC6TkdK8/ideOplzKzLb7WvvcvZY3WdjzPgPADuAHcBKlWavj0+q57KVtnsVARES+iAREQeiIiAJbuslVr6SDfbK91qiiSEdZavskEqzsqIpZ3YIiLxZmY6BR5kmVX3Tp/QluSbLDtO9fYrJTEVh71nc13ovFR56nlMK2bmzShH1idO3G3ZXAwasYaFwOvew+vc3Fz6DgB5KJsERPDkREQBERALWRjq6sjgMjgqykahlPAgicH313TfBv0GposJND9/DnWx+0PxGh8dO+zH7a2NVlUtRcuqOOXvK3J1PIiT03OqX/AA4nBTR85Ax1pk9592bsG7s7eKNqarQNFsXx8iOa8vTSYgWTYjYmtRRcM4ZdiUq0960lUtOGsPZbsrlyJ61oLuxdu5WG5sxbWTre+mgat9O7roeB9e/wIm3V9NeaBo2PjMftA2oD8NTNLKyk0ypPxoyetE0bXE2Ha3ShtPIBQOlCHgRjqUY/fYlh8CJqyU8dTqSTqSTqST3knmZJFcqAncKIx6Ry7G+ylE0lURLCWEYiInoERPdYbwHkpe3SU2XeEh3ZEr23KKJIwbZ7ddIF10XXSfururkbRyBRQNFGhuuI9ilPtN4nv0Xn6amY11zmzQrrxayZuHuZZtPK6ntLj1ENk2jhovKtT9ttNB4cTy4/S+FhpVWlVSha61CIijQKqjQKPhIW7W7lGDjpjY66InFmPv2Ofesc82P9gOAEyshSOpPRERPTkREQBERAEREAx+2tiU5VLU3qGRuPgytydTyInDN79y78B9Tq+Ox0rvUcPJbB9VvwPLwH0HLOTjJYjJYqsjgqyMAysDyIPfJa7XW+DiUVI+YA8rDzo2+HRCw612zuK95xWbiP3THvH6p4+Z7pzS5GrYpYrK6nRkcFWU+BB4iaEL1LorODXZIWyVBpEFkqFknVpG4aSgYlgWecqFsl+VHPqXYlvtZ720690eerK4lHbSk3Q7Ij1ZdgmR2vlp8iRSvSO1BslNdpI9l8jPkSPZkSnb5RPCnS/ZkSHdkTxC7sErVmdz1URFLMxPIAcSZ1DcnoSss6t+1NUTgwxFb/AKjfvWHuj9UcfMTOna5vgtxgork07cvcPK2lZ7GteOjaW5LD2R4og+u/ly5kc/ordzdvHwaFx8ZOqi8WJ4vY/Ox25sf9hoOEnYeFXUi1VIqVoOqiIoVVA5ADul+cpBy0RET05EREAREQBERAEREAREQBMJvBufiZq6ZNQLAaLavs3J6OOXkdR5TNxAOJbwdDeVVq+G4vTv7NiKrh5cfZb5j0mh5mJdS3Z31vW4+pYjI3yI4z6pkXO2dVchS6uuxD3rYiuvyMlVrOfRHy1209Fs7ptTod2Zbqa0soY86bD1df2H6w+Wk1bP6CbBr9Hy0Pgt1LKfTrIT/Kd/Mzz40c07b/AJrPe2/5rNvyehraq+6Mazw6l3V1/jUSDZ0UbYH/AIwP7N+Of9c9+dnnxI103ekobImxp0T7YP8A4wHrkYw/1yXj9C21m94Y1YP279dP4FM4dzO1Wkaa18tNfOo4PQFaf/sZiKOa00s5+DOR/KbVsnoV2XTobFtvYfprCE1/YTqj56yJzkztKKOC4uNbe4rorssc9yVozt8gOE33dzoQzb9HzXXGr7+oNLbyPDQeynxJPlO47P2XRQnZ0VVVJ9iqta1+SjjJc5zez32+jX92txsLAXTFqAcjRr39u5/Vz3DyGg8psERPTgREQBERAEREAREQBERAEREAREQBERAEREATyIgHsREAREQBERAEREAREQBERAEREAREQBERAP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975" y="1000108"/>
            <a:ext cx="865651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Правила</a:t>
            </a:r>
            <a:r>
              <a:rPr lang="ru-RU" sz="1200" dirty="0" smtClean="0"/>
              <a:t> </a:t>
            </a:r>
            <a:r>
              <a:rPr lang="ru-RU" sz="1200" dirty="0"/>
              <a:t>принятия решений о размещении и сооружении ядерных установок, радиационных источников и пунктов хранения радиоактивных отходов, </a:t>
            </a:r>
            <a:r>
              <a:rPr lang="ru-RU" sz="1200" dirty="0" smtClean="0"/>
              <a:t>утверждены </a:t>
            </a:r>
            <a:r>
              <a:rPr lang="ru-RU" sz="1200" dirty="0"/>
              <a:t>постановлением Правительства РФ </a:t>
            </a:r>
            <a:r>
              <a:rPr lang="ru-RU" sz="1200" b="1" dirty="0"/>
              <a:t>от 14 марта 1997 г. N 306.</a:t>
            </a:r>
          </a:p>
          <a:p>
            <a:r>
              <a:rPr lang="ru-RU" sz="1200" dirty="0"/>
              <a:t>В соответствии с пунктом 5 Правил, Решения </a:t>
            </a:r>
            <a:r>
              <a:rPr lang="ru-RU" sz="1200" u="sng" dirty="0"/>
              <a:t>о сооружении</a:t>
            </a:r>
            <a:r>
              <a:rPr lang="ru-RU" sz="1200" dirty="0"/>
              <a:t> объектов федерального значения принимает Правительство Российской Федерации. Решения </a:t>
            </a:r>
            <a:r>
              <a:rPr lang="ru-RU" sz="1200" u="sng" dirty="0"/>
              <a:t>о месте размещения</a:t>
            </a:r>
            <a:r>
              <a:rPr lang="ru-RU" sz="1200" dirty="0"/>
              <a:t> указанных объектов принимаются совместно Правительством Российской Федерации и Органами государственной власти субъектов Российской Федерации, на территории которых предполагается размещение объектов. Пункт 6. Правил устанавливает </a:t>
            </a:r>
            <a:r>
              <a:rPr lang="ru-RU" sz="1200" b="1" dirty="0"/>
              <a:t>последовательность подготовки документов для обоснования решений о размещении и сооружении объектов</a:t>
            </a:r>
            <a:r>
              <a:rPr lang="ru-RU" sz="1200" dirty="0"/>
              <a:t>:</a:t>
            </a:r>
          </a:p>
          <a:p>
            <a:r>
              <a:rPr lang="ru-RU" sz="1200" dirty="0"/>
              <a:t>а) Заказчик составляет ходатайство о намерениях;</a:t>
            </a:r>
          </a:p>
          <a:p>
            <a:r>
              <a:rPr lang="ru-RU" sz="1200" dirty="0"/>
              <a:t>б) Ходатайство о намерениях направляется заказчиком на рассмотрение в </a:t>
            </a:r>
            <a:r>
              <a:rPr lang="ru-RU" sz="1200" dirty="0" err="1"/>
              <a:t>Госкорпорацию</a:t>
            </a:r>
            <a:r>
              <a:rPr lang="ru-RU" sz="1200" dirty="0"/>
              <a:t> «</a:t>
            </a:r>
            <a:r>
              <a:rPr lang="ru-RU" sz="1200" dirty="0" err="1"/>
              <a:t>Росатом</a:t>
            </a:r>
            <a:r>
              <a:rPr lang="ru-RU" sz="1200" dirty="0"/>
              <a:t>», и органы исполнительной власти субъектов Российской Федерации – Правительство </a:t>
            </a:r>
            <a:r>
              <a:rPr lang="ru-RU" sz="1200" dirty="0" smtClean="0"/>
              <a:t>области</a:t>
            </a:r>
            <a:r>
              <a:rPr lang="ru-RU" sz="1200" dirty="0"/>
              <a:t>;</a:t>
            </a:r>
          </a:p>
          <a:p>
            <a:r>
              <a:rPr lang="ru-RU" sz="1200" dirty="0"/>
              <a:t>в) По результатам положительного рассмотрения ходатайства о намерениях заказчик принимает решение о разработке обоснований инвестиций;</a:t>
            </a:r>
          </a:p>
          <a:p>
            <a:r>
              <a:rPr lang="ru-RU" sz="1200" dirty="0"/>
              <a:t>г) Утверждение обоснования инвестиций осуществляется на основе заключений государственных экспертиз, включая экологическую, заключений соответствующих ФОИВ и решений органов исполнительной власти субъектов Российской Федерации о согласовании места размещения объекта;</a:t>
            </a:r>
          </a:p>
          <a:p>
            <a:r>
              <a:rPr lang="ru-RU" sz="1200" dirty="0"/>
              <a:t>д) На основе утвержденных обоснований инвестиций заказчик принимает решение о разработке технико-экономического обоснования, которое является основным проектным документом на сооружение объекта;</a:t>
            </a:r>
          </a:p>
          <a:p>
            <a:r>
              <a:rPr lang="ru-RU" sz="1200" dirty="0"/>
              <a:t>к) Лицензия на сооружение объекта выдается Федеральной службой по экологическому, технологическому и атомному надзору по заявке эксплуатирующей организации на основании рассмотрения материалов, разработанных в технико-экономическом обосновании.</a:t>
            </a:r>
          </a:p>
          <a:p>
            <a:r>
              <a:rPr lang="ru-RU" sz="1200" dirty="0">
                <a:solidFill>
                  <a:srgbClr val="C00000"/>
                </a:solidFill>
              </a:rPr>
              <a:t>Таким образом, согласование Декларации о намерениях не является решением Правительства Российской Федерации и Органа государственной власти субъекта Российской Федерации.</a:t>
            </a:r>
          </a:p>
          <a:p>
            <a:r>
              <a:rPr lang="ru-RU" sz="1200" b="1" dirty="0"/>
              <a:t>Согласование Декларации позволит ФГУП «НО РАО» преступить к работе по изучению общественного мнения, начать разработку материалов по оценке воздействия на окружающую среду, начать подготовку обоснования инвестиций, а затем в случае утверждения ОБИН в Государственной Корпорации «</a:t>
            </a:r>
            <a:r>
              <a:rPr lang="ru-RU" sz="1200" b="1" dirty="0" err="1"/>
              <a:t>Росатом</a:t>
            </a:r>
            <a:r>
              <a:rPr lang="ru-RU" sz="1200" b="1" dirty="0"/>
              <a:t>» приступить к проектированию и в дальнейшем начать работу по подготовке материалов для получения необходимых лицензий, заключений Государственной и Экологической экспертиз. </a:t>
            </a:r>
            <a:r>
              <a:rPr lang="ru-RU" sz="1200" dirty="0" smtClean="0"/>
              <a:t>При </a:t>
            </a:r>
            <a:r>
              <a:rPr lang="ru-RU" sz="1200" dirty="0"/>
              <a:t>положительном прохождении </a:t>
            </a:r>
            <a:r>
              <a:rPr lang="ru-RU" sz="1200" dirty="0" smtClean="0"/>
              <a:t>экспертиз </a:t>
            </a:r>
            <a:r>
              <a:rPr lang="ru-RU" sz="1200" dirty="0"/>
              <a:t>будет подана заявка в </a:t>
            </a:r>
            <a:r>
              <a:rPr lang="ru-RU" sz="1200" dirty="0" err="1"/>
              <a:t>Ростехнадзор</a:t>
            </a:r>
            <a:r>
              <a:rPr lang="ru-RU" sz="1200" dirty="0"/>
              <a:t> на получение лицензии на размещение и сооружение объекта. </a:t>
            </a:r>
            <a:r>
              <a:rPr lang="ru-RU" sz="1200" dirty="0" smtClean="0"/>
              <a:t>До </a:t>
            </a:r>
            <a:r>
              <a:rPr lang="ru-RU" sz="1200" dirty="0"/>
              <a:t>момента начала строительных работ предстоит проделать значительный объем подготовительных </a:t>
            </a:r>
            <a:r>
              <a:rPr lang="ru-RU" sz="1200" dirty="0" smtClean="0"/>
              <a:t>работ.</a:t>
            </a:r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70690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323850" y="1588"/>
            <a:ext cx="7848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ru-RU" altLang="ko-KR" b="1">
              <a:solidFill>
                <a:srgbClr val="004B92"/>
              </a:solidFill>
              <a:latin typeface="Calibri" pitchFamily="34" charset="0"/>
            </a:endParaRPr>
          </a:p>
        </p:txBody>
      </p:sp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395288" y="38083"/>
            <a:ext cx="7848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ru-RU" altLang="ko-KR" b="1" dirty="0" smtClean="0">
                <a:solidFill>
                  <a:srgbClr val="004B92"/>
                </a:solidFill>
                <a:latin typeface="Calibri" pitchFamily="34" charset="0"/>
              </a:rPr>
              <a:t>Вывод</a:t>
            </a:r>
            <a:endParaRPr lang="ru-RU" altLang="ko-KR" b="1" dirty="0">
              <a:solidFill>
                <a:srgbClr val="004B92"/>
              </a:solidFill>
              <a:latin typeface="Calibri" pitchFamily="34" charset="0"/>
            </a:endParaRPr>
          </a:p>
        </p:txBody>
      </p:sp>
      <p:sp>
        <p:nvSpPr>
          <p:cNvPr id="7172" name="AutoShape 17" descr="data:image/jpeg;base64,/9j/4AAQSkZJRgABAQAAAQABAAD/2wCEAAkGBhASEBIQDxIPFBEPEBIPDw8QDxAPEBAQFBUVFBQQFBQXHCYfFxkjGhQUIC8gJCcpLi0sFR4xNjAqQSYsLCkBCQoKDgwOGg8PGjUcHiQ2KSosLCkpNik1KTYpNSkvLCwqKTYpKSopLCkpKSksKSkpKSksLDApLCwsKSksLCkpLP/AABEIAOEA4QMBIgACEQEDEQH/xAAcAAEAAQUBAQAAAAAAAAAAAAAABAIDBQYHAQj/xABCEAACAgEBBAcEBggFBAMAAAABAgADBBEFBiFBBxITMVFhcSIygZEUQlKCoaJTYnJzkrHB0SQzwuHwI0NEshU0w//EABkBAQADAQEAAAAAAAAAAAAAAAADBAUCAf/EACYRAAIDAAICAgICAwEAAAAAAAABAgMRITEEEhNRIkEUUjJCYTP/2gAMAwEAAhEDEQA/AO4xEQBERAEREAREjZOclfvHjyA4sfhAJMt3XKo1YqB4sQo+ZmvZu8DnhWAg8Tozf2H4zX8zKLHV2LHxYkyaNTfZ7hteVvVjp3MznwRdR8zoJicnfs/9ukerv/QD+s1i7JA8JBtzBLEPHj+1pDOedGw5G/WV9XsV9EJ/m0g2b8Z36RR6VV/2mvW5okd8qW40Q/qVpWS+zYzv5nj/ALqfGqv+0qr6Ss1feFDDzrZfxVhNUfIlDWSX4K/6kbsn+mb9i9K5H+bjj1rs0/Bh/WZzB6SMCzgztUfC1CB/Euo+ZnIWaUEyOXhVPrg9V9i75PoTFy0sXrVsjKe5kYOvzEvz53xc6ypuvS71t9qtip+Onf8AGbfsXpVvrIXKQWr3GxNEtA8dPdb8PWU7PBnH/HksQ8mL74OsxMTsTebGy11x7ASBq1Z9mxfVTx08xwmWlJpp4ywnvKERE8PRERAEREAREQBERAEREASl3AGp0AHeTwlN1wUan/cnwExOZlE8WPmF5D18TPUtBdy9qHuTgPtHvPoOXxmAy8sDU68eZJ1Mt7Q2mBzmsbR2z5y3XU30JTjFcmSzNpAa8ZhMva/nMNmbVJ5zG25ZMvwoS7Kdlzl0ZW/akh2ZxkA2GUSyopFdtvsltlmUnI85GiegkdvHbyPE9PCT20qFkiSoNAwkFv8AmspZpaDSoGenOFyq9kYOjMrLxVlJVgfEEd06Dut0qkEVbQ4juGSo4j94o7/2h8uc51rKHkFtMLV+RJCTh0fSuPkI6h62VlYAqykMrA9xBHfLs4HupvtfgvoNXoY62UE/NkP1W/A8/Eds2NtqnKqF1DBkbh4Mrc0YciPCYt1Mqn9o0ITU0ZCIiQnYiIgCIiAIiIAlu64KNT/uT4Sp3AGp7gNSfKYfKzNT1j3D3R4Dx9Z6loGVlfWbv5DkB4Ca5tTaumvGNq7U014zSdq7WJJ4y7TT7HNligi9tTbOuuhmu5OYTLN+QSZYmpCCijPlJyesqZyZTESQ5EREASl30h2l7YuxL829cfHALNxZjwStBpq7HwGo9SQJDZYorT2MfZkNr9IW+ds2L0SbPpUdsjZFn1nuZguv6tanQD11PnJO0eivZdqkCgVNyehmrYeempU/EGUP5i0s/BwcPWyVgzI737oXbOuCuevTZr2NwGgbTvVh9Vx4c+8eWLqeXqrVNaiCUWnjK56DPIk5wVh540piAeGZPdnee7Bu7SrijaC6kn2bV8D4Ecjy18JjGluwSCyKkmmdweco+kdh7apy6VvobVH5H3kYe8jDkwmQnz5uXve+BfqdWx7SFvrHHhysUfaH4jUeGnfcbJWxFsrYMjqGRlOoZSNQRMW2t1svQl7IvRESI7EREAREjZ2V2aFufcB4se6AQtp5nHqDuXi3me8D+vymu7T2hoDxl3Ky9AdTx46n1mp7Z2j3y5VXonL1RB2xtTXXjNXyLyTL2Zk6mQprQgoozZScnrEREkORERAEREAs3tOudC2y1XDsyNB18i5l18K6vZVf4i5+M5Hes610K7WVsS3F1HaUWl+rzNdmhDDx9oMPlM3zN9SxR2dIiImWXDWekXZa37NyVI41VNkVn7L1Dr6j1AYejGcBxzO99JO1lx9m5BJ9q6s41Y5s9o6p09FLH7s4JQJf8PeStfhIiImuVBERAEpZZVDCcyWhPCM66zpPRDvf1W/+Pub2W1bFJPceLNT6Hiw89RzE5y6y0tzIyvWSrowdGHerKQQR8RKF8PZYWIPHp9TxMHufvAubiV5A0DMOrao+pavB19OY8iJnJlZhcEREATWt4M7VwnKsan9oj+38zNhutCqWPcoLH0A1M59k5ZJZj3sSx+J10ktUdenqI208zQHjNM2rmamZna+X3zVMu3UzWohi0o3T9nhYdtTKYiWyAREQBERAEREA8dZVsrat+JeuRjt1XTx4q6n3kYc1P/O6ecJQ4EisgpLk6hJpnX9idMWDYo+k9fHs09oMjWVa/qugJ09QJK2j0ubMrXWux7m5JVW41PmzgAD4ziLVieCsTP8A4a0sfM8MtvTvVftC4WW6LWmopoUkrWp7zr9ZjoNW8vCY+tJ4iiXAJeqqUFiIJTchERJzgREQBERALdgkewSWwke2VbUSwZvHQ3vB2WU+G59jKHWr15XINfzJr/CJ22fK2JmPTdXdXweqxbE/aUhgPwn1Bs7OS6qu5PctrSxP2WAYfzmRavyLkHqJMREiOzC705XUx2HOxhWPQ8T+APzmhZN3CbPv3k8aU8nc/go/1TSsy3hL/jw/FMinPODDbUvmDsPGZDOs4zGzVisRQb0REToCIiAIiIB4xltrZ7Y2gnTdjdFmz3Svtsl3uZVL1VXUKA5A1QAAsdDqO+VLr1X2SQr9nwcsOTLRzB3aj5zv+J0XbKr0/wAMrnxtey3X4M2n4TOYWwcWn/Jox69O7s6a0PzAlOXmfSJ1QfN+HsvKu/ycfIs15pRYw+YGkzFW4G1SNfodw9TUD8iwM+iJht7dsDFwsjI511MU87G9msfxMsj/AJU2+Dv4YnzyVKsVbgyMVYag6MDoRqPMGVyLj/Pz5nzkqa9bbXJSaxiIiSHgiIgCIiACJYs5y/LVokVvR7Eg3f0nduh3ana7MVCfaxrHoPj1eDp+D6fCcKtE6X0E52lmXQT7yVXKPNSyMfzLMa5cl+vo7HERK5Ic735yP8V1fs1IPmWP9RNQzbJsG+9v+OtHgtY/ID/WavlPNmiH4RKNkuWYrMbjIck5B75GlxIhERE9AiIgCIiAUuJj7004jgRxBHAg+ImRaQss8DK9yWHdZ33ov2rdkbMptvYtYDZWXb3nWtyqsx5nQAa89Jtswe5eyTjYGNQeDJSpceFj+24/iYzOTCffBoITl3ThtjSnHxFPG6w3WDX6lfBQfVm1+5Ooz556R9q/SNp3EHVKNMZOPDSvXr/nLyWiPtNHM3kTBY6S/KKllc3YLEZzeiIidgREQBERAEt2y5KLpxPo9RAu/vNv6Gcrq7VC/pca5NPHTquP/Sajb/ebD0UPptjG8xcvzps/tMW/sv1dH0ZE8iViQ5Rv4dM+3zWs/kWate02vpKr6uaD9uhD8QWU/wAhNRtab1H/AJRZm2f5sx+QJHkjIkeWDkREQBERAEREApsMmbn7J+lbRxqSNU7QWW/u6vbbX16vV+9Mfe86L0H7H1bJzGHd1cas+Z0ss/8AzHzlHyp+sSelcnXYiJjl0xu8O1BjYt+QdP8Ao1PYAebAeyvxbQfGfNFBLEsx1ZiWY+LEkk/MzsHTZtjqYlWKp45VurafoqtGP5zX8jOSUJNDw4f7Fa6X6JCxETWRTEREHoiIgCIiAJRdK5avM4s6PY9kG9psPRQmu2Mby7ZvlRZNcvabd0L43W2sG/RY9z+mvVQf+8wrnyaVayJ9BxESE9Oc9K+Loce3xFlR/Ky/6pz1mnXukfA7TAdudDJcPQHqt+VifhOPEza8KW1Z9Gb5CyzSPdI0lWSOwlw4XRTERB6IiIAgmJTYZ4+jwi5T6CfQnR7sb6Ns7HrI0dk7azx69vtkHzAIH3ZwzdvZX0rOx8fTVbLQbP3Se3Z+VSPjPpYCY3lz2WF6mOLT2IkPa20Footvf3aa3tb0VSdPjppKZOcN6U9r9vtN0B1TFVcddO7rD2rPzNp92a9UJG7drHa1+L2O1jnxdz1m/EmS0m348cSKFktkz2IiWyIREQBERAEREASPe0kEyFe8r3yxEkFrIV7zpvQHg625mRp7qVUKfNizsPyL+E5de0730K7J7HZa2EaNlWvf59QaVp+Ca/emFN7I0orIm/T2InhyWMvFWxGrb3XRkYfqsND/ADnz9nYbVWPU/vVO1beqnTX49/xn0ROTdKuxuzvTKUezeOpYeQtQcD8VA/gMveDZ6z9fsreTDY79Gjse+RmEvFpQ02Sii1E9Ink8OxERAEtWtLpMiZLcDI7HiPYrWdE6Edkda/IyyOFajHrP676O59QqqPvzsc1Toz2P9H2bQpGj3D6TZ49a3iAfROoPhNrmBZL2k2aMViwTn3TRtjssBaAfay7Qh/dp7bn5hB96dBnA+mbbPa7RFIPs4lSppy7SzSxz8jWPuz2tbJCbxGo0NJttDp1e0R166ixOspXroe5l17x5iZbo73SOfkjrg/RqCGvb7XNaR5tpx8Br5TN9Ke8y35C4lOnZYhIYgcDdpoyjyUezw56+AmlG381CPP2VHD8fZmnKZ7PEnsvx6K4iInp6IiIAiI10hvDwouaY7IeSb7JjsiyZfk2/ouUw08x8R77q6axq91i1IP1nIUfzn1dsvZ6UU1UV+5TWlS+iKFB/CcO6EN3DfmvmOP8Ap4a6Jr3G+wEDT9lesfvLO+TLXPJcl9CIidHAmJ3m2IuXjWUHQFhrWx+rYOKt8+B8iZlonqbT1HjW8HzZfUyMyOCrIxVlPeGB0IlszovSrusQfp1I4HRckDkeAW3+Sn7vnObhpv02/JBSM2UHCTR64lEqLGUyY8EREA8aWEx+0srr/S2JWfvsF/rJBEjWEqQy+8pDKfBgQQfmJBcuODqDzs+o66woAHAAAAeAHACVTE7tberzMZMiojRx7a68a7B79beBB/DQ85lpgPg0hOL7w9E2dk7UutD1DGyLTb27NqyK2mtfZ95YaaDkRpxE7RNN336RaMFTWhW3KI9mkHVa9frWkdw/V7z5d86h7b+J48zkxO9O2aNj4KYOFwvsU9Q8C6g8HybDzY6cPMcOC6TkdK8/ideOplzKzLb7WvvcvZY3WdjzPgPADuAHcBKlWavj0+q57KVtnsVARES+iAREQeiIiAJbuslVr6SDfbK91qiiSEdZavskEqzsqIpZ3YIiLxZmY6BR5kmVX3Tp/QluSbLDtO9fYrJTEVh71nc13ovFR56nlMK2bmzShH1idO3G3ZXAwasYaFwOvew+vc3Fz6DgB5KJsERPDkREQBERALWRjq6sjgMjgqykahlPAgicH313TfBv0GposJND9/DnWx+0PxGh8dO+zH7a2NVlUtRcuqOOXvK3J1PIiT03OqX/AA4nBTR85Ax1pk9592bsG7s7eKNqarQNFsXx8iOa8vTSYgWTYjYmtRRcM4ZdiUq0960lUtOGsPZbsrlyJ61oLuxdu5WG5sxbWTre+mgat9O7roeB9e/wIm3V9NeaBo2PjMftA2oD8NTNLKyk0ypPxoyetE0bXE2Ha3ShtPIBQOlCHgRjqUY/fYlh8CJqyU8dTqSTqSTqST3knmZJFcqAncKIx6Ry7G+ylE0lURLCWEYiInoERPdYbwHkpe3SU2XeEh3ZEr23KKJIwbZ7ddIF10XXSfururkbRyBRQNFGhuuI9ilPtN4nv0Xn6amY11zmzQrrxayZuHuZZtPK6ntLj1ENk2jhovKtT9ttNB4cTy4/S+FhpVWlVSha61CIijQKqjQKPhIW7W7lGDjpjY66InFmPv2Ofesc82P9gOAEyshSOpPRERPTkREQBERAEREAx+2tiU5VLU3qGRuPgytydTyInDN79y78B9Tq+Ox0rvUcPJbB9VvwPLwH0HLOTjJYjJYqsjgqyMAysDyIPfJa7XW+DiUVI+YA8rDzo2+HRCw612zuK95xWbiP3THvH6p4+Z7pzS5GrYpYrK6nRkcFWU+BB4iaEL1LorODXZIWyVBpEFkqFknVpG4aSgYlgWecqFsl+VHPqXYlvtZ720690eerK4lHbSk3Q7Ij1ZdgmR2vlp8iRSvSO1BslNdpI9l8jPkSPZkSnb5RPCnS/ZkSHdkTxC7sErVmdz1URFLMxPIAcSZ1DcnoSss6t+1NUTgwxFb/AKjfvWHuj9UcfMTOna5vgtxgork07cvcPK2lZ7GteOjaW5LD2R4og+u/ly5kc/ordzdvHwaFx8ZOqi8WJ4vY/Ox25sf9hoOEnYeFXUi1VIqVoOqiIoVVA5ADul+cpBy0RET05EREAREQBERAEREAREQBMJvBufiZq6ZNQLAaLavs3J6OOXkdR5TNxAOJbwdDeVVq+G4vTv7NiKrh5cfZb5j0mh5mJdS3Z31vW4+pYjI3yI4z6pkXO2dVchS6uuxD3rYiuvyMlVrOfRHy1209Fs7ptTod2Zbqa0soY86bD1df2H6w+Wk1bP6CbBr9Hy0Pgt1LKfTrIT/Kd/Mzz40c07b/AJrPe2/5rNvyehraq+6Mazw6l3V1/jUSDZ0UbYH/AIwP7N+Of9c9+dnnxI103ekobImxp0T7YP8A4wHrkYw/1yXj9C21m94Y1YP279dP4FM4dzO1Wkaa18tNfOo4PQFaf/sZiKOa00s5+DOR/KbVsnoV2XTobFtvYfprCE1/YTqj56yJzkztKKOC4uNbe4rorssc9yVozt8gOE33dzoQzb9HzXXGr7+oNLbyPDQeynxJPlO47P2XRQnZ0VVVJ9iqta1+SjjJc5zez32+jX92txsLAXTFqAcjRr39u5/Vz3DyGg8psERPTgREQBERAEREAREQBERAEREAREQBERAEREATyIgHsREAREQBERAEREAREQBERAEREAREQBER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3" name="AutoShape 19" descr="data:image/jpeg;base64,/9j/4AAQSkZJRgABAQAAAQABAAD/2wCEAAkGBhASEBIQDxIPFBEPEBIPDw8QDxAPEBAQFBUVFBQQFBQXHCYfFxkjGhQUIC8gJCcpLi0sFR4xNjAqQSYsLCkBCQoKDgwOGg8PGjUcHiQ2KSosLCkpNik1KTYpNSkvLCwqKTYpKSopLCkpKSksKSkpKSksLDApLCwsKSksLCkpLP/AABEIAOEA4QMBIgACEQEDEQH/xAAcAAEAAQUBAQAAAAAAAAAAAAAABAIDBQYHAQj/xABCEAACAgEBBAcEBggFBAMAAAABAgADBBEFBiFBBxITMVFhcSIygZEUQlKCoaJTYnJzkrHB0SQzwuHwI0NEshU0w//EABkBAQADAQEAAAAAAAAAAAAAAAADBAUCAf/EACYRAAIDAAICAgICAwEAAAAAAAABAgMRITEEEhNRIkEUUjJCYTP/2gAMAwEAAhEDEQA/AO4xEQBERAEREAREjZOclfvHjyA4sfhAJMt3XKo1YqB4sQo+ZmvZu8DnhWAg8Tozf2H4zX8zKLHV2LHxYkyaNTfZ7hteVvVjp3MznwRdR8zoJicnfs/9ukerv/QD+s1i7JA8JBtzBLEPHj+1pDOedGw5G/WV9XsV9EJ/m0g2b8Z36RR6VV/2mvW5okd8qW40Q/qVpWS+zYzv5nj/ALqfGqv+0qr6Ss1feFDDzrZfxVhNUfIlDWSX4K/6kbsn+mb9i9K5H+bjj1rs0/Bh/WZzB6SMCzgztUfC1CB/Euo+ZnIWaUEyOXhVPrg9V9i75PoTFy0sXrVsjKe5kYOvzEvz53xc6ypuvS71t9qtip+Onf8AGbfsXpVvrIXKQWr3GxNEtA8dPdb8PWU7PBnH/HksQ8mL74OsxMTsTebGy11x7ASBq1Z9mxfVTx08xwmWlJpp4ywnvKERE8PRERAEREAREQBERAEREASl3AGp0AHeTwlN1wUan/cnwExOZlE8WPmF5D18TPUtBdy9qHuTgPtHvPoOXxmAy8sDU68eZJ1Mt7Q2mBzmsbR2z5y3XU30JTjFcmSzNpAa8ZhMva/nMNmbVJ5zG25ZMvwoS7Kdlzl0ZW/akh2ZxkA2GUSyopFdtvsltlmUnI85GiegkdvHbyPE9PCT20qFkiSoNAwkFv8AmspZpaDSoGenOFyq9kYOjMrLxVlJVgfEEd06Dut0qkEVbQ4juGSo4j94o7/2h8uc51rKHkFtMLV+RJCTh0fSuPkI6h62VlYAqykMrA9xBHfLs4HupvtfgvoNXoY62UE/NkP1W/A8/Eds2NtqnKqF1DBkbh4Mrc0YciPCYt1Mqn9o0ITU0ZCIiQnYiIgCIiAIiIAlu64KNT/uT4Sp3AGp7gNSfKYfKzNT1j3D3R4Dx9Z6loGVlfWbv5DkB4Ca5tTaumvGNq7U014zSdq7WJJ4y7TT7HNligi9tTbOuuhmu5OYTLN+QSZYmpCCijPlJyesqZyZTESQ5EREASl30h2l7YuxL829cfHALNxZjwStBpq7HwGo9SQJDZYorT2MfZkNr9IW+ds2L0SbPpUdsjZFn1nuZguv6tanQD11PnJO0eivZdqkCgVNyehmrYeempU/EGUP5i0s/BwcPWyVgzI737oXbOuCuevTZr2NwGgbTvVh9Vx4c+8eWLqeXqrVNaiCUWnjK56DPIk5wVh540piAeGZPdnee7Bu7SrijaC6kn2bV8D4Ecjy18JjGluwSCyKkmmdweco+kdh7apy6VvobVH5H3kYe8jDkwmQnz5uXve+BfqdWx7SFvrHHhysUfaH4jUeGnfcbJWxFsrYMjqGRlOoZSNQRMW2t1svQl7IvRESI7EREAREjZ2V2aFufcB4se6AQtp5nHqDuXi3me8D+vymu7T2hoDxl3Ky9AdTx46n1mp7Z2j3y5VXonL1RB2xtTXXjNXyLyTL2Zk6mQprQgoozZScnrEREkORERAEREAs3tOudC2y1XDsyNB18i5l18K6vZVf4i5+M5Hes610K7WVsS3F1HaUWl+rzNdmhDDx9oMPlM3zN9SxR2dIiImWXDWekXZa37NyVI41VNkVn7L1Dr6j1AYejGcBxzO99JO1lx9m5BJ9q6s41Y5s9o6p09FLH7s4JQJf8PeStfhIiImuVBERAEpZZVDCcyWhPCM66zpPRDvf1W/+Pub2W1bFJPceLNT6Hiw89RzE5y6y0tzIyvWSrowdGHerKQQR8RKF8PZYWIPHp9TxMHufvAubiV5A0DMOrao+pavB19OY8iJnJlZhcEREATWt4M7VwnKsan9oj+38zNhutCqWPcoLH0A1M59k5ZJZj3sSx+J10ktUdenqI208zQHjNM2rmamZna+X3zVMu3UzWohi0o3T9nhYdtTKYiWyAREQBERAEREA8dZVsrat+JeuRjt1XTx4q6n3kYc1P/O6ecJQ4EisgpLk6hJpnX9idMWDYo+k9fHs09oMjWVa/qugJ09QJK2j0ubMrXWux7m5JVW41PmzgAD4ziLVieCsTP8A4a0sfM8MtvTvVftC4WW6LWmopoUkrWp7zr9ZjoNW8vCY+tJ4iiXAJeqqUFiIJTchERJzgREQBERALdgkewSWwke2VbUSwZvHQ3vB2WU+G59jKHWr15XINfzJr/CJ22fK2JmPTdXdXweqxbE/aUhgPwn1Bs7OS6qu5PctrSxP2WAYfzmRavyLkHqJMREiOzC705XUx2HOxhWPQ8T+APzmhZN3CbPv3k8aU8nc/go/1TSsy3hL/jw/FMinPODDbUvmDsPGZDOs4zGzVisRQb0REToCIiAIiIB4xltrZ7Y2gnTdjdFmz3Svtsl3uZVL1VXUKA5A1QAAsdDqO+VLr1X2SQr9nwcsOTLRzB3aj5zv+J0XbKr0/wAMrnxtey3X4M2n4TOYWwcWn/Jox69O7s6a0PzAlOXmfSJ1QfN+HsvKu/ycfIs15pRYw+YGkzFW4G1SNfodw9TUD8iwM+iJht7dsDFwsjI511MU87G9msfxMsj/AJU2+Dv4YnzyVKsVbgyMVYag6MDoRqPMGVyLj/Pz5nzkqa9bbXJSaxiIiSHgiIgCIiACJYs5y/LVokVvR7Eg3f0nduh3ana7MVCfaxrHoPj1eDp+D6fCcKtE6X0E52lmXQT7yVXKPNSyMfzLMa5cl+vo7HERK5Ic735yP8V1fs1IPmWP9RNQzbJsG+9v+OtHgtY/ID/WavlPNmiH4RKNkuWYrMbjIck5B75GlxIhERE9AiIgCIiAUuJj7004jgRxBHAg+ImRaQss8DK9yWHdZ33ov2rdkbMptvYtYDZWXb3nWtyqsx5nQAa89Jtswe5eyTjYGNQeDJSpceFj+24/iYzOTCffBoITl3ThtjSnHxFPG6w3WDX6lfBQfVm1+5Ooz556R9q/SNp3EHVKNMZOPDSvXr/nLyWiPtNHM3kTBY6S/KKllc3YLEZzeiIidgREQBERAEt2y5KLpxPo9RAu/vNv6Gcrq7VC/pca5NPHTquP/Sajb/ebD0UPptjG8xcvzps/tMW/sv1dH0ZE8iViQ5Rv4dM+3zWs/kWate02vpKr6uaD9uhD8QWU/wAhNRtab1H/AJRZm2f5sx+QJHkjIkeWDkREQBERAEREApsMmbn7J+lbRxqSNU7QWW/u6vbbX16vV+9Mfe86L0H7H1bJzGHd1cas+Z0ss/8AzHzlHyp+sSelcnXYiJjl0xu8O1BjYt+QdP8Ao1PYAebAeyvxbQfGfNFBLEsx1ZiWY+LEkk/MzsHTZtjqYlWKp45VurafoqtGP5zX8jOSUJNDw4f7Fa6X6JCxETWRTEREHoiIgCIiAJRdK5avM4s6PY9kG9psPRQmu2Mby7ZvlRZNcvabd0L43W2sG/RY9z+mvVQf+8wrnyaVayJ9BxESE9Oc9K+Loce3xFlR/Ky/6pz1mnXukfA7TAdudDJcPQHqt+VifhOPEza8KW1Z9Gb5CyzSPdI0lWSOwlw4XRTERB6IiIAgmJTYZ4+jwi5T6CfQnR7sb6Ns7HrI0dk7azx69vtkHzAIH3ZwzdvZX0rOx8fTVbLQbP3Se3Z+VSPjPpYCY3lz2WF6mOLT2IkPa20Footvf3aa3tb0VSdPjppKZOcN6U9r9vtN0B1TFVcddO7rD2rPzNp92a9UJG7drHa1+L2O1jnxdz1m/EmS0m348cSKFktkz2IiWyIREQBERAEREASPe0kEyFe8r3yxEkFrIV7zpvQHg625mRp7qVUKfNizsPyL+E5de0730K7J7HZa2EaNlWvf59QaVp+Ca/emFN7I0orIm/T2InhyWMvFWxGrb3XRkYfqsND/ADnz9nYbVWPU/vVO1beqnTX49/xn0ROTdKuxuzvTKUezeOpYeQtQcD8VA/gMveDZ6z9fsreTDY79Gjse+RmEvFpQ02Sii1E9Ink8OxERAEtWtLpMiZLcDI7HiPYrWdE6Edkda/IyyOFajHrP676O59QqqPvzsc1Toz2P9H2bQpGj3D6TZ49a3iAfROoPhNrmBZL2k2aMViwTn3TRtjssBaAfay7Qh/dp7bn5hB96dBnA+mbbPa7RFIPs4lSppy7SzSxz8jWPuz2tbJCbxGo0NJttDp1e0R166ixOspXroe5l17x5iZbo73SOfkjrg/RqCGvb7XNaR5tpx8Br5TN9Ke8y35C4lOnZYhIYgcDdpoyjyUezw56+AmlG381CPP2VHD8fZmnKZ7PEnsvx6K4iInp6IiIAiI10hvDwouaY7IeSb7JjsiyZfk2/ouUw08x8R77q6axq91i1IP1nIUfzn1dsvZ6UU1UV+5TWlS+iKFB/CcO6EN3DfmvmOP8Ap4a6Jr3G+wEDT9lesfvLO+TLXPJcl9CIidHAmJ3m2IuXjWUHQFhrWx+rYOKt8+B8iZlonqbT1HjW8HzZfUyMyOCrIxVlPeGB0IlszovSrusQfp1I4HRckDkeAW3+Sn7vnObhpv02/JBSM2UHCTR64lEqLGUyY8EREA8aWEx+0srr/S2JWfvsF/rJBEjWEqQy+8pDKfBgQQfmJBcuODqDzs+o66woAHAAAAeAHACVTE7tberzMZMiojRx7a68a7B79beBB/DQ85lpgPg0hOL7w9E2dk7UutD1DGyLTb27NqyK2mtfZ95YaaDkRpxE7RNN336RaMFTWhW3KI9mkHVa9frWkdw/V7z5d86h7b+J48zkxO9O2aNj4KYOFwvsU9Q8C6g8HybDzY6cPMcOC6TkdK8/ideOplzKzLb7WvvcvZY3WdjzPgPADuAHcBKlWavj0+q57KVtnsVARES+iAREQeiIiAJbuslVr6SDfbK91qiiSEdZavskEqzsqIpZ3YIiLxZmY6BR5kmVX3Tp/QluSbLDtO9fYrJTEVh71nc13ovFR56nlMK2bmzShH1idO3G3ZXAwasYaFwOvew+vc3Fz6DgB5KJsERPDkREQBERALWRjq6sjgMjgqykahlPAgicH313TfBv0GposJND9/DnWx+0PxGh8dO+zH7a2NVlUtRcuqOOXvK3J1PIiT03OqX/AA4nBTR85Ax1pk9592bsG7s7eKNqarQNFsXx8iOa8vTSYgWTYjYmtRRcM4ZdiUq0960lUtOGsPZbsrlyJ61oLuxdu5WG5sxbWTre+mgat9O7roeB9e/wIm3V9NeaBo2PjMftA2oD8NTNLKyk0ypPxoyetE0bXE2Ha3ShtPIBQOlCHgRjqUY/fYlh8CJqyU8dTqSTqSTqST3knmZJFcqAncKIx6Ry7G+ylE0lURLCWEYiInoERPdYbwHkpe3SU2XeEh3ZEr23KKJIwbZ7ddIF10XXSfururkbRyBRQNFGhuuI9ilPtN4nv0Xn6amY11zmzQrrxayZuHuZZtPK6ntLj1ENk2jhovKtT9ttNB4cTy4/S+FhpVWlVSha61CIijQKqjQKPhIW7W7lGDjpjY66InFmPv2Ofesc82P9gOAEyshSOpPRERPTkREQBERAEREAx+2tiU5VLU3qGRuPgytydTyInDN79y78B9Tq+Ox0rvUcPJbB9VvwPLwH0HLOTjJYjJYqsjgqyMAysDyIPfJa7XW+DiUVI+YA8rDzo2+HRCw612zuK95xWbiP3THvH6p4+Z7pzS5GrYpYrK6nRkcFWU+BB4iaEL1LorODXZIWyVBpEFkqFknVpG4aSgYlgWecqFsl+VHPqXYlvtZ720690eerK4lHbSk3Q7Ij1ZdgmR2vlp8iRSvSO1BslNdpI9l8jPkSPZkSnb5RPCnS/ZkSHdkTxC7sErVmdz1URFLMxPIAcSZ1DcnoSss6t+1NUTgwxFb/AKjfvWHuj9UcfMTOna5vgtxgork07cvcPK2lZ7GteOjaW5LD2R4og+u/ly5kc/ordzdvHwaFx8ZOqi8WJ4vY/Ox25sf9hoOEnYeFXUi1VIqVoOqiIoVVA5ADul+cpBy0RET05EREAREQBERAEREAREQBMJvBufiZq6ZNQLAaLavs3J6OOXkdR5TNxAOJbwdDeVVq+G4vTv7NiKrh5cfZb5j0mh5mJdS3Z31vW4+pYjI3yI4z6pkXO2dVchS6uuxD3rYiuvyMlVrOfRHy1209Fs7ptTod2Zbqa0soY86bD1df2H6w+Wk1bP6CbBr9Hy0Pgt1LKfTrIT/Kd/Mzz40c07b/AJrPe2/5rNvyehraq+6Mazw6l3V1/jUSDZ0UbYH/AIwP7N+Of9c9+dnnxI103ekobImxp0T7YP8A4wHrkYw/1yXj9C21m94Y1YP279dP4FM4dzO1Wkaa18tNfOo4PQFaf/sZiKOa00s5+DOR/KbVsnoV2XTobFtvYfprCE1/YTqj56yJzkztKKOC4uNbe4rorssc9yVozt8gOE33dzoQzb9HzXXGr7+oNLbyPDQeynxJPlO47P2XRQnZ0VVVJ9iqta1+SjjJc5zez32+jX92txsLAXTFqAcjRr39u5/Vz3DyGg8psERPTgREQBERAEREAREQBERAEREAREQBERAEREATyIgHsREAREQBERAEREAREQBERAEREAREQBERAP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975" y="1000108"/>
            <a:ext cx="86565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2000" dirty="0"/>
              <a:t>Положительное рассмотрение </a:t>
            </a:r>
            <a:r>
              <a:rPr lang="ru-RU" sz="2000" dirty="0" smtClean="0"/>
              <a:t>ДОН</a:t>
            </a:r>
          </a:p>
          <a:p>
            <a:pPr algn="ctr"/>
            <a:r>
              <a:rPr lang="ru-RU" sz="2000" b="1" dirty="0" smtClean="0"/>
              <a:t>не влечет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за </a:t>
            </a:r>
            <a:r>
              <a:rPr lang="ru-RU" sz="2000" dirty="0"/>
              <a:t>собой начала строительства (сооружения) </a:t>
            </a:r>
            <a:r>
              <a:rPr lang="ru-RU" sz="2000" dirty="0" smtClean="0"/>
              <a:t>ПЗРО,</a:t>
            </a:r>
            <a:br>
              <a:rPr lang="ru-RU" sz="2000" dirty="0" smtClean="0"/>
            </a:br>
            <a:r>
              <a:rPr lang="ru-RU" sz="2000" dirty="0" smtClean="0"/>
              <a:t>а </a:t>
            </a:r>
            <a:r>
              <a:rPr lang="ru-RU" sz="2000" dirty="0"/>
              <a:t>лишь позволит ФГУП «НО </a:t>
            </a:r>
            <a:r>
              <a:rPr lang="ru-RU" sz="2000" dirty="0" smtClean="0"/>
              <a:t>РАО» начать </a:t>
            </a:r>
            <a:r>
              <a:rPr lang="ru-RU" sz="2000" u="sng" dirty="0" smtClean="0"/>
              <a:t>исследования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по результатам приступить </a:t>
            </a:r>
            <a:r>
              <a:rPr lang="ru-RU" sz="2000" dirty="0"/>
              <a:t>к </a:t>
            </a:r>
            <a:r>
              <a:rPr lang="ru-RU" sz="2000" dirty="0" err="1" smtClean="0"/>
              <a:t>предпроектным</a:t>
            </a:r>
            <a:r>
              <a:rPr lang="ru-RU" sz="2000" dirty="0" smtClean="0"/>
              <a:t> работам,</a:t>
            </a:r>
            <a:br>
              <a:rPr lang="ru-RU" sz="2000" dirty="0" smtClean="0"/>
            </a:br>
            <a:r>
              <a:rPr lang="ru-RU" sz="2000" dirty="0" smtClean="0"/>
              <a:t>получению </a:t>
            </a:r>
            <a:r>
              <a:rPr lang="ru-RU" sz="2000" dirty="0"/>
              <a:t>заключений государственных </a:t>
            </a:r>
            <a:r>
              <a:rPr lang="ru-RU" sz="2000" dirty="0" smtClean="0"/>
              <a:t>экспертиз,</a:t>
            </a:r>
            <a:br>
              <a:rPr lang="ru-RU" sz="2000" dirty="0" smtClean="0"/>
            </a:br>
            <a:r>
              <a:rPr lang="ru-RU" sz="2000" dirty="0" smtClean="0"/>
              <a:t>заключений </a:t>
            </a:r>
            <a:r>
              <a:rPr lang="ru-RU" sz="2000" dirty="0"/>
              <a:t>соответствующих органов исполнительной власти, оформлению лицензий и другим </a:t>
            </a:r>
            <a:r>
              <a:rPr lang="ru-RU" sz="2000" dirty="0" smtClean="0"/>
              <a:t>процедурам,</a:t>
            </a:r>
            <a:br>
              <a:rPr lang="ru-RU" sz="2000" dirty="0" smtClean="0"/>
            </a:br>
            <a:r>
              <a:rPr lang="ru-RU" sz="2000" dirty="0" smtClean="0"/>
              <a:t>установленным </a:t>
            </a:r>
            <a:r>
              <a:rPr lang="ru-RU" sz="2000" dirty="0"/>
              <a:t>действующим </a:t>
            </a:r>
            <a:r>
              <a:rPr lang="ru-RU" sz="2000" dirty="0" smtClean="0"/>
              <a:t>законодательством</a:t>
            </a:r>
            <a:br>
              <a:rPr lang="ru-RU" sz="2000" dirty="0" smtClean="0"/>
            </a:br>
            <a:r>
              <a:rPr lang="ru-RU" sz="2000" dirty="0" smtClean="0"/>
              <a:t>Российской </a:t>
            </a:r>
            <a:r>
              <a:rPr lang="ru-RU" sz="2000" dirty="0"/>
              <a:t>Федерации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08078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31693</TotalTime>
  <Words>802</Words>
  <Application>Microsoft Office PowerPoint</Application>
  <PresentationFormat>Экран (4:3)</PresentationFormat>
  <Paragraphs>86</Paragraphs>
  <Slides>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b-default</vt:lpstr>
      <vt:lpstr>CorelDRAW</vt:lpstr>
      <vt:lpstr>Слайд 1</vt:lpstr>
      <vt:lpstr>Слайд 2</vt:lpstr>
      <vt:lpstr>Слайд 3</vt:lpstr>
      <vt:lpstr>ИНЖЕНЕРНО-ГЕОЛОГИЧЕСКАЯ ИЗУЧЕННОСТЬ РАЙОНА ПРОВЕДЕНИЯ РАБОТ</vt:lpstr>
      <vt:lpstr>Слайд 5</vt:lpstr>
      <vt:lpstr>Слайд 6</vt:lpstr>
      <vt:lpstr>Слайд 7</vt:lpstr>
      <vt:lpstr>Слайд 8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ReadOnly</dc:creator>
  <cp:lastModifiedBy>bandura</cp:lastModifiedBy>
  <cp:revision>2541</cp:revision>
  <cp:lastPrinted>2015-11-17T11:21:38Z</cp:lastPrinted>
  <dcterms:created xsi:type="dcterms:W3CDTF">2011-03-04T19:56:19Z</dcterms:created>
  <dcterms:modified xsi:type="dcterms:W3CDTF">2015-11-18T11:21:44Z</dcterms:modified>
</cp:coreProperties>
</file>