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0" r:id="rId3"/>
    <p:sldId id="257" r:id="rId4"/>
    <p:sldId id="261" r:id="rId5"/>
    <p:sldId id="262" r:id="rId6"/>
    <p:sldId id="263" r:id="rId7"/>
    <p:sldId id="273" r:id="rId8"/>
    <p:sldId id="264" r:id="rId9"/>
    <p:sldId id="260" r:id="rId10"/>
    <p:sldId id="272" r:id="rId11"/>
    <p:sldId id="265" r:id="rId12"/>
    <p:sldId id="271" r:id="rId13"/>
    <p:sldId id="266" r:id="rId14"/>
    <p:sldId id="267" r:id="rId15"/>
    <p:sldId id="268" r:id="rId16"/>
    <p:sldId id="258" r:id="rId17"/>
    <p:sldId id="259" r:id="rId18"/>
    <p:sldId id="269"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13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C8A16640-753E-4056-92D1-4549710A47E9}" type="datetimeFigureOut">
              <a:rPr lang="ru-RU" smtClean="0"/>
              <a:t>24.06.2014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E4F5A55-4719-4F9F-9F04-5F356977E0C5}"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C8A16640-753E-4056-92D1-4549710A47E9}" type="datetimeFigureOut">
              <a:rPr lang="ru-RU" smtClean="0"/>
              <a:t>24.06.2014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E4F5A55-4719-4F9F-9F04-5F356977E0C5}"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8A16640-753E-4056-92D1-4549710A47E9}" type="datetimeFigureOut">
              <a:rPr lang="ru-RU" smtClean="0"/>
              <a:t>24.06.2014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E4F5A55-4719-4F9F-9F04-5F356977E0C5}"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8A16640-753E-4056-92D1-4549710A47E9}" type="datetimeFigureOut">
              <a:rPr lang="ru-RU" smtClean="0"/>
              <a:t>24.06.2014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E4F5A55-4719-4F9F-9F04-5F356977E0C5}"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8A16640-753E-4056-92D1-4549710A47E9}" type="datetimeFigureOut">
              <a:rPr lang="ru-RU" smtClean="0"/>
              <a:t>24.06.2014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E4F5A55-4719-4F9F-9F04-5F356977E0C5}"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8A16640-753E-4056-92D1-4549710A47E9}" type="datetimeFigureOut">
              <a:rPr lang="ru-RU" smtClean="0"/>
              <a:t>24.06.2014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E4F5A55-4719-4F9F-9F04-5F356977E0C5}"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C8A16640-753E-4056-92D1-4549710A47E9}" type="datetimeFigureOut">
              <a:rPr lang="ru-RU" smtClean="0"/>
              <a:t>24.06.2014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DE4F5A55-4719-4F9F-9F04-5F356977E0C5}"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C8A16640-753E-4056-92D1-4549710A47E9}" type="datetimeFigureOut">
              <a:rPr lang="ru-RU" smtClean="0"/>
              <a:t>24.06.2014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DE4F5A55-4719-4F9F-9F04-5F356977E0C5}"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A16640-753E-4056-92D1-4549710A47E9}" type="datetimeFigureOut">
              <a:rPr lang="ru-RU" smtClean="0"/>
              <a:t>24.06.2014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DE4F5A55-4719-4F9F-9F04-5F356977E0C5}"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8A16640-753E-4056-92D1-4549710A47E9}" type="datetimeFigureOut">
              <a:rPr lang="ru-RU" smtClean="0"/>
              <a:t>24.06.2014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E4F5A55-4719-4F9F-9F04-5F356977E0C5}"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8A16640-753E-4056-92D1-4549710A47E9}" type="datetimeFigureOut">
              <a:rPr lang="ru-RU" smtClean="0"/>
              <a:t>24.06.2014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E4F5A55-4719-4F9F-9F04-5F356977E0C5}"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C8A16640-753E-4056-92D1-4549710A47E9}" type="datetimeFigureOut">
              <a:rPr lang="ru-RU" smtClean="0"/>
              <a:t>24.06.2014</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DE4F5A55-4719-4F9F-9F04-5F356977E0C5}"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5517232"/>
            <a:ext cx="8352927" cy="417432"/>
          </a:xfrm>
        </p:spPr>
        <p:txBody>
          <a:bodyPr>
            <a:noAutofit/>
          </a:bodyPr>
          <a:lstStyle/>
          <a:p>
            <a:pPr algn="ctr"/>
            <a:r>
              <a:rPr lang="ru-RU" sz="1800" dirty="0" smtClean="0">
                <a:solidFill>
                  <a:schemeClr val="accent6"/>
                </a:solidFill>
                <a:latin typeface="Times New Roman" panose="02020603050405020304" pitchFamily="18" charset="0"/>
                <a:cs typeface="Times New Roman" panose="02020603050405020304" pitchFamily="18" charset="0"/>
              </a:rPr>
              <a:t>Некоммерческая организация </a:t>
            </a:r>
          </a:p>
          <a:p>
            <a:pPr algn="ctr"/>
            <a:r>
              <a:rPr lang="ru-RU" sz="1800" dirty="0" smtClean="0">
                <a:solidFill>
                  <a:schemeClr val="accent6"/>
                </a:solidFill>
                <a:latin typeface="Times New Roman" panose="02020603050405020304" pitchFamily="18" charset="0"/>
                <a:cs typeface="Times New Roman" panose="02020603050405020304" pitchFamily="18" charset="0"/>
              </a:rPr>
              <a:t>«Фонд капитального ремонта многоквартирных домов Архангельской области»</a:t>
            </a:r>
            <a:endParaRPr lang="ru-RU" sz="1800" dirty="0">
              <a:solidFill>
                <a:schemeClr val="accent6"/>
              </a:solidFill>
              <a:latin typeface="Times New Roman" panose="02020603050405020304" pitchFamily="18" charset="0"/>
              <a:cs typeface="Times New Roman" panose="02020603050405020304" pitchFamily="18" charset="0"/>
            </a:endParaRPr>
          </a:p>
        </p:txBody>
      </p:sp>
      <p:sp>
        <p:nvSpPr>
          <p:cNvPr id="2" name="Заголовок 1"/>
          <p:cNvSpPr>
            <a:spLocks noGrp="1"/>
          </p:cNvSpPr>
          <p:nvPr>
            <p:ph type="ctrTitle"/>
          </p:nvPr>
        </p:nvSpPr>
        <p:spPr>
          <a:xfrm>
            <a:off x="107504" y="260648"/>
            <a:ext cx="8856984" cy="4608512"/>
          </a:xfrm>
        </p:spPr>
        <p:txBody>
          <a:bodyPr/>
          <a:lstStyle/>
          <a:p>
            <a:pPr marL="182880" indent="0" algn="ctr">
              <a:buNone/>
            </a:pPr>
            <a:r>
              <a:rPr lang="ru-RU" sz="3200" dirty="0" smtClean="0">
                <a:solidFill>
                  <a:schemeClr val="tx2"/>
                </a:solidFill>
                <a:latin typeface="Times New Roman" panose="02020603050405020304" pitchFamily="18" charset="0"/>
                <a:cs typeface="Times New Roman" panose="02020603050405020304" pitchFamily="18" charset="0"/>
              </a:rPr>
              <a:t>Организация </a:t>
            </a:r>
            <a:r>
              <a:rPr lang="ru-RU" sz="3200" dirty="0">
                <a:solidFill>
                  <a:schemeClr val="tx2"/>
                </a:solidFill>
                <a:latin typeface="Times New Roman" panose="02020603050405020304" pitchFamily="18" charset="0"/>
                <a:cs typeface="Times New Roman" panose="02020603050405020304" pitchFamily="18" charset="0"/>
              </a:rPr>
              <a:t>финансирования капитального </a:t>
            </a:r>
            <a:r>
              <a:rPr lang="ru-RU" sz="3200" dirty="0" smtClean="0">
                <a:solidFill>
                  <a:schemeClr val="tx2"/>
                </a:solidFill>
                <a:latin typeface="Times New Roman" panose="02020603050405020304" pitchFamily="18" charset="0"/>
                <a:cs typeface="Times New Roman" panose="02020603050405020304" pitchFamily="18" charset="0"/>
              </a:rPr>
              <a:t>ремонта </a:t>
            </a:r>
            <a:r>
              <a:rPr lang="ru-RU" sz="3200" dirty="0">
                <a:solidFill>
                  <a:schemeClr val="tx2"/>
                </a:solidFill>
                <a:latin typeface="Times New Roman" panose="02020603050405020304" pitchFamily="18" charset="0"/>
                <a:cs typeface="Times New Roman" panose="02020603050405020304" pitchFamily="18" charset="0"/>
              </a:rPr>
              <a:t>общего имущества </a:t>
            </a:r>
            <a:r>
              <a:rPr lang="ru-RU" sz="3200" dirty="0" smtClean="0">
                <a:solidFill>
                  <a:schemeClr val="tx2"/>
                </a:solidFill>
                <a:latin typeface="Times New Roman" panose="02020603050405020304" pitchFamily="18" charset="0"/>
                <a:cs typeface="Times New Roman" panose="02020603050405020304" pitchFamily="18" charset="0"/>
              </a:rPr>
              <a:t/>
            </a:r>
            <a:br>
              <a:rPr lang="ru-RU" sz="3200" dirty="0" smtClean="0">
                <a:solidFill>
                  <a:schemeClr val="tx2"/>
                </a:solidFill>
                <a:latin typeface="Times New Roman" panose="02020603050405020304" pitchFamily="18" charset="0"/>
                <a:cs typeface="Times New Roman" panose="02020603050405020304" pitchFamily="18" charset="0"/>
              </a:rPr>
            </a:br>
            <a:r>
              <a:rPr lang="ru-RU" sz="3200" dirty="0" smtClean="0">
                <a:solidFill>
                  <a:schemeClr val="tx2"/>
                </a:solidFill>
                <a:latin typeface="Times New Roman" panose="02020603050405020304" pitchFamily="18" charset="0"/>
                <a:cs typeface="Times New Roman" panose="02020603050405020304" pitchFamily="18" charset="0"/>
              </a:rPr>
              <a:t>в </a:t>
            </a:r>
            <a:r>
              <a:rPr lang="ru-RU" sz="3200" dirty="0">
                <a:solidFill>
                  <a:schemeClr val="tx2"/>
                </a:solidFill>
                <a:latin typeface="Times New Roman" panose="02020603050405020304" pitchFamily="18" charset="0"/>
                <a:cs typeface="Times New Roman" panose="02020603050405020304" pitchFamily="18" charset="0"/>
              </a:rPr>
              <a:t>многоквартирных домах: </a:t>
            </a:r>
            <a:r>
              <a:rPr lang="ru-RU" sz="3200" dirty="0" smtClean="0">
                <a:solidFill>
                  <a:schemeClr val="tx2"/>
                </a:solidFill>
                <a:latin typeface="Times New Roman" panose="02020603050405020304" pitchFamily="18" charset="0"/>
                <a:cs typeface="Times New Roman" panose="02020603050405020304" pitchFamily="18" charset="0"/>
              </a:rPr>
              <a:t/>
            </a:r>
            <a:br>
              <a:rPr lang="ru-RU" sz="3200" dirty="0" smtClean="0">
                <a:solidFill>
                  <a:schemeClr val="tx2"/>
                </a:solidFill>
                <a:latin typeface="Times New Roman" panose="02020603050405020304" pitchFamily="18" charset="0"/>
                <a:cs typeface="Times New Roman" panose="02020603050405020304" pitchFamily="18" charset="0"/>
              </a:rPr>
            </a:br>
            <a:r>
              <a:rPr lang="ru-RU" sz="3200" dirty="0" smtClean="0">
                <a:solidFill>
                  <a:schemeClr val="tx2"/>
                </a:solidFill>
                <a:latin typeface="Times New Roman" panose="02020603050405020304" pitchFamily="18" charset="0"/>
                <a:cs typeface="Times New Roman" panose="02020603050405020304" pitchFamily="18" charset="0"/>
              </a:rPr>
              <a:t/>
            </a:r>
            <a:br>
              <a:rPr lang="ru-RU" sz="3200" dirty="0" smtClean="0">
                <a:solidFill>
                  <a:schemeClr val="tx2"/>
                </a:solidFill>
                <a:latin typeface="Times New Roman" panose="02020603050405020304" pitchFamily="18" charset="0"/>
                <a:cs typeface="Times New Roman" panose="02020603050405020304" pitchFamily="18" charset="0"/>
              </a:rPr>
            </a:br>
            <a:r>
              <a:rPr lang="ru-RU" sz="3200" dirty="0" smtClean="0">
                <a:solidFill>
                  <a:schemeClr val="tx2"/>
                </a:solidFill>
                <a:latin typeface="Times New Roman" panose="02020603050405020304" pitchFamily="18" charset="0"/>
                <a:cs typeface="Times New Roman" panose="02020603050405020304" pitchFamily="18" charset="0"/>
              </a:rPr>
              <a:t>- формирование фондов </a:t>
            </a:r>
            <a:r>
              <a:rPr lang="ru-RU" sz="3200" dirty="0">
                <a:solidFill>
                  <a:schemeClr val="tx2"/>
                </a:solidFill>
                <a:latin typeface="Times New Roman" panose="02020603050405020304" pitchFamily="18" charset="0"/>
                <a:cs typeface="Times New Roman" panose="02020603050405020304" pitchFamily="18" charset="0"/>
              </a:rPr>
              <a:t>капитального ремонта;</a:t>
            </a:r>
            <a:br>
              <a:rPr lang="ru-RU" sz="3200" dirty="0">
                <a:solidFill>
                  <a:schemeClr val="tx2"/>
                </a:solidFill>
                <a:latin typeface="Times New Roman" panose="02020603050405020304" pitchFamily="18" charset="0"/>
                <a:cs typeface="Times New Roman" panose="02020603050405020304" pitchFamily="18" charset="0"/>
              </a:rPr>
            </a:br>
            <a:r>
              <a:rPr lang="ru-RU" sz="3200" dirty="0">
                <a:solidFill>
                  <a:schemeClr val="tx2"/>
                </a:solidFill>
                <a:latin typeface="Times New Roman" panose="02020603050405020304" pitchFamily="18" charset="0"/>
                <a:cs typeface="Times New Roman" panose="02020603050405020304" pitchFamily="18" charset="0"/>
              </a:rPr>
              <a:t>- региональный оператор, его </a:t>
            </a:r>
            <a:r>
              <a:rPr lang="ru-RU" sz="3200" dirty="0" smtClean="0">
                <a:solidFill>
                  <a:schemeClr val="tx2"/>
                </a:solidFill>
                <a:latin typeface="Times New Roman" panose="02020603050405020304" pitchFamily="18" charset="0"/>
                <a:cs typeface="Times New Roman" panose="02020603050405020304" pitchFamily="18" charset="0"/>
              </a:rPr>
              <a:t>цели </a:t>
            </a:r>
            <a:r>
              <a:rPr lang="ru-RU" sz="3200" dirty="0">
                <a:solidFill>
                  <a:schemeClr val="tx2"/>
                </a:solidFill>
                <a:latin typeface="Times New Roman" panose="02020603050405020304" pitchFamily="18" charset="0"/>
                <a:cs typeface="Times New Roman" panose="02020603050405020304" pitchFamily="18" charset="0"/>
              </a:rPr>
              <a:t>и </a:t>
            </a:r>
            <a:r>
              <a:rPr lang="ru-RU" sz="3200" dirty="0" smtClean="0">
                <a:solidFill>
                  <a:schemeClr val="tx2"/>
                </a:solidFill>
                <a:latin typeface="Times New Roman" panose="02020603050405020304" pitchFamily="18" charset="0"/>
                <a:cs typeface="Times New Roman" panose="02020603050405020304" pitchFamily="18" charset="0"/>
              </a:rPr>
              <a:t>задачи. </a:t>
            </a:r>
            <a:r>
              <a:rPr lang="ru-RU" sz="3200" dirty="0">
                <a:solidFill>
                  <a:schemeClr val="tx2"/>
                </a:solidFill>
                <a:latin typeface="Times New Roman" panose="02020603050405020304" pitchFamily="18" charset="0"/>
                <a:cs typeface="Times New Roman" panose="02020603050405020304" pitchFamily="18" charset="0"/>
              </a:rPr>
              <a:t/>
            </a:r>
            <a:br>
              <a:rPr lang="ru-RU" sz="3200" dirty="0">
                <a:solidFill>
                  <a:schemeClr val="tx2"/>
                </a:solidFill>
                <a:latin typeface="Times New Roman" panose="02020603050405020304" pitchFamily="18" charset="0"/>
                <a:cs typeface="Times New Roman" panose="02020603050405020304" pitchFamily="18" charset="0"/>
              </a:rPr>
            </a:br>
            <a:endParaRPr lang="ru-RU" sz="3200"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19179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7504" y="260648"/>
            <a:ext cx="9001000" cy="720080"/>
          </a:xfrm>
        </p:spPr>
        <p:txBody>
          <a:bodyPr/>
          <a:lstStyle/>
          <a:p>
            <a:pPr marL="90488" indent="0" algn="ctr">
              <a:buNone/>
            </a:pPr>
            <a:r>
              <a:rPr lang="ru-RU" sz="2400" dirty="0" smtClean="0">
                <a:solidFill>
                  <a:srgbClr val="002060"/>
                </a:solidFill>
                <a:effectLst/>
                <a:latin typeface="Times New Roman" panose="02020603050405020304" pitchFamily="18" charset="0"/>
                <a:cs typeface="Times New Roman" panose="02020603050405020304" pitchFamily="18" charset="0"/>
              </a:rPr>
              <a:t>Источники формирования фонда капитального </a:t>
            </a:r>
            <a:r>
              <a:rPr lang="ru-RU" sz="2400" dirty="0" smtClean="0">
                <a:solidFill>
                  <a:srgbClr val="002060"/>
                </a:solidFill>
                <a:effectLst/>
                <a:latin typeface="Times New Roman" panose="02020603050405020304" pitchFamily="18" charset="0"/>
                <a:cs typeface="Times New Roman" panose="02020603050405020304" pitchFamily="18" charset="0"/>
              </a:rPr>
              <a:t>ремонта МКД</a:t>
            </a:r>
            <a:endParaRPr lang="ru-RU" sz="2400" dirty="0">
              <a:solidFill>
                <a:srgbClr val="002060"/>
              </a:solidFill>
              <a:effectLst/>
              <a:latin typeface="Times New Roman" panose="02020603050405020304" pitchFamily="18" charset="0"/>
              <a:cs typeface="Times New Roman" panose="02020603050405020304" pitchFamily="18" charset="0"/>
            </a:endParaRPr>
          </a:p>
        </p:txBody>
      </p:sp>
      <p:sp>
        <p:nvSpPr>
          <p:cNvPr id="14" name="Скругленный прямоугольник 13"/>
          <p:cNvSpPr/>
          <p:nvPr/>
        </p:nvSpPr>
        <p:spPr>
          <a:xfrm>
            <a:off x="611560" y="2003310"/>
            <a:ext cx="2820218" cy="92163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latin typeface="Times New Roman" panose="02020603050405020304" pitchFamily="18" charset="0"/>
                <a:cs typeface="Times New Roman" panose="02020603050405020304" pitchFamily="18" charset="0"/>
              </a:rPr>
              <a:t>Обязательные ежемесячные взносы на капитальный ремонт</a:t>
            </a:r>
            <a:endParaRPr lang="ru-RU" b="1" dirty="0">
              <a:solidFill>
                <a:schemeClr val="tx1"/>
              </a:solidFill>
              <a:latin typeface="Times New Roman" panose="02020603050405020304" pitchFamily="18" charset="0"/>
              <a:cs typeface="Times New Roman" panose="02020603050405020304" pitchFamily="18" charset="0"/>
            </a:endParaRPr>
          </a:p>
        </p:txBody>
      </p:sp>
      <p:sp>
        <p:nvSpPr>
          <p:cNvPr id="23" name="Скругленный прямоугольник 22"/>
          <p:cNvSpPr/>
          <p:nvPr/>
        </p:nvSpPr>
        <p:spPr>
          <a:xfrm>
            <a:off x="611560" y="980728"/>
            <a:ext cx="2820219" cy="64807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latin typeface="Times New Roman" panose="02020603050405020304" pitchFamily="18" charset="0"/>
                <a:cs typeface="Times New Roman" panose="02020603050405020304" pitchFamily="18" charset="0"/>
              </a:rPr>
              <a:t>Региональный оператор </a:t>
            </a:r>
          </a:p>
          <a:p>
            <a:pPr algn="ctr"/>
            <a:r>
              <a:rPr lang="ru-RU" b="1" dirty="0" smtClean="0">
                <a:solidFill>
                  <a:schemeClr val="tx1"/>
                </a:solidFill>
                <a:latin typeface="Times New Roman" panose="02020603050405020304" pitchFamily="18" charset="0"/>
                <a:cs typeface="Times New Roman" panose="02020603050405020304" pitchFamily="18" charset="0"/>
              </a:rPr>
              <a:t>(«общий котел»)</a:t>
            </a:r>
            <a:endParaRPr lang="ru-RU" b="1" dirty="0">
              <a:solidFill>
                <a:schemeClr val="tx1"/>
              </a:solidFill>
              <a:latin typeface="Times New Roman" panose="02020603050405020304" pitchFamily="18" charset="0"/>
              <a:cs typeface="Times New Roman" panose="02020603050405020304" pitchFamily="18" charset="0"/>
            </a:endParaRPr>
          </a:p>
        </p:txBody>
      </p:sp>
      <p:sp>
        <p:nvSpPr>
          <p:cNvPr id="24" name="Скругленный прямоугольник 23"/>
          <p:cNvSpPr/>
          <p:nvPr/>
        </p:nvSpPr>
        <p:spPr>
          <a:xfrm>
            <a:off x="5724128" y="941690"/>
            <a:ext cx="2748211" cy="68711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latin typeface="Times New Roman" panose="02020603050405020304" pitchFamily="18" charset="0"/>
                <a:cs typeface="Times New Roman" panose="02020603050405020304" pitchFamily="18" charset="0"/>
              </a:rPr>
              <a:t>Специальный счет</a:t>
            </a:r>
            <a:endParaRPr lang="ru-RU" b="1" dirty="0">
              <a:solidFill>
                <a:schemeClr val="tx1"/>
              </a:solidFill>
              <a:latin typeface="Times New Roman" panose="02020603050405020304" pitchFamily="18" charset="0"/>
              <a:cs typeface="Times New Roman" panose="02020603050405020304" pitchFamily="18" charset="0"/>
            </a:endParaRPr>
          </a:p>
        </p:txBody>
      </p:sp>
      <p:cxnSp>
        <p:nvCxnSpPr>
          <p:cNvPr id="38" name="Прямая со стрелкой 37"/>
          <p:cNvCxnSpPr/>
          <p:nvPr/>
        </p:nvCxnSpPr>
        <p:spPr>
          <a:xfrm>
            <a:off x="1921953" y="1628800"/>
            <a:ext cx="0" cy="371306"/>
          </a:xfrm>
          <a:prstGeom prst="straightConnector1">
            <a:avLst/>
          </a:prstGeom>
          <a:ln w="22225">
            <a:solidFill>
              <a:schemeClr val="accent6"/>
            </a:solidFill>
            <a:tailEnd type="arrow"/>
          </a:ln>
        </p:spPr>
        <p:style>
          <a:lnRef idx="1">
            <a:schemeClr val="accent1"/>
          </a:lnRef>
          <a:fillRef idx="0">
            <a:schemeClr val="accent1"/>
          </a:fillRef>
          <a:effectRef idx="0">
            <a:schemeClr val="accent1"/>
          </a:effectRef>
          <a:fontRef idx="minor">
            <a:schemeClr val="tx1"/>
          </a:fontRef>
        </p:style>
      </p:cxnSp>
      <p:sp>
        <p:nvSpPr>
          <p:cNvPr id="15" name="Скругленный прямоугольник 14"/>
          <p:cNvSpPr/>
          <p:nvPr/>
        </p:nvSpPr>
        <p:spPr>
          <a:xfrm>
            <a:off x="567338" y="3311878"/>
            <a:ext cx="2820219" cy="85597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latin typeface="Times New Roman" panose="02020603050405020304" pitchFamily="18" charset="0"/>
                <a:cs typeface="Times New Roman" panose="02020603050405020304" pitchFamily="18" charset="0"/>
              </a:rPr>
              <a:t>% </a:t>
            </a:r>
          </a:p>
          <a:p>
            <a:pPr algn="ctr"/>
            <a:r>
              <a:rPr lang="ru-RU" b="1" dirty="0" smtClean="0">
                <a:solidFill>
                  <a:schemeClr val="tx1"/>
                </a:solidFill>
                <a:latin typeface="Times New Roman" panose="02020603050405020304" pitchFamily="18" charset="0"/>
                <a:cs typeface="Times New Roman" panose="02020603050405020304" pitchFamily="18" charset="0"/>
              </a:rPr>
              <a:t>за несвоевременную оплату взносов</a:t>
            </a:r>
            <a:endParaRPr lang="ru-RU" b="1" dirty="0">
              <a:solidFill>
                <a:schemeClr val="tx1"/>
              </a:solidFill>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1749648" y="2949068"/>
            <a:ext cx="316112" cy="369332"/>
          </a:xfrm>
          <a:prstGeom prst="rect">
            <a:avLst/>
          </a:prstGeom>
        </p:spPr>
        <p:txBody>
          <a:bodyPr wrap="none">
            <a:spAutoFit/>
          </a:bodyPr>
          <a:lstStyle/>
          <a:p>
            <a:r>
              <a:rPr lang="ru-RU" b="1" dirty="0">
                <a:latin typeface="Times New Roman" panose="02020603050405020304" pitchFamily="18" charset="0"/>
                <a:cs typeface="Times New Roman" panose="02020603050405020304" pitchFamily="18" charset="0"/>
              </a:rPr>
              <a:t>+</a:t>
            </a:r>
            <a:endParaRPr lang="ru-RU" dirty="0"/>
          </a:p>
        </p:txBody>
      </p:sp>
      <p:sp>
        <p:nvSpPr>
          <p:cNvPr id="16" name="Скругленный прямоугольник 15"/>
          <p:cNvSpPr/>
          <p:nvPr/>
        </p:nvSpPr>
        <p:spPr>
          <a:xfrm>
            <a:off x="5724127" y="2031015"/>
            <a:ext cx="2820219" cy="96593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latin typeface="Times New Roman" panose="02020603050405020304" pitchFamily="18" charset="0"/>
                <a:cs typeface="Times New Roman" panose="02020603050405020304" pitchFamily="18" charset="0"/>
              </a:rPr>
              <a:t>Обязательные ежемесячные взносы на капитальный ремонт</a:t>
            </a:r>
            <a:endParaRPr lang="ru-RU" b="1" dirty="0">
              <a:solidFill>
                <a:schemeClr val="tx1"/>
              </a:solidFill>
              <a:latin typeface="Times New Roman" panose="02020603050405020304" pitchFamily="18" charset="0"/>
              <a:cs typeface="Times New Roman" panose="02020603050405020304" pitchFamily="18" charset="0"/>
            </a:endParaRPr>
          </a:p>
        </p:txBody>
      </p:sp>
      <p:sp>
        <p:nvSpPr>
          <p:cNvPr id="17" name="Скругленный прямоугольник 16"/>
          <p:cNvSpPr/>
          <p:nvPr/>
        </p:nvSpPr>
        <p:spPr>
          <a:xfrm>
            <a:off x="5724128" y="3316657"/>
            <a:ext cx="2820219" cy="85119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latin typeface="Times New Roman" panose="02020603050405020304" pitchFamily="18" charset="0"/>
                <a:cs typeface="Times New Roman" panose="02020603050405020304" pitchFamily="18" charset="0"/>
              </a:rPr>
              <a:t>% </a:t>
            </a:r>
          </a:p>
          <a:p>
            <a:pPr algn="ctr"/>
            <a:r>
              <a:rPr lang="ru-RU" b="1" dirty="0" smtClean="0">
                <a:solidFill>
                  <a:schemeClr val="tx1"/>
                </a:solidFill>
                <a:latin typeface="Times New Roman" panose="02020603050405020304" pitchFamily="18" charset="0"/>
                <a:cs typeface="Times New Roman" panose="02020603050405020304" pitchFamily="18" charset="0"/>
              </a:rPr>
              <a:t>за несвоевременную оплату взносов</a:t>
            </a:r>
            <a:endParaRPr lang="ru-RU" b="1" dirty="0">
              <a:solidFill>
                <a:schemeClr val="tx1"/>
              </a:solidFill>
              <a:latin typeface="Times New Roman" panose="02020603050405020304" pitchFamily="18" charset="0"/>
              <a:cs typeface="Times New Roman" panose="02020603050405020304" pitchFamily="18" charset="0"/>
            </a:endParaRPr>
          </a:p>
        </p:txBody>
      </p:sp>
      <p:sp>
        <p:nvSpPr>
          <p:cNvPr id="18" name="Прямоугольник 17"/>
          <p:cNvSpPr/>
          <p:nvPr/>
        </p:nvSpPr>
        <p:spPr>
          <a:xfrm>
            <a:off x="6953879" y="2996952"/>
            <a:ext cx="316112" cy="369332"/>
          </a:xfrm>
          <a:prstGeom prst="rect">
            <a:avLst/>
          </a:prstGeom>
        </p:spPr>
        <p:txBody>
          <a:bodyPr wrap="none">
            <a:spAutoFit/>
          </a:bodyPr>
          <a:lstStyle/>
          <a:p>
            <a:r>
              <a:rPr lang="ru-RU" b="1" dirty="0">
                <a:latin typeface="Times New Roman" panose="02020603050405020304" pitchFamily="18" charset="0"/>
                <a:cs typeface="Times New Roman" panose="02020603050405020304" pitchFamily="18" charset="0"/>
              </a:rPr>
              <a:t>+</a:t>
            </a:r>
            <a:endParaRPr lang="ru-RU" dirty="0"/>
          </a:p>
        </p:txBody>
      </p:sp>
      <p:sp>
        <p:nvSpPr>
          <p:cNvPr id="19" name="Скругленный прямоугольник 18"/>
          <p:cNvSpPr/>
          <p:nvPr/>
        </p:nvSpPr>
        <p:spPr>
          <a:xfrm>
            <a:off x="5724128" y="4556453"/>
            <a:ext cx="2820219" cy="113042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latin typeface="Times New Roman" panose="02020603050405020304" pitchFamily="18" charset="0"/>
                <a:cs typeface="Times New Roman" panose="02020603050405020304" pitchFamily="18" charset="0"/>
              </a:rPr>
              <a:t>Взносы на капитальный ремонт в размере превышающем минимальный</a:t>
            </a:r>
            <a:endParaRPr lang="ru-RU" b="1" dirty="0">
              <a:solidFill>
                <a:schemeClr val="tx1"/>
              </a:solidFill>
              <a:latin typeface="Times New Roman" panose="02020603050405020304" pitchFamily="18" charset="0"/>
              <a:cs typeface="Times New Roman" panose="02020603050405020304" pitchFamily="18" charset="0"/>
            </a:endParaRPr>
          </a:p>
        </p:txBody>
      </p:sp>
      <p:cxnSp>
        <p:nvCxnSpPr>
          <p:cNvPr id="21" name="Прямая со стрелкой 20"/>
          <p:cNvCxnSpPr/>
          <p:nvPr/>
        </p:nvCxnSpPr>
        <p:spPr>
          <a:xfrm>
            <a:off x="7111935" y="1659709"/>
            <a:ext cx="0" cy="371306"/>
          </a:xfrm>
          <a:prstGeom prst="straightConnector1">
            <a:avLst/>
          </a:prstGeom>
          <a:ln w="22225">
            <a:solidFill>
              <a:schemeClr val="accent6"/>
            </a:solidFill>
            <a:tailEnd type="arrow"/>
          </a:ln>
        </p:spPr>
        <p:style>
          <a:lnRef idx="1">
            <a:schemeClr val="accent1"/>
          </a:lnRef>
          <a:fillRef idx="0">
            <a:schemeClr val="accent1"/>
          </a:fillRef>
          <a:effectRef idx="0">
            <a:schemeClr val="accent1"/>
          </a:effectRef>
          <a:fontRef idx="minor">
            <a:schemeClr val="tx1"/>
          </a:fontRef>
        </p:style>
      </p:cxnSp>
      <p:sp>
        <p:nvSpPr>
          <p:cNvPr id="25" name="Прямоугольник 24"/>
          <p:cNvSpPr/>
          <p:nvPr/>
        </p:nvSpPr>
        <p:spPr>
          <a:xfrm>
            <a:off x="6953879" y="4229928"/>
            <a:ext cx="316112" cy="369332"/>
          </a:xfrm>
          <a:prstGeom prst="rect">
            <a:avLst/>
          </a:prstGeom>
        </p:spPr>
        <p:txBody>
          <a:bodyPr wrap="none">
            <a:spAutoFit/>
          </a:bodyPr>
          <a:lstStyle/>
          <a:p>
            <a:r>
              <a:rPr lang="ru-RU" b="1" dirty="0">
                <a:latin typeface="Times New Roman" panose="02020603050405020304" pitchFamily="18" charset="0"/>
                <a:cs typeface="Times New Roman" panose="02020603050405020304" pitchFamily="18" charset="0"/>
              </a:rPr>
              <a:t>+</a:t>
            </a:r>
            <a:endParaRPr lang="ru-RU" dirty="0"/>
          </a:p>
        </p:txBody>
      </p:sp>
      <p:sp>
        <p:nvSpPr>
          <p:cNvPr id="26" name="Скругленный прямоугольник 25"/>
          <p:cNvSpPr/>
          <p:nvPr/>
        </p:nvSpPr>
        <p:spPr>
          <a:xfrm>
            <a:off x="5748529" y="6093296"/>
            <a:ext cx="2820219" cy="60198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latin typeface="Times New Roman" panose="02020603050405020304" pitchFamily="18" charset="0"/>
                <a:cs typeface="Times New Roman" panose="02020603050405020304" pitchFamily="18" charset="0"/>
              </a:rPr>
              <a:t>% </a:t>
            </a:r>
          </a:p>
          <a:p>
            <a:pPr algn="ctr"/>
            <a:r>
              <a:rPr lang="ru-RU" b="1" dirty="0" smtClean="0">
                <a:solidFill>
                  <a:schemeClr val="tx1"/>
                </a:solidFill>
                <a:latin typeface="Times New Roman" panose="02020603050405020304" pitchFamily="18" charset="0"/>
                <a:cs typeface="Times New Roman" panose="02020603050405020304" pitchFamily="18" charset="0"/>
              </a:rPr>
              <a:t>начисленные банком</a:t>
            </a:r>
            <a:endParaRPr lang="ru-RU" b="1" dirty="0">
              <a:solidFill>
                <a:schemeClr val="tx1"/>
              </a:solidFill>
              <a:latin typeface="Times New Roman" panose="02020603050405020304" pitchFamily="18" charset="0"/>
              <a:cs typeface="Times New Roman" panose="02020603050405020304" pitchFamily="18" charset="0"/>
            </a:endParaRPr>
          </a:p>
        </p:txBody>
      </p:sp>
      <p:sp>
        <p:nvSpPr>
          <p:cNvPr id="27" name="Прямоугольник 26"/>
          <p:cNvSpPr/>
          <p:nvPr/>
        </p:nvSpPr>
        <p:spPr>
          <a:xfrm>
            <a:off x="6953879" y="5686877"/>
            <a:ext cx="316112" cy="369332"/>
          </a:xfrm>
          <a:prstGeom prst="rect">
            <a:avLst/>
          </a:prstGeom>
        </p:spPr>
        <p:txBody>
          <a:bodyPr wrap="none">
            <a:spAutoFit/>
          </a:bodyPr>
          <a:lstStyle/>
          <a:p>
            <a:r>
              <a:rPr lang="ru-RU" b="1" dirty="0">
                <a:latin typeface="Times New Roman" panose="02020603050405020304" pitchFamily="18" charset="0"/>
                <a:cs typeface="Times New Roman" panose="02020603050405020304" pitchFamily="18" charset="0"/>
              </a:rPr>
              <a:t>+</a:t>
            </a:r>
            <a:endParaRPr lang="ru-RU" dirty="0"/>
          </a:p>
        </p:txBody>
      </p:sp>
    </p:spTree>
    <p:extLst>
      <p:ext uri="{BB962C8B-B14F-4D97-AF65-F5344CB8AC3E}">
        <p14:creationId xmlns:p14="http://schemas.microsoft.com/office/powerpoint/2010/main" val="41672031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7504" y="260648"/>
            <a:ext cx="8856984" cy="1080120"/>
          </a:xfrm>
        </p:spPr>
        <p:txBody>
          <a:bodyPr/>
          <a:lstStyle/>
          <a:p>
            <a:pPr marL="182880" indent="0" algn="ctr">
              <a:buNone/>
            </a:pPr>
            <a:r>
              <a:rPr lang="ru-RU" sz="2800" dirty="0" smtClean="0">
                <a:solidFill>
                  <a:schemeClr val="tx2"/>
                </a:solidFill>
                <a:effectLst/>
                <a:latin typeface="Times New Roman" panose="02020603050405020304" pitchFamily="18" charset="0"/>
                <a:cs typeface="Times New Roman" panose="02020603050405020304" pitchFamily="18" charset="0"/>
              </a:rPr>
              <a:t>Обязательный перечень услуг по капитальному ремонту многоквартирных домов</a:t>
            </a:r>
            <a:endParaRPr lang="ru-RU" sz="2800" dirty="0">
              <a:solidFill>
                <a:schemeClr val="tx2"/>
              </a:solidFill>
              <a:effectLst/>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395536" y="1443841"/>
            <a:ext cx="8208912" cy="4832092"/>
          </a:xfrm>
          <a:prstGeom prst="rect">
            <a:avLst/>
          </a:prstGeom>
        </p:spPr>
        <p:txBody>
          <a:bodyPr wrap="square">
            <a:spAutoFit/>
          </a:bodyPr>
          <a:lstStyle/>
          <a:p>
            <a:pPr>
              <a:buFont typeface="Wingdings" panose="05000000000000000000" pitchFamily="2" charset="2"/>
              <a:buChar char="Ø"/>
              <a:defRPr/>
            </a:pPr>
            <a:r>
              <a:rPr lang="ru-RU" b="1" dirty="0" smtClean="0">
                <a:cs typeface="Times New Roman" panose="02020603050405020304" pitchFamily="18" charset="0"/>
              </a:rPr>
              <a:t>  </a:t>
            </a:r>
            <a:r>
              <a:rPr lang="ru-RU" sz="2800" b="1" dirty="0" smtClean="0">
                <a:latin typeface="Times New Roman" panose="02020603050405020304" pitchFamily="18" charset="0"/>
                <a:cs typeface="Times New Roman" panose="02020603050405020304" pitchFamily="18" charset="0"/>
              </a:rPr>
              <a:t>Ремонт </a:t>
            </a:r>
            <a:r>
              <a:rPr lang="ru-RU" sz="2800" b="1" dirty="0">
                <a:latin typeface="Times New Roman" panose="02020603050405020304" pitchFamily="18" charset="0"/>
                <a:cs typeface="Times New Roman" panose="02020603050405020304" pitchFamily="18" charset="0"/>
              </a:rPr>
              <a:t>внутридомовых инженерных систем электро-,  тепло-, газо-, водоснабжения, водоотведения;</a:t>
            </a:r>
          </a:p>
          <a:p>
            <a:pPr>
              <a:buFont typeface="Wingdings" panose="05000000000000000000" pitchFamily="2" charset="2"/>
              <a:buChar char="Ø"/>
              <a:defRPr/>
            </a:pPr>
            <a:r>
              <a:rPr lang="ru-RU" sz="2800" b="1" dirty="0">
                <a:latin typeface="Times New Roman" panose="02020603050405020304" pitchFamily="18" charset="0"/>
                <a:cs typeface="Times New Roman" panose="02020603050405020304" pitchFamily="18" charset="0"/>
              </a:rPr>
              <a:t> </a:t>
            </a:r>
            <a:r>
              <a:rPr lang="ru-RU" sz="2800" b="1" dirty="0" smtClean="0">
                <a:latin typeface="Times New Roman" panose="02020603050405020304" pitchFamily="18" charset="0"/>
                <a:cs typeface="Times New Roman" panose="02020603050405020304" pitchFamily="18" charset="0"/>
              </a:rPr>
              <a:t> Ремонт </a:t>
            </a:r>
            <a:r>
              <a:rPr lang="ru-RU" sz="2800" b="1" dirty="0">
                <a:latin typeface="Times New Roman" panose="02020603050405020304" pitchFamily="18" charset="0"/>
                <a:cs typeface="Times New Roman" panose="02020603050405020304" pitchFamily="18" charset="0"/>
              </a:rPr>
              <a:t>или замена лифтового оборудования, признанного непригодным для эксплуатации, ремонт лифтовых шахт;</a:t>
            </a:r>
          </a:p>
          <a:p>
            <a:pPr>
              <a:buFont typeface="Wingdings" panose="05000000000000000000" pitchFamily="2" charset="2"/>
              <a:buChar char="Ø"/>
              <a:defRPr/>
            </a:pPr>
            <a:r>
              <a:rPr lang="ru-RU" sz="2800" b="1" dirty="0">
                <a:latin typeface="Times New Roman" panose="02020603050405020304" pitchFamily="18" charset="0"/>
                <a:cs typeface="Times New Roman" panose="02020603050405020304" pitchFamily="18" charset="0"/>
              </a:rPr>
              <a:t> </a:t>
            </a:r>
            <a:r>
              <a:rPr lang="ru-RU" sz="2800" b="1" dirty="0" smtClean="0">
                <a:latin typeface="Times New Roman" panose="02020603050405020304" pitchFamily="18" charset="0"/>
                <a:cs typeface="Times New Roman" panose="02020603050405020304" pitchFamily="18" charset="0"/>
              </a:rPr>
              <a:t> Ремонт </a:t>
            </a:r>
            <a:r>
              <a:rPr lang="ru-RU" sz="2800" b="1" dirty="0">
                <a:latin typeface="Times New Roman" panose="02020603050405020304" pitchFamily="18" charset="0"/>
                <a:cs typeface="Times New Roman" panose="02020603050405020304" pitchFamily="18" charset="0"/>
              </a:rPr>
              <a:t>крыши;</a:t>
            </a:r>
          </a:p>
          <a:p>
            <a:pPr>
              <a:buFont typeface="Wingdings" panose="05000000000000000000" pitchFamily="2" charset="2"/>
              <a:buChar char="Ø"/>
              <a:defRPr/>
            </a:pPr>
            <a:r>
              <a:rPr lang="ru-RU" sz="2800" b="1" dirty="0">
                <a:latin typeface="Times New Roman" panose="02020603050405020304" pitchFamily="18" charset="0"/>
                <a:cs typeface="Times New Roman" panose="02020603050405020304" pitchFamily="18" charset="0"/>
              </a:rPr>
              <a:t> </a:t>
            </a:r>
            <a:r>
              <a:rPr lang="ru-RU" sz="2800" b="1" dirty="0" smtClean="0">
                <a:latin typeface="Times New Roman" panose="02020603050405020304" pitchFamily="18" charset="0"/>
                <a:cs typeface="Times New Roman" panose="02020603050405020304" pitchFamily="18" charset="0"/>
              </a:rPr>
              <a:t> Ремонт </a:t>
            </a:r>
            <a:r>
              <a:rPr lang="ru-RU" sz="2800" b="1" dirty="0">
                <a:latin typeface="Times New Roman" panose="02020603050405020304" pitchFamily="18" charset="0"/>
                <a:cs typeface="Times New Roman" panose="02020603050405020304" pitchFamily="18" charset="0"/>
              </a:rPr>
              <a:t>подвальных помещений, относящихся к общему имуществу в многоквартирном доме;</a:t>
            </a:r>
          </a:p>
          <a:p>
            <a:pPr>
              <a:buFont typeface="Wingdings" panose="05000000000000000000" pitchFamily="2" charset="2"/>
              <a:buChar char="Ø"/>
              <a:defRPr/>
            </a:pPr>
            <a:r>
              <a:rPr lang="ru-RU" sz="2800" b="1" dirty="0">
                <a:latin typeface="Times New Roman" panose="02020603050405020304" pitchFamily="18" charset="0"/>
                <a:cs typeface="Times New Roman" panose="02020603050405020304" pitchFamily="18" charset="0"/>
              </a:rPr>
              <a:t> </a:t>
            </a:r>
            <a:r>
              <a:rPr lang="ru-RU" sz="2800" b="1" dirty="0" smtClean="0">
                <a:latin typeface="Times New Roman" panose="02020603050405020304" pitchFamily="18" charset="0"/>
                <a:cs typeface="Times New Roman" panose="02020603050405020304" pitchFamily="18" charset="0"/>
              </a:rPr>
              <a:t> Ремонт </a:t>
            </a:r>
            <a:r>
              <a:rPr lang="ru-RU" sz="2800" b="1" dirty="0">
                <a:latin typeface="Times New Roman" panose="02020603050405020304" pitchFamily="18" charset="0"/>
                <a:cs typeface="Times New Roman" panose="02020603050405020304" pitchFamily="18" charset="0"/>
              </a:rPr>
              <a:t>фасада;</a:t>
            </a:r>
          </a:p>
          <a:p>
            <a:pPr>
              <a:buFont typeface="Wingdings" panose="05000000000000000000" pitchFamily="2" charset="2"/>
              <a:buChar char="Ø"/>
              <a:defRPr/>
            </a:pPr>
            <a:r>
              <a:rPr lang="ru-RU" sz="2800" b="1" dirty="0" smtClean="0">
                <a:latin typeface="Times New Roman" panose="02020603050405020304" pitchFamily="18" charset="0"/>
                <a:cs typeface="Times New Roman" panose="02020603050405020304" pitchFamily="18" charset="0"/>
              </a:rPr>
              <a:t>  Ремонт </a:t>
            </a:r>
            <a:r>
              <a:rPr lang="ru-RU" sz="2800" b="1" dirty="0">
                <a:latin typeface="Times New Roman" panose="02020603050405020304" pitchFamily="18" charset="0"/>
                <a:cs typeface="Times New Roman" panose="02020603050405020304" pitchFamily="18" charset="0"/>
              </a:rPr>
              <a:t>фундамента многоквартирного дома</a:t>
            </a:r>
            <a:r>
              <a:rPr lang="ru-RU" sz="2800" b="1" dirty="0" smtClean="0">
                <a:latin typeface="Times New Roman" panose="02020603050405020304" pitchFamily="18" charset="0"/>
                <a:cs typeface="Times New Roman" panose="02020603050405020304" pitchFamily="18" charset="0"/>
              </a:rPr>
              <a:t>.</a:t>
            </a:r>
            <a:endParaRPr lang="ru-RU" b="1" dirty="0">
              <a:cs typeface="Times New Roman" panose="02020603050405020304" pitchFamily="18" charset="0"/>
            </a:endParaRPr>
          </a:p>
        </p:txBody>
      </p:sp>
    </p:spTree>
    <p:extLst>
      <p:ext uri="{BB962C8B-B14F-4D97-AF65-F5344CB8AC3E}">
        <p14:creationId xmlns:p14="http://schemas.microsoft.com/office/powerpoint/2010/main" val="36582708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7504" y="260648"/>
            <a:ext cx="8856984" cy="4608512"/>
          </a:xfrm>
        </p:spPr>
        <p:txBody>
          <a:bodyPr/>
          <a:lstStyle/>
          <a:p>
            <a:pPr marL="182880" indent="0" algn="ctr">
              <a:buNone/>
            </a:pPr>
            <a:r>
              <a:rPr lang="ru-RU" sz="3200" dirty="0" smtClean="0">
                <a:solidFill>
                  <a:schemeClr val="tx2"/>
                </a:solidFill>
                <a:latin typeface="Times New Roman" panose="02020603050405020304" pitchFamily="18" charset="0"/>
                <a:cs typeface="Times New Roman" panose="02020603050405020304" pitchFamily="18" charset="0"/>
              </a:rPr>
              <a:t/>
            </a:r>
            <a:br>
              <a:rPr lang="ru-RU" sz="3200" dirty="0" smtClean="0">
                <a:solidFill>
                  <a:schemeClr val="tx2"/>
                </a:solidFill>
                <a:latin typeface="Times New Roman" panose="02020603050405020304" pitchFamily="18" charset="0"/>
                <a:cs typeface="Times New Roman" panose="02020603050405020304" pitchFamily="18" charset="0"/>
              </a:rPr>
            </a:br>
            <a:r>
              <a:rPr lang="ru-RU" sz="3200" dirty="0">
                <a:solidFill>
                  <a:schemeClr val="tx2"/>
                </a:solidFill>
                <a:latin typeface="Times New Roman" panose="02020603050405020304" pitchFamily="18" charset="0"/>
                <a:cs typeface="Times New Roman" panose="02020603050405020304" pitchFamily="18" charset="0"/>
              </a:rPr>
              <a:t/>
            </a:r>
            <a:br>
              <a:rPr lang="ru-RU" sz="3200" dirty="0">
                <a:solidFill>
                  <a:schemeClr val="tx2"/>
                </a:solidFill>
                <a:latin typeface="Times New Roman" panose="02020603050405020304" pitchFamily="18" charset="0"/>
                <a:cs typeface="Times New Roman" panose="02020603050405020304" pitchFamily="18" charset="0"/>
              </a:rPr>
            </a:br>
            <a:r>
              <a:rPr lang="ru-RU" sz="3200" dirty="0" smtClean="0">
                <a:solidFill>
                  <a:schemeClr val="tx2"/>
                </a:solidFill>
                <a:latin typeface="Times New Roman" panose="02020603050405020304" pitchFamily="18" charset="0"/>
                <a:cs typeface="Times New Roman" panose="02020603050405020304" pitchFamily="18" charset="0"/>
              </a:rPr>
              <a:t/>
            </a:r>
            <a:br>
              <a:rPr lang="ru-RU" sz="3200" dirty="0" smtClean="0">
                <a:solidFill>
                  <a:schemeClr val="tx2"/>
                </a:solidFill>
                <a:latin typeface="Times New Roman" panose="02020603050405020304" pitchFamily="18" charset="0"/>
                <a:cs typeface="Times New Roman" panose="02020603050405020304" pitchFamily="18" charset="0"/>
              </a:rPr>
            </a:br>
            <a:r>
              <a:rPr lang="ru-RU" sz="3200" dirty="0" smtClean="0">
                <a:solidFill>
                  <a:schemeClr val="tx2"/>
                </a:solidFill>
                <a:latin typeface="Times New Roman" panose="02020603050405020304" pitchFamily="18" charset="0"/>
                <a:cs typeface="Times New Roman" panose="02020603050405020304" pitchFamily="18" charset="0"/>
              </a:rPr>
              <a:t/>
            </a:r>
            <a:br>
              <a:rPr lang="ru-RU" sz="3200" dirty="0" smtClean="0">
                <a:solidFill>
                  <a:schemeClr val="tx2"/>
                </a:solidFill>
                <a:latin typeface="Times New Roman" panose="02020603050405020304" pitchFamily="18" charset="0"/>
                <a:cs typeface="Times New Roman" panose="02020603050405020304" pitchFamily="18" charset="0"/>
              </a:rPr>
            </a:br>
            <a:r>
              <a:rPr lang="en-US" sz="3200" dirty="0" smtClean="0">
                <a:solidFill>
                  <a:schemeClr val="tx2"/>
                </a:solidFill>
                <a:latin typeface="Times New Roman" panose="02020603050405020304" pitchFamily="18" charset="0"/>
                <a:cs typeface="Times New Roman" panose="02020603050405020304" pitchFamily="18" charset="0"/>
              </a:rPr>
              <a:t>II. </a:t>
            </a:r>
            <a:r>
              <a:rPr lang="ru-RU" sz="3200" dirty="0">
                <a:solidFill>
                  <a:schemeClr val="tx2"/>
                </a:solidFill>
                <a:latin typeface="Times New Roman" panose="02020603050405020304" pitchFamily="18" charset="0"/>
                <a:cs typeface="Times New Roman" panose="02020603050405020304" pitchFamily="18" charset="0"/>
              </a:rPr>
              <a:t>Р</a:t>
            </a:r>
            <a:r>
              <a:rPr lang="ru-RU" sz="3200" dirty="0" smtClean="0">
                <a:solidFill>
                  <a:schemeClr val="tx2"/>
                </a:solidFill>
                <a:latin typeface="Times New Roman" panose="02020603050405020304" pitchFamily="18" charset="0"/>
                <a:cs typeface="Times New Roman" panose="02020603050405020304" pitchFamily="18" charset="0"/>
              </a:rPr>
              <a:t>егиональный </a:t>
            </a:r>
            <a:r>
              <a:rPr lang="ru-RU" sz="3200" dirty="0">
                <a:solidFill>
                  <a:schemeClr val="tx2"/>
                </a:solidFill>
                <a:latin typeface="Times New Roman" panose="02020603050405020304" pitchFamily="18" charset="0"/>
                <a:cs typeface="Times New Roman" panose="02020603050405020304" pitchFamily="18" charset="0"/>
              </a:rPr>
              <a:t>оператор, его </a:t>
            </a:r>
            <a:r>
              <a:rPr lang="ru-RU" sz="3200" dirty="0" smtClean="0">
                <a:solidFill>
                  <a:schemeClr val="tx2"/>
                </a:solidFill>
                <a:latin typeface="Times New Roman" panose="02020603050405020304" pitchFamily="18" charset="0"/>
                <a:cs typeface="Times New Roman" panose="02020603050405020304" pitchFamily="18" charset="0"/>
              </a:rPr>
              <a:t>цели </a:t>
            </a:r>
            <a:r>
              <a:rPr lang="ru-RU" sz="3200" dirty="0">
                <a:solidFill>
                  <a:schemeClr val="tx2"/>
                </a:solidFill>
                <a:latin typeface="Times New Roman" panose="02020603050405020304" pitchFamily="18" charset="0"/>
                <a:cs typeface="Times New Roman" panose="02020603050405020304" pitchFamily="18" charset="0"/>
              </a:rPr>
              <a:t>и </a:t>
            </a:r>
            <a:r>
              <a:rPr lang="ru-RU" sz="3200" dirty="0" smtClean="0">
                <a:solidFill>
                  <a:schemeClr val="tx2"/>
                </a:solidFill>
                <a:latin typeface="Times New Roman" panose="02020603050405020304" pitchFamily="18" charset="0"/>
                <a:cs typeface="Times New Roman" panose="02020603050405020304" pitchFamily="18" charset="0"/>
              </a:rPr>
              <a:t>задачи. </a:t>
            </a:r>
            <a:r>
              <a:rPr lang="ru-RU" sz="3200" dirty="0">
                <a:solidFill>
                  <a:schemeClr val="tx2"/>
                </a:solidFill>
                <a:latin typeface="Times New Roman" panose="02020603050405020304" pitchFamily="18" charset="0"/>
                <a:cs typeface="Times New Roman" panose="02020603050405020304" pitchFamily="18" charset="0"/>
              </a:rPr>
              <a:t/>
            </a:r>
            <a:br>
              <a:rPr lang="ru-RU" sz="3200" dirty="0">
                <a:solidFill>
                  <a:schemeClr val="tx2"/>
                </a:solidFill>
                <a:latin typeface="Times New Roman" panose="02020603050405020304" pitchFamily="18" charset="0"/>
                <a:cs typeface="Times New Roman" panose="02020603050405020304" pitchFamily="18" charset="0"/>
              </a:rPr>
            </a:br>
            <a:endParaRPr lang="ru-RU" sz="3200"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68140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7504" y="260648"/>
            <a:ext cx="8856984" cy="576064"/>
          </a:xfrm>
        </p:spPr>
        <p:txBody>
          <a:bodyPr/>
          <a:lstStyle/>
          <a:p>
            <a:pPr marL="182880" indent="0" algn="ctr">
              <a:buNone/>
            </a:pPr>
            <a:r>
              <a:rPr lang="ru-RU" sz="2400" dirty="0" smtClean="0">
                <a:solidFill>
                  <a:schemeClr val="tx2"/>
                </a:solidFill>
                <a:effectLst/>
                <a:latin typeface="Times New Roman" panose="02020603050405020304" pitchFamily="18" charset="0"/>
                <a:cs typeface="Times New Roman" panose="02020603050405020304" pitchFamily="18" charset="0"/>
              </a:rPr>
              <a:t>Цели деятельности регионального оператора</a:t>
            </a:r>
            <a:endParaRPr lang="ru-RU" sz="2400" dirty="0">
              <a:solidFill>
                <a:schemeClr val="tx2"/>
              </a:solidFill>
              <a:effectLst/>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181471" y="836712"/>
            <a:ext cx="8856984" cy="4893647"/>
          </a:xfrm>
          <a:prstGeom prst="rect">
            <a:avLst/>
          </a:prstGeom>
        </p:spPr>
        <p:txBody>
          <a:bodyPr wrap="square">
            <a:spAutoFit/>
          </a:bodyPr>
          <a:lstStyle/>
          <a:p>
            <a:pPr algn="just"/>
            <a:r>
              <a:rPr lang="ru-RU" sz="2400" dirty="0" smtClean="0">
                <a:solidFill>
                  <a:schemeClr val="tx2"/>
                </a:solidFill>
                <a:latin typeface="Times New Roman" panose="02020603050405020304" pitchFamily="18" charset="0"/>
                <a:cs typeface="Times New Roman" panose="02020603050405020304" pitchFamily="18" charset="0"/>
              </a:rPr>
              <a:t>	Формирование средств и имущества для обеспечения оказания предусмотренных областным законом о капитальном ремонте услуг и (или) выполнения работ по устранению неисправностей изношенных инженерных систем, конструктивных и иных элементов общего имущества собственников помещений в многоквартирных домах, расположенных на территории Архангельской области, в том числе по его восстановлению или замене, в целях улучшения эксплуатационных характеристик такого имущества (далее – капитальный ремонт), за счет взносов на капитальный ремонт многоквартирных домов собственников помещений, а также средств областного бюджета и иных не запрещенных бюджетным законодательством Российской Федерации источников.</a:t>
            </a:r>
            <a:endParaRPr lang="ru-RU" sz="2400"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132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7504" y="260648"/>
            <a:ext cx="8856984" cy="576064"/>
          </a:xfrm>
        </p:spPr>
        <p:txBody>
          <a:bodyPr/>
          <a:lstStyle/>
          <a:p>
            <a:pPr marL="182880" indent="0" algn="ctr">
              <a:buNone/>
            </a:pPr>
            <a:r>
              <a:rPr lang="ru-RU" sz="2400" dirty="0" smtClean="0">
                <a:solidFill>
                  <a:schemeClr val="tx2"/>
                </a:solidFill>
                <a:effectLst/>
                <a:latin typeface="Times New Roman" panose="02020603050405020304" pitchFamily="18" charset="0"/>
                <a:cs typeface="Times New Roman" panose="02020603050405020304" pitchFamily="18" charset="0"/>
              </a:rPr>
              <a:t>Задачи регионального оператора</a:t>
            </a:r>
            <a:endParaRPr lang="ru-RU" sz="2400" dirty="0">
              <a:solidFill>
                <a:schemeClr val="tx2"/>
              </a:solidFill>
              <a:effectLst/>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181471" y="836712"/>
            <a:ext cx="8856984" cy="461665"/>
          </a:xfrm>
          <a:prstGeom prst="rect">
            <a:avLst/>
          </a:prstGeom>
        </p:spPr>
        <p:txBody>
          <a:bodyPr wrap="square">
            <a:spAutoFit/>
          </a:bodyPr>
          <a:lstStyle/>
          <a:p>
            <a:pPr algn="just"/>
            <a:r>
              <a:rPr lang="ru-RU" sz="2400" dirty="0" smtClean="0">
                <a:solidFill>
                  <a:schemeClr val="tx2"/>
                </a:solidFill>
                <a:latin typeface="Times New Roman" panose="02020603050405020304" pitchFamily="18" charset="0"/>
                <a:cs typeface="Times New Roman" panose="02020603050405020304" pitchFamily="18" charset="0"/>
              </a:rPr>
              <a:t>		</a:t>
            </a:r>
            <a:endParaRPr lang="ru-RU" sz="2400" dirty="0">
              <a:solidFill>
                <a:schemeClr val="tx2"/>
              </a:solidFill>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206616" y="980728"/>
            <a:ext cx="8930951" cy="5632311"/>
          </a:xfrm>
          <a:prstGeom prst="rect">
            <a:avLst/>
          </a:prstGeom>
        </p:spPr>
        <p:txBody>
          <a:bodyPr wrap="square">
            <a:spAutoFit/>
          </a:bodyPr>
          <a:lstStyle/>
          <a:p>
            <a:pPr algn="just" defTabSz="442913"/>
            <a:r>
              <a:rPr lang="ru-RU" dirty="0" smtClean="0">
                <a:latin typeface="Times New Roman" panose="02020603050405020304" pitchFamily="18" charset="0"/>
                <a:cs typeface="Times New Roman" panose="02020603050405020304" pitchFamily="18" charset="0"/>
              </a:rPr>
              <a:t>	1. Аккумулирование взносов на капитальный ремонт многоквартирных домов, уплачиваемых собственниками помещений, в отношении которых фонды капитального ремонта формируются на счете регионального оператора;</a:t>
            </a:r>
          </a:p>
          <a:p>
            <a:pPr algn="just" defTabSz="442913"/>
            <a:r>
              <a:rPr lang="ru-RU" dirty="0" smtClean="0">
                <a:latin typeface="Times New Roman" panose="02020603050405020304" pitchFamily="18" charset="0"/>
                <a:cs typeface="Times New Roman" panose="02020603050405020304" pitchFamily="18" charset="0"/>
              </a:rPr>
              <a:t>	2. Открытие на свое имя специальных счетов и совершение операций по этим счетам в случае, если собственники помещений на общем собрании выбрали регионального оператора в качестве владельца специального счета;</a:t>
            </a:r>
          </a:p>
          <a:p>
            <a:pPr algn="just" defTabSz="442913"/>
            <a:r>
              <a:rPr lang="ru-RU" dirty="0" smtClean="0">
                <a:latin typeface="Times New Roman" panose="02020603050405020304" pitchFamily="18" charset="0"/>
                <a:cs typeface="Times New Roman" panose="02020603050405020304" pitchFamily="18" charset="0"/>
              </a:rPr>
              <a:t>	3. Осуществление функций технического заказчика услуг и (или) работ по капитальному ремонту многоквартирных домов, собственники помещений в которых формируют фонды капитального ремонта на счете регионального оператора;</a:t>
            </a:r>
          </a:p>
          <a:p>
            <a:pPr algn="just" defTabSz="442913"/>
            <a:r>
              <a:rPr lang="ru-RU" dirty="0" smtClean="0">
                <a:latin typeface="Times New Roman" panose="02020603050405020304" pitchFamily="18" charset="0"/>
                <a:cs typeface="Times New Roman" panose="02020603050405020304" pitchFamily="18" charset="0"/>
              </a:rPr>
              <a:t>	4. Финансирование расходов на капитальный ремонт многоквартирных домов, собственники помещений в которых формируют фонды капитального ремонта на счете регионального оператора, в пределах средств этих фондов капитального ремонта с привлечением при необходимости средств, полученных из иных источников, в том числе из областного бюджета и (или) местных бюджетов муниципальных образований Архангельской области;</a:t>
            </a:r>
          </a:p>
          <a:p>
            <a:pPr algn="just" defTabSz="442913"/>
            <a:r>
              <a:rPr lang="ru-RU" dirty="0" smtClean="0">
                <a:latin typeface="Times New Roman" panose="02020603050405020304" pitchFamily="18" charset="0"/>
                <a:cs typeface="Times New Roman" panose="02020603050405020304" pitchFamily="18" charset="0"/>
              </a:rPr>
              <a:t>	5. Взаимодействие с органами государственной власти Архангельской области и органами местного самоуправления муниципальных образований Архангельской области в целях обеспечения своевременного проведения капитального ремонта многоквартирных домов, собственники помещений в которых формируют фонды капитального ремонта на счете регионального оператора;</a:t>
            </a:r>
          </a:p>
        </p:txBody>
      </p:sp>
    </p:spTree>
    <p:extLst>
      <p:ext uri="{BB962C8B-B14F-4D97-AF65-F5344CB8AC3E}">
        <p14:creationId xmlns:p14="http://schemas.microsoft.com/office/powerpoint/2010/main" val="32192902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7504" y="260648"/>
            <a:ext cx="8856984" cy="576064"/>
          </a:xfrm>
        </p:spPr>
        <p:txBody>
          <a:bodyPr/>
          <a:lstStyle/>
          <a:p>
            <a:pPr marL="182880" indent="0" algn="ctr">
              <a:buNone/>
            </a:pPr>
            <a:r>
              <a:rPr lang="ru-RU" sz="2400" dirty="0" smtClean="0">
                <a:solidFill>
                  <a:schemeClr val="tx2"/>
                </a:solidFill>
                <a:effectLst/>
                <a:latin typeface="Times New Roman" panose="02020603050405020304" pitchFamily="18" charset="0"/>
                <a:cs typeface="Times New Roman" panose="02020603050405020304" pitchFamily="18" charset="0"/>
              </a:rPr>
              <a:t>Задачи регионального оператора</a:t>
            </a:r>
            <a:endParaRPr lang="ru-RU" sz="2400" dirty="0">
              <a:solidFill>
                <a:schemeClr val="tx2"/>
              </a:solidFill>
              <a:effectLst/>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181471" y="836712"/>
            <a:ext cx="8856984" cy="461665"/>
          </a:xfrm>
          <a:prstGeom prst="rect">
            <a:avLst/>
          </a:prstGeom>
        </p:spPr>
        <p:txBody>
          <a:bodyPr wrap="square">
            <a:spAutoFit/>
          </a:bodyPr>
          <a:lstStyle/>
          <a:p>
            <a:pPr algn="just"/>
            <a:r>
              <a:rPr lang="ru-RU" sz="2400" dirty="0" smtClean="0">
                <a:solidFill>
                  <a:schemeClr val="tx2"/>
                </a:solidFill>
                <a:latin typeface="Times New Roman" panose="02020603050405020304" pitchFamily="18" charset="0"/>
                <a:cs typeface="Times New Roman" panose="02020603050405020304" pitchFamily="18" charset="0"/>
              </a:rPr>
              <a:t>	</a:t>
            </a:r>
            <a:endParaRPr lang="ru-RU" sz="2400" dirty="0">
              <a:solidFill>
                <a:schemeClr val="tx2"/>
              </a:solidFill>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206616" y="980728"/>
            <a:ext cx="8930951" cy="2031325"/>
          </a:xfrm>
          <a:prstGeom prst="rect">
            <a:avLst/>
          </a:prstGeom>
        </p:spPr>
        <p:txBody>
          <a:bodyPr wrap="square">
            <a:spAutoFit/>
          </a:bodyPr>
          <a:lstStyle/>
          <a:p>
            <a:pPr algn="just" defTabSz="442913"/>
            <a:r>
              <a:rPr lang="ru-RU" dirty="0" smtClean="0">
                <a:latin typeface="Times New Roman" panose="02020603050405020304" pitchFamily="18" charset="0"/>
                <a:cs typeface="Times New Roman" panose="02020603050405020304" pitchFamily="18" charset="0"/>
              </a:rPr>
              <a:t>	6. Предоставление гарантий при кредитовании кредитными организациями проектов по капитальному ремонту многоквартирных домов;</a:t>
            </a:r>
          </a:p>
          <a:p>
            <a:pPr algn="just" defTabSz="442913"/>
            <a:r>
              <a:rPr lang="ru-RU" dirty="0" smtClean="0">
                <a:latin typeface="Times New Roman" panose="02020603050405020304" pitchFamily="18" charset="0"/>
                <a:cs typeface="Times New Roman" panose="02020603050405020304" pitchFamily="18" charset="0"/>
              </a:rPr>
              <a:t>	7. Оказание консультационной, информационной, организационно-методической помощи по вопросам организации и проведения капитального ремонта многоквартирных </a:t>
            </a:r>
            <a:r>
              <a:rPr lang="ru-RU" dirty="0" smtClean="0">
                <a:latin typeface="Times New Roman" panose="02020603050405020304" pitchFamily="18" charset="0"/>
                <a:cs typeface="Times New Roman" panose="02020603050405020304" pitchFamily="18" charset="0"/>
              </a:rPr>
              <a:t>домов;</a:t>
            </a:r>
            <a:endParaRPr lang="ru-RU" dirty="0" smtClean="0">
              <a:latin typeface="Times New Roman" panose="02020603050405020304" pitchFamily="18" charset="0"/>
              <a:cs typeface="Times New Roman" panose="02020603050405020304" pitchFamily="18" charset="0"/>
            </a:endParaRPr>
          </a:p>
          <a:p>
            <a:pPr algn="just" defTabSz="442913"/>
            <a:r>
              <a:rPr lang="ru-RU" dirty="0" smtClean="0">
                <a:latin typeface="Times New Roman" panose="02020603050405020304" pitchFamily="18" charset="0"/>
                <a:cs typeface="Times New Roman" panose="02020603050405020304" pitchFamily="18" charset="0"/>
              </a:rPr>
              <a:t>	8. Управление временно свободными денежными средствами в порядке, установленном попечительским советом регионального оператора.</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63655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7504" y="260648"/>
            <a:ext cx="8856984" cy="792088"/>
          </a:xfrm>
        </p:spPr>
        <p:txBody>
          <a:bodyPr/>
          <a:lstStyle/>
          <a:p>
            <a:pPr marL="182880" indent="0" algn="ctr">
              <a:buNone/>
            </a:pPr>
            <a:r>
              <a:rPr lang="ru-RU" sz="2400" dirty="0" smtClean="0">
                <a:solidFill>
                  <a:schemeClr val="accent5">
                    <a:lumMod val="75000"/>
                  </a:schemeClr>
                </a:solidFill>
                <a:effectLst/>
                <a:latin typeface="Times New Roman" panose="02020603050405020304" pitchFamily="18" charset="0"/>
                <a:cs typeface="Times New Roman" panose="02020603050405020304" pitchFamily="18" charset="0"/>
              </a:rPr>
              <a:t>Интернет-сайт регионального оператора </a:t>
            </a:r>
            <a:br>
              <a:rPr lang="ru-RU" sz="2400" dirty="0" smtClean="0">
                <a:solidFill>
                  <a:schemeClr val="accent5">
                    <a:lumMod val="75000"/>
                  </a:schemeClr>
                </a:solidFill>
                <a:effectLst/>
                <a:latin typeface="Times New Roman" panose="02020603050405020304" pitchFamily="18" charset="0"/>
                <a:cs typeface="Times New Roman" panose="02020603050405020304" pitchFamily="18" charset="0"/>
              </a:rPr>
            </a:br>
            <a:r>
              <a:rPr lang="ru-RU" sz="2400" dirty="0" smtClean="0">
                <a:solidFill>
                  <a:schemeClr val="accent5">
                    <a:lumMod val="75000"/>
                  </a:schemeClr>
                </a:solidFill>
                <a:effectLst/>
                <a:latin typeface="Times New Roman" panose="02020603050405020304" pitchFamily="18" charset="0"/>
                <a:cs typeface="Times New Roman" panose="02020603050405020304" pitchFamily="18" charset="0"/>
              </a:rPr>
              <a:t>Архангельской области</a:t>
            </a:r>
            <a:endParaRPr lang="ru-RU" sz="2400" dirty="0">
              <a:solidFill>
                <a:schemeClr val="accent5">
                  <a:lumMod val="75000"/>
                </a:schemeClr>
              </a:solidFill>
              <a:effectLst/>
              <a:latin typeface="Times New Roman" panose="02020603050405020304" pitchFamily="18" charset="0"/>
              <a:cs typeface="Times New Roman" panose="02020603050405020304" pitchFamily="18" charset="0"/>
            </a:endParaRPr>
          </a:p>
        </p:txBody>
      </p:sp>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124744"/>
            <a:ext cx="9144000" cy="5497286"/>
          </a:xfrm>
          <a:prstGeom prst="rect">
            <a:avLst/>
          </a:prstGeom>
        </p:spPr>
      </p:pic>
    </p:spTree>
    <p:extLst>
      <p:ext uri="{BB962C8B-B14F-4D97-AF65-F5344CB8AC3E}">
        <p14:creationId xmlns:p14="http://schemas.microsoft.com/office/powerpoint/2010/main" val="20772804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7504" y="260648"/>
            <a:ext cx="8856984" cy="648072"/>
          </a:xfrm>
        </p:spPr>
        <p:txBody>
          <a:bodyPr/>
          <a:lstStyle/>
          <a:p>
            <a:pPr marL="182880" indent="0" algn="ctr">
              <a:buNone/>
            </a:pPr>
            <a:r>
              <a:rPr lang="ru-RU" sz="2800" dirty="0" smtClean="0">
                <a:solidFill>
                  <a:schemeClr val="accent5">
                    <a:lumMod val="75000"/>
                  </a:schemeClr>
                </a:solidFill>
                <a:effectLst/>
                <a:latin typeface="Times New Roman" panose="02020603050405020304" pitchFamily="18" charset="0"/>
                <a:cs typeface="Times New Roman" panose="02020603050405020304" pitchFamily="18" charset="0"/>
              </a:rPr>
              <a:t>Информационное обеспечение деятельности регионального оператора Архангельской области</a:t>
            </a:r>
            <a:endParaRPr lang="ru-RU" sz="2800" dirty="0">
              <a:effectLst/>
              <a:latin typeface="Times New Roman" panose="02020603050405020304" pitchFamily="18" charset="0"/>
              <a:cs typeface="Times New Roman" panose="02020603050405020304" pitchFamily="18" charset="0"/>
            </a:endParaRPr>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701" y="1196752"/>
            <a:ext cx="9144000" cy="5497286"/>
          </a:xfrm>
          <a:prstGeom prst="rect">
            <a:avLst/>
          </a:prstGeom>
        </p:spPr>
      </p:pic>
    </p:spTree>
    <p:extLst>
      <p:ext uri="{BB962C8B-B14F-4D97-AF65-F5344CB8AC3E}">
        <p14:creationId xmlns:p14="http://schemas.microsoft.com/office/powerpoint/2010/main" val="12480491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81471" y="836712"/>
            <a:ext cx="8856984" cy="461665"/>
          </a:xfrm>
          <a:prstGeom prst="rect">
            <a:avLst/>
          </a:prstGeom>
        </p:spPr>
        <p:txBody>
          <a:bodyPr wrap="square">
            <a:spAutoFit/>
          </a:bodyPr>
          <a:lstStyle/>
          <a:p>
            <a:pPr algn="just"/>
            <a:r>
              <a:rPr lang="ru-RU" sz="2400" dirty="0" smtClean="0">
                <a:solidFill>
                  <a:schemeClr val="tx2"/>
                </a:solidFill>
                <a:latin typeface="Times New Roman" panose="02020603050405020304" pitchFamily="18" charset="0"/>
                <a:cs typeface="Times New Roman" panose="02020603050405020304" pitchFamily="18" charset="0"/>
              </a:rPr>
              <a:t>	</a:t>
            </a:r>
            <a:endParaRPr lang="ru-RU" sz="2400" dirty="0">
              <a:solidFill>
                <a:schemeClr val="tx2"/>
              </a:solidFill>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144487" y="636398"/>
            <a:ext cx="8930951" cy="584775"/>
          </a:xfrm>
          <a:prstGeom prst="rect">
            <a:avLst/>
          </a:prstGeom>
        </p:spPr>
        <p:txBody>
          <a:bodyPr wrap="square">
            <a:spAutoFit/>
          </a:bodyPr>
          <a:lstStyle/>
          <a:p>
            <a:pPr algn="ctr"/>
            <a:r>
              <a:rPr lang="ru-RU" sz="3200" b="1" dirty="0" smtClean="0">
                <a:latin typeface="Times New Roman" panose="02020603050405020304" pitchFamily="18" charset="0"/>
                <a:cs typeface="Times New Roman" panose="02020603050405020304" pitchFamily="18" charset="0"/>
              </a:rPr>
              <a:t>СПАСИБО ЗА ВНИМАНИЕ!</a:t>
            </a:r>
            <a:endParaRPr lang="ru-RU" sz="3200" b="1"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333871" y="989112"/>
            <a:ext cx="8856984" cy="461665"/>
          </a:xfrm>
          <a:prstGeom prst="rect">
            <a:avLst/>
          </a:prstGeom>
        </p:spPr>
        <p:txBody>
          <a:bodyPr wrap="square">
            <a:spAutoFit/>
          </a:bodyPr>
          <a:lstStyle/>
          <a:p>
            <a:pPr algn="just"/>
            <a:r>
              <a:rPr lang="ru-RU" sz="2400" dirty="0" smtClean="0">
                <a:solidFill>
                  <a:schemeClr val="tx2"/>
                </a:solidFill>
                <a:latin typeface="Times New Roman" panose="02020603050405020304" pitchFamily="18" charset="0"/>
                <a:cs typeface="Times New Roman" panose="02020603050405020304" pitchFamily="18" charset="0"/>
              </a:rPr>
              <a:t>	</a:t>
            </a:r>
            <a:endParaRPr lang="ru-RU" sz="2400" dirty="0">
              <a:solidFill>
                <a:schemeClr val="tx2"/>
              </a:solidFill>
              <a:latin typeface="Times New Roman" panose="02020603050405020304" pitchFamily="18" charset="0"/>
              <a:cs typeface="Times New Roman" panose="02020603050405020304" pitchFamily="18" charset="0"/>
            </a:endParaRPr>
          </a:p>
        </p:txBody>
      </p:sp>
      <p:sp>
        <p:nvSpPr>
          <p:cNvPr id="6" name="Прямоугольник 5"/>
          <p:cNvSpPr/>
          <p:nvPr/>
        </p:nvSpPr>
        <p:spPr>
          <a:xfrm>
            <a:off x="144487" y="2636912"/>
            <a:ext cx="8856984" cy="4062651"/>
          </a:xfrm>
          <a:prstGeom prst="rect">
            <a:avLst/>
          </a:prstGeom>
        </p:spPr>
        <p:txBody>
          <a:bodyPr wrap="square">
            <a:spAutoFit/>
          </a:bodyPr>
          <a:lstStyle/>
          <a:p>
            <a:pPr algn="just"/>
            <a:endParaRPr lang="ru-RU" dirty="0" smtClean="0">
              <a:solidFill>
                <a:schemeClr val="tx2"/>
              </a:solidFill>
              <a:latin typeface="Times New Roman" panose="02020603050405020304" pitchFamily="18" charset="0"/>
              <a:cs typeface="Times New Roman" panose="02020603050405020304" pitchFamily="18" charset="0"/>
            </a:endParaRPr>
          </a:p>
          <a:p>
            <a:pPr algn="just"/>
            <a:endParaRPr lang="ru-RU" dirty="0">
              <a:solidFill>
                <a:schemeClr val="tx2"/>
              </a:solidFill>
              <a:latin typeface="Times New Roman" panose="02020603050405020304" pitchFamily="18" charset="0"/>
              <a:cs typeface="Times New Roman" panose="02020603050405020304" pitchFamily="18" charset="0"/>
            </a:endParaRPr>
          </a:p>
          <a:p>
            <a:pPr algn="just"/>
            <a:endParaRPr lang="ru-RU" dirty="0" smtClean="0">
              <a:solidFill>
                <a:schemeClr val="tx2"/>
              </a:solidFill>
              <a:latin typeface="Times New Roman" panose="02020603050405020304" pitchFamily="18" charset="0"/>
              <a:cs typeface="Times New Roman" panose="02020603050405020304" pitchFamily="18" charset="0"/>
            </a:endParaRPr>
          </a:p>
          <a:p>
            <a:pPr algn="just"/>
            <a:r>
              <a:rPr lang="ru-RU" dirty="0" smtClean="0">
                <a:solidFill>
                  <a:schemeClr val="tx2"/>
                </a:solidFill>
                <a:latin typeface="Times New Roman" panose="02020603050405020304" pitchFamily="18" charset="0"/>
                <a:cs typeface="Times New Roman" panose="02020603050405020304" pitchFamily="18" charset="0"/>
              </a:rPr>
              <a:t>Некоммерческая организация </a:t>
            </a:r>
          </a:p>
          <a:p>
            <a:pPr algn="just"/>
            <a:r>
              <a:rPr lang="ru-RU" dirty="0" smtClean="0">
                <a:solidFill>
                  <a:schemeClr val="tx2"/>
                </a:solidFill>
                <a:latin typeface="Times New Roman" panose="02020603050405020304" pitchFamily="18" charset="0"/>
                <a:cs typeface="Times New Roman" panose="02020603050405020304" pitchFamily="18" charset="0"/>
              </a:rPr>
              <a:t>«Фонд капитального ремонта </a:t>
            </a:r>
          </a:p>
          <a:p>
            <a:pPr algn="just"/>
            <a:r>
              <a:rPr lang="ru-RU" dirty="0" smtClean="0">
                <a:solidFill>
                  <a:schemeClr val="tx2"/>
                </a:solidFill>
                <a:latin typeface="Times New Roman" panose="02020603050405020304" pitchFamily="18" charset="0"/>
                <a:cs typeface="Times New Roman" panose="02020603050405020304" pitchFamily="18" charset="0"/>
              </a:rPr>
              <a:t>многоквартирных домов Архангельской области».</a:t>
            </a:r>
          </a:p>
          <a:p>
            <a:pPr algn="just"/>
            <a:r>
              <a:rPr lang="ru-RU" dirty="0" smtClean="0">
                <a:solidFill>
                  <a:schemeClr val="tx2"/>
                </a:solidFill>
                <a:latin typeface="Times New Roman" panose="02020603050405020304" pitchFamily="18" charset="0"/>
                <a:cs typeface="Times New Roman" panose="02020603050405020304" pitchFamily="18" charset="0"/>
              </a:rPr>
              <a:t>163000, город Архангельск, </a:t>
            </a:r>
          </a:p>
          <a:p>
            <a:pPr algn="just"/>
            <a:r>
              <a:rPr lang="ru-RU" dirty="0" smtClean="0">
                <a:solidFill>
                  <a:schemeClr val="tx2"/>
                </a:solidFill>
                <a:latin typeface="Times New Roman" panose="02020603050405020304" pitchFamily="18" charset="0"/>
                <a:cs typeface="Times New Roman" panose="02020603050405020304" pitchFamily="18" charset="0"/>
              </a:rPr>
              <a:t>проспект </a:t>
            </a:r>
            <a:r>
              <a:rPr lang="ru-RU" dirty="0" err="1" smtClean="0">
                <a:solidFill>
                  <a:schemeClr val="tx2"/>
                </a:solidFill>
                <a:latin typeface="Times New Roman" panose="02020603050405020304" pitchFamily="18" charset="0"/>
                <a:cs typeface="Times New Roman" panose="02020603050405020304" pitchFamily="18" charset="0"/>
              </a:rPr>
              <a:t>Чумбарова-Лучинского</a:t>
            </a:r>
            <a:r>
              <a:rPr lang="ru-RU" dirty="0" smtClean="0">
                <a:solidFill>
                  <a:schemeClr val="tx2"/>
                </a:solidFill>
                <a:latin typeface="Times New Roman" panose="02020603050405020304" pitchFamily="18" charset="0"/>
                <a:cs typeface="Times New Roman" panose="02020603050405020304" pitchFamily="18" charset="0"/>
              </a:rPr>
              <a:t>, д. 21, корп. 1, секция 4.</a:t>
            </a:r>
          </a:p>
          <a:p>
            <a:pPr algn="just"/>
            <a:endParaRPr lang="ru-RU" dirty="0" smtClean="0">
              <a:solidFill>
                <a:schemeClr val="tx2"/>
              </a:solidFill>
              <a:latin typeface="Times New Roman" panose="02020603050405020304" pitchFamily="18" charset="0"/>
              <a:cs typeface="Times New Roman" panose="02020603050405020304" pitchFamily="18" charset="0"/>
            </a:endParaRPr>
          </a:p>
          <a:p>
            <a:pPr algn="just"/>
            <a:r>
              <a:rPr lang="ru-RU" dirty="0" smtClean="0">
                <a:solidFill>
                  <a:schemeClr val="tx2"/>
                </a:solidFill>
                <a:latin typeface="Times New Roman" panose="02020603050405020304" pitchFamily="18" charset="0"/>
                <a:cs typeface="Times New Roman" panose="02020603050405020304" pitchFamily="18" charset="0"/>
              </a:rPr>
              <a:t>Телефон: (8182) 65-40-60</a:t>
            </a:r>
            <a:r>
              <a:rPr lang="ru-RU" dirty="0">
                <a:solidFill>
                  <a:schemeClr val="tx2"/>
                </a:solidFill>
                <a:latin typeface="Times New Roman" panose="02020603050405020304" pitchFamily="18" charset="0"/>
                <a:cs typeface="Times New Roman" panose="02020603050405020304" pitchFamily="18" charset="0"/>
              </a:rPr>
              <a:t>.</a:t>
            </a:r>
            <a:endParaRPr lang="ru-RU" dirty="0" smtClean="0">
              <a:solidFill>
                <a:schemeClr val="tx2"/>
              </a:solidFill>
              <a:latin typeface="Times New Roman" panose="02020603050405020304" pitchFamily="18" charset="0"/>
              <a:cs typeface="Times New Roman" panose="02020603050405020304" pitchFamily="18" charset="0"/>
            </a:endParaRPr>
          </a:p>
          <a:p>
            <a:pPr algn="just"/>
            <a:r>
              <a:rPr lang="ru-RU" dirty="0" smtClean="0">
                <a:solidFill>
                  <a:schemeClr val="tx2"/>
                </a:solidFill>
                <a:latin typeface="Times New Roman" panose="02020603050405020304" pitchFamily="18" charset="0"/>
                <a:cs typeface="Times New Roman" panose="02020603050405020304" pitchFamily="18" charset="0"/>
              </a:rPr>
              <a:t>Факс: (8182) 64-73-30.</a:t>
            </a:r>
          </a:p>
          <a:p>
            <a:pPr algn="just"/>
            <a:r>
              <a:rPr lang="ru-RU" dirty="0" smtClean="0">
                <a:solidFill>
                  <a:schemeClr val="tx2"/>
                </a:solidFill>
                <a:latin typeface="Times New Roman" panose="02020603050405020304" pitchFamily="18" charset="0"/>
                <a:cs typeface="Times New Roman" panose="02020603050405020304" pitchFamily="18" charset="0"/>
              </a:rPr>
              <a:t>Адрес электронной почты: </a:t>
            </a:r>
            <a:r>
              <a:rPr lang="en-US" dirty="0" smtClean="0">
                <a:solidFill>
                  <a:schemeClr val="tx2"/>
                </a:solidFill>
                <a:latin typeface="Times New Roman" panose="02020603050405020304" pitchFamily="18" charset="0"/>
                <a:cs typeface="Times New Roman" panose="02020603050405020304" pitchFamily="18" charset="0"/>
              </a:rPr>
              <a:t>info@fond29.ru</a:t>
            </a:r>
            <a:endParaRPr lang="ru-RU" dirty="0" smtClean="0">
              <a:solidFill>
                <a:schemeClr val="tx2"/>
              </a:solidFill>
              <a:latin typeface="Times New Roman" panose="02020603050405020304" pitchFamily="18" charset="0"/>
              <a:cs typeface="Times New Roman" panose="02020603050405020304" pitchFamily="18" charset="0"/>
            </a:endParaRPr>
          </a:p>
          <a:p>
            <a:pPr algn="just"/>
            <a:r>
              <a:rPr lang="ru-RU" dirty="0" smtClean="0">
                <a:solidFill>
                  <a:schemeClr val="tx2"/>
                </a:solidFill>
                <a:latin typeface="Times New Roman" panose="02020603050405020304" pitchFamily="18" charset="0"/>
                <a:cs typeface="Times New Roman" panose="02020603050405020304" pitchFamily="18" charset="0"/>
              </a:rPr>
              <a:t>Интернет сайт: </a:t>
            </a:r>
            <a:r>
              <a:rPr lang="en-US" dirty="0" smtClean="0">
                <a:solidFill>
                  <a:schemeClr val="tx2"/>
                </a:solidFill>
                <a:latin typeface="Times New Roman" panose="02020603050405020304" pitchFamily="18" charset="0"/>
                <a:cs typeface="Times New Roman" panose="02020603050405020304" pitchFamily="18" charset="0"/>
              </a:rPr>
              <a:t>http://gkh.dvinaland.ru/fond29/</a:t>
            </a:r>
            <a:endParaRPr lang="ru-RU" dirty="0" smtClean="0">
              <a:solidFill>
                <a:schemeClr val="tx2"/>
              </a:solidFill>
              <a:latin typeface="Times New Roman" panose="02020603050405020304" pitchFamily="18" charset="0"/>
              <a:cs typeface="Times New Roman" panose="02020603050405020304" pitchFamily="18" charset="0"/>
            </a:endParaRPr>
          </a:p>
          <a:p>
            <a:pPr algn="just"/>
            <a:endParaRPr lang="ru-RU" sz="2400"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80485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7504" y="260648"/>
            <a:ext cx="8856984" cy="4608512"/>
          </a:xfrm>
        </p:spPr>
        <p:txBody>
          <a:bodyPr/>
          <a:lstStyle/>
          <a:p>
            <a:pPr marL="182880" indent="0" algn="ctr">
              <a:buNone/>
            </a:pPr>
            <a:r>
              <a:rPr lang="ru-RU" sz="3200" dirty="0" smtClean="0">
                <a:solidFill>
                  <a:schemeClr val="tx2"/>
                </a:solidFill>
                <a:latin typeface="Times New Roman" panose="02020603050405020304" pitchFamily="18" charset="0"/>
                <a:cs typeface="Times New Roman" panose="02020603050405020304" pitchFamily="18" charset="0"/>
              </a:rPr>
              <a:t/>
            </a:r>
            <a:br>
              <a:rPr lang="ru-RU" sz="3200" dirty="0" smtClean="0">
                <a:solidFill>
                  <a:schemeClr val="tx2"/>
                </a:solidFill>
                <a:latin typeface="Times New Roman" panose="02020603050405020304" pitchFamily="18" charset="0"/>
                <a:cs typeface="Times New Roman" panose="02020603050405020304" pitchFamily="18" charset="0"/>
              </a:rPr>
            </a:br>
            <a:r>
              <a:rPr lang="ru-RU" sz="3200" dirty="0" smtClean="0">
                <a:solidFill>
                  <a:schemeClr val="tx2"/>
                </a:solidFill>
                <a:latin typeface="Times New Roman" panose="02020603050405020304" pitchFamily="18" charset="0"/>
                <a:cs typeface="Times New Roman" panose="02020603050405020304" pitchFamily="18" charset="0"/>
              </a:rPr>
              <a:t/>
            </a:r>
            <a:br>
              <a:rPr lang="ru-RU" sz="3200" dirty="0" smtClean="0">
                <a:solidFill>
                  <a:schemeClr val="tx2"/>
                </a:solidFill>
                <a:latin typeface="Times New Roman" panose="02020603050405020304" pitchFamily="18" charset="0"/>
                <a:cs typeface="Times New Roman" panose="02020603050405020304" pitchFamily="18" charset="0"/>
              </a:rPr>
            </a:br>
            <a:r>
              <a:rPr lang="ru-RU" sz="3200" dirty="0">
                <a:solidFill>
                  <a:schemeClr val="tx2"/>
                </a:solidFill>
                <a:latin typeface="Times New Roman" panose="02020603050405020304" pitchFamily="18" charset="0"/>
                <a:cs typeface="Times New Roman" panose="02020603050405020304" pitchFamily="18" charset="0"/>
              </a:rPr>
              <a:t/>
            </a:r>
            <a:br>
              <a:rPr lang="ru-RU" sz="3200" dirty="0">
                <a:solidFill>
                  <a:schemeClr val="tx2"/>
                </a:solidFill>
                <a:latin typeface="Times New Roman" panose="02020603050405020304" pitchFamily="18" charset="0"/>
                <a:cs typeface="Times New Roman" panose="02020603050405020304" pitchFamily="18" charset="0"/>
              </a:rPr>
            </a:br>
            <a:r>
              <a:rPr lang="ru-RU" sz="3200" dirty="0" smtClean="0">
                <a:solidFill>
                  <a:schemeClr val="tx2"/>
                </a:solidFill>
                <a:latin typeface="Times New Roman" panose="02020603050405020304" pitchFamily="18" charset="0"/>
                <a:cs typeface="Times New Roman" panose="02020603050405020304" pitchFamily="18" charset="0"/>
              </a:rPr>
              <a:t/>
            </a:r>
            <a:br>
              <a:rPr lang="ru-RU" sz="3200" dirty="0" smtClean="0">
                <a:solidFill>
                  <a:schemeClr val="tx2"/>
                </a:solidFill>
                <a:latin typeface="Times New Roman" panose="02020603050405020304" pitchFamily="18" charset="0"/>
                <a:cs typeface="Times New Roman" panose="02020603050405020304" pitchFamily="18" charset="0"/>
              </a:rPr>
            </a:br>
            <a:r>
              <a:rPr lang="en-US" sz="3200" dirty="0" smtClean="0">
                <a:solidFill>
                  <a:schemeClr val="tx2"/>
                </a:solidFill>
                <a:latin typeface="Times New Roman" panose="02020603050405020304" pitchFamily="18" charset="0"/>
                <a:cs typeface="Times New Roman" panose="02020603050405020304" pitchFamily="18" charset="0"/>
              </a:rPr>
              <a:t>I. </a:t>
            </a:r>
            <a:r>
              <a:rPr lang="ru-RU" sz="3200" dirty="0" smtClean="0">
                <a:solidFill>
                  <a:schemeClr val="tx2"/>
                </a:solidFill>
                <a:latin typeface="Times New Roman" panose="02020603050405020304" pitchFamily="18" charset="0"/>
                <a:cs typeface="Times New Roman" panose="02020603050405020304" pitchFamily="18" charset="0"/>
              </a:rPr>
              <a:t>Формирование </a:t>
            </a:r>
            <a:r>
              <a:rPr lang="ru-RU" sz="3200" dirty="0" smtClean="0">
                <a:solidFill>
                  <a:schemeClr val="tx2"/>
                </a:solidFill>
                <a:latin typeface="Times New Roman" panose="02020603050405020304" pitchFamily="18" charset="0"/>
                <a:cs typeface="Times New Roman" panose="02020603050405020304" pitchFamily="18" charset="0"/>
              </a:rPr>
              <a:t>фондов </a:t>
            </a:r>
            <a:r>
              <a:rPr lang="ru-RU" sz="3200" dirty="0">
                <a:solidFill>
                  <a:schemeClr val="tx2"/>
                </a:solidFill>
                <a:latin typeface="Times New Roman" panose="02020603050405020304" pitchFamily="18" charset="0"/>
                <a:cs typeface="Times New Roman" panose="02020603050405020304" pitchFamily="18" charset="0"/>
              </a:rPr>
              <a:t>капитального </a:t>
            </a:r>
            <a:r>
              <a:rPr lang="ru-RU" sz="3200" dirty="0" smtClean="0">
                <a:solidFill>
                  <a:schemeClr val="tx2"/>
                </a:solidFill>
                <a:latin typeface="Times New Roman" panose="02020603050405020304" pitchFamily="18" charset="0"/>
                <a:cs typeface="Times New Roman" panose="02020603050405020304" pitchFamily="18" charset="0"/>
              </a:rPr>
              <a:t>ремонта.</a:t>
            </a:r>
            <a:r>
              <a:rPr lang="ru-RU" sz="3200" dirty="0">
                <a:solidFill>
                  <a:schemeClr val="tx2"/>
                </a:solidFill>
                <a:latin typeface="Times New Roman" panose="02020603050405020304" pitchFamily="18" charset="0"/>
                <a:cs typeface="Times New Roman" panose="02020603050405020304" pitchFamily="18" charset="0"/>
              </a:rPr>
              <a:t/>
            </a:r>
            <a:br>
              <a:rPr lang="ru-RU" sz="3200" dirty="0">
                <a:solidFill>
                  <a:schemeClr val="tx2"/>
                </a:solidFill>
                <a:latin typeface="Times New Roman" panose="02020603050405020304" pitchFamily="18" charset="0"/>
                <a:cs typeface="Times New Roman" panose="02020603050405020304" pitchFamily="18" charset="0"/>
              </a:rPr>
            </a:br>
            <a:r>
              <a:rPr lang="ru-RU" sz="3200" dirty="0">
                <a:solidFill>
                  <a:schemeClr val="tx2"/>
                </a:solidFill>
                <a:latin typeface="Times New Roman" panose="02020603050405020304" pitchFamily="18" charset="0"/>
                <a:cs typeface="Times New Roman" panose="02020603050405020304" pitchFamily="18" charset="0"/>
              </a:rPr>
              <a:t/>
            </a:r>
            <a:br>
              <a:rPr lang="ru-RU" sz="3200" dirty="0">
                <a:solidFill>
                  <a:schemeClr val="tx2"/>
                </a:solidFill>
                <a:latin typeface="Times New Roman" panose="02020603050405020304" pitchFamily="18" charset="0"/>
                <a:cs typeface="Times New Roman" panose="02020603050405020304" pitchFamily="18" charset="0"/>
              </a:rPr>
            </a:br>
            <a:endParaRPr lang="ru-RU" sz="3200"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03631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7504" y="260648"/>
            <a:ext cx="8856984" cy="1008112"/>
          </a:xfrm>
        </p:spPr>
        <p:txBody>
          <a:bodyPr/>
          <a:lstStyle/>
          <a:p>
            <a:pPr marL="182880" indent="0" algn="ctr">
              <a:buNone/>
            </a:pPr>
            <a:r>
              <a:rPr lang="ru-RU" sz="2800" dirty="0" smtClean="0">
                <a:solidFill>
                  <a:schemeClr val="tx2"/>
                </a:solidFill>
                <a:effectLst/>
                <a:latin typeface="Times New Roman" panose="02020603050405020304" pitchFamily="18" charset="0"/>
                <a:cs typeface="Times New Roman" panose="02020603050405020304" pitchFamily="18" charset="0"/>
              </a:rPr>
              <a:t>Перечень основных </a:t>
            </a:r>
            <a:br>
              <a:rPr lang="ru-RU" sz="2800" dirty="0" smtClean="0">
                <a:solidFill>
                  <a:schemeClr val="tx2"/>
                </a:solidFill>
                <a:effectLst/>
                <a:latin typeface="Times New Roman" panose="02020603050405020304" pitchFamily="18" charset="0"/>
                <a:cs typeface="Times New Roman" panose="02020603050405020304" pitchFamily="18" charset="0"/>
              </a:rPr>
            </a:br>
            <a:r>
              <a:rPr lang="ru-RU" sz="2800" dirty="0" smtClean="0">
                <a:solidFill>
                  <a:schemeClr val="tx2"/>
                </a:solidFill>
                <a:effectLst/>
                <a:latin typeface="Times New Roman" panose="02020603050405020304" pitchFamily="18" charset="0"/>
                <a:cs typeface="Times New Roman" panose="02020603050405020304" pitchFamily="18" charset="0"/>
              </a:rPr>
              <a:t>нормативных правовых актов</a:t>
            </a:r>
            <a:endParaRPr lang="ru-RU" sz="2800" dirty="0">
              <a:solidFill>
                <a:schemeClr val="tx2"/>
              </a:solidFill>
              <a:effectLst/>
              <a:latin typeface="Times New Roman" panose="02020603050405020304" pitchFamily="18" charset="0"/>
              <a:cs typeface="Times New Roman" panose="02020603050405020304" pitchFamily="18" charset="0"/>
            </a:endParaRPr>
          </a:p>
        </p:txBody>
      </p:sp>
      <p:sp>
        <p:nvSpPr>
          <p:cNvPr id="5" name="Скругленный прямоугольник 4"/>
          <p:cNvSpPr/>
          <p:nvPr/>
        </p:nvSpPr>
        <p:spPr>
          <a:xfrm>
            <a:off x="441885" y="1196752"/>
            <a:ext cx="3600400" cy="15624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rgbClr val="FFFF00"/>
                </a:solidFill>
                <a:latin typeface="Times New Roman" panose="02020603050405020304" pitchFamily="18" charset="0"/>
                <a:cs typeface="Times New Roman" panose="02020603050405020304" pitchFamily="18" charset="0"/>
              </a:rPr>
              <a:t>Жилищный кодекс </a:t>
            </a:r>
          </a:p>
          <a:p>
            <a:pPr algn="ctr"/>
            <a:r>
              <a:rPr lang="ru-RU" b="1" dirty="0" smtClean="0">
                <a:solidFill>
                  <a:srgbClr val="FFFF00"/>
                </a:solidFill>
                <a:latin typeface="Times New Roman" panose="02020603050405020304" pitchFamily="18" charset="0"/>
                <a:cs typeface="Times New Roman" panose="02020603050405020304" pitchFamily="18" charset="0"/>
              </a:rPr>
              <a:t>Российской Федерации</a:t>
            </a:r>
            <a:endParaRPr lang="ru-RU" b="1" dirty="0">
              <a:solidFill>
                <a:srgbClr val="FFFF00"/>
              </a:solidFill>
              <a:latin typeface="Times New Roman" panose="02020603050405020304" pitchFamily="18" charset="0"/>
              <a:cs typeface="Times New Roman" panose="02020603050405020304" pitchFamily="18" charset="0"/>
            </a:endParaRPr>
          </a:p>
        </p:txBody>
      </p:sp>
      <p:sp>
        <p:nvSpPr>
          <p:cNvPr id="6" name="Скругленный прямоугольник 5"/>
          <p:cNvSpPr/>
          <p:nvPr/>
        </p:nvSpPr>
        <p:spPr>
          <a:xfrm>
            <a:off x="4277550" y="1196752"/>
            <a:ext cx="4470914" cy="15624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b="1" dirty="0" smtClean="0">
                <a:solidFill>
                  <a:srgbClr val="FFFF00"/>
                </a:solidFill>
                <a:latin typeface="Times New Roman" panose="02020603050405020304" pitchFamily="18" charset="0"/>
                <a:cs typeface="Times New Roman" panose="02020603050405020304" pitchFamily="18" charset="0"/>
              </a:rPr>
              <a:t>Закон Архангельской области</a:t>
            </a:r>
          </a:p>
          <a:p>
            <a:pPr algn="ctr"/>
            <a:r>
              <a:rPr lang="ru-RU" sz="1600" b="1" dirty="0" smtClean="0">
                <a:solidFill>
                  <a:srgbClr val="FFFF00"/>
                </a:solidFill>
                <a:latin typeface="Times New Roman" panose="02020603050405020304" pitchFamily="18" charset="0"/>
                <a:cs typeface="Times New Roman" panose="02020603050405020304" pitchFamily="18" charset="0"/>
              </a:rPr>
              <a:t>от 2 июля 2013 года № 701-41-ОЗ  </a:t>
            </a:r>
          </a:p>
          <a:p>
            <a:pPr algn="ctr"/>
            <a:r>
              <a:rPr lang="ru-RU" sz="1600" b="1" dirty="0" smtClean="0">
                <a:solidFill>
                  <a:srgbClr val="FFFF00"/>
                </a:solidFill>
                <a:latin typeface="Times New Roman" panose="02020603050405020304" pitchFamily="18" charset="0"/>
                <a:cs typeface="Times New Roman" panose="02020603050405020304" pitchFamily="18" charset="0"/>
              </a:rPr>
              <a:t>«Об организации проведения капитального ремонта общего имущества в многоквартирных домах, расположенных на территории Архангельской области»</a:t>
            </a:r>
          </a:p>
        </p:txBody>
      </p:sp>
      <p:sp>
        <p:nvSpPr>
          <p:cNvPr id="7" name="Скругленный прямоугольник 6"/>
          <p:cNvSpPr/>
          <p:nvPr/>
        </p:nvSpPr>
        <p:spPr>
          <a:xfrm>
            <a:off x="441885" y="3068960"/>
            <a:ext cx="3600400" cy="1850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ru-RU" sz="1600" b="1" dirty="0" smtClean="0">
                <a:solidFill>
                  <a:srgbClr val="FFFF00"/>
                </a:solidFill>
                <a:latin typeface="Times New Roman" panose="02020603050405020304" pitchFamily="18" charset="0"/>
                <a:cs typeface="Times New Roman" panose="02020603050405020304" pitchFamily="18" charset="0"/>
              </a:rPr>
              <a:t>Постановление Правительства Архангельской области</a:t>
            </a:r>
            <a:endParaRPr lang="ru-RU" sz="1600" b="1" dirty="0">
              <a:solidFill>
                <a:srgbClr val="FFFF00"/>
              </a:solidFill>
              <a:latin typeface="Times New Roman" panose="02020603050405020304" pitchFamily="18" charset="0"/>
              <a:cs typeface="Times New Roman" panose="02020603050405020304" pitchFamily="18" charset="0"/>
            </a:endParaRPr>
          </a:p>
          <a:p>
            <a:pPr lvl="0" algn="ctr"/>
            <a:r>
              <a:rPr lang="ru-RU" sz="1600" b="1" dirty="0">
                <a:solidFill>
                  <a:srgbClr val="FFFF00"/>
                </a:solidFill>
                <a:latin typeface="Times New Roman" panose="02020603050405020304" pitchFamily="18" charset="0"/>
                <a:cs typeface="Times New Roman" panose="02020603050405020304" pitchFamily="18" charset="0"/>
              </a:rPr>
              <a:t>от </a:t>
            </a:r>
            <a:r>
              <a:rPr lang="ru-RU" sz="1600" b="1" dirty="0" smtClean="0">
                <a:solidFill>
                  <a:srgbClr val="FFFF00"/>
                </a:solidFill>
                <a:latin typeface="Times New Roman" panose="02020603050405020304" pitchFamily="18" charset="0"/>
                <a:cs typeface="Times New Roman" panose="02020603050405020304" pitchFamily="18" charset="0"/>
              </a:rPr>
              <a:t>15 октября 2013 года № 485-пп «О некоммерческой организации «Фонд капитального ремонта многоквартирных домов Архангельской области»</a:t>
            </a:r>
          </a:p>
        </p:txBody>
      </p:sp>
      <p:sp>
        <p:nvSpPr>
          <p:cNvPr id="8" name="Скругленный прямоугольник 7"/>
          <p:cNvSpPr/>
          <p:nvPr/>
        </p:nvSpPr>
        <p:spPr>
          <a:xfrm>
            <a:off x="4277550" y="3068960"/>
            <a:ext cx="4470914" cy="19207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ru-RU" sz="1600" b="1" dirty="0">
                <a:solidFill>
                  <a:srgbClr val="FFFF00"/>
                </a:solidFill>
                <a:latin typeface="Times New Roman" panose="02020603050405020304" pitchFamily="18" charset="0"/>
                <a:cs typeface="Times New Roman" panose="02020603050405020304" pitchFamily="18" charset="0"/>
              </a:rPr>
              <a:t>Постановление Правительства Архангельской области</a:t>
            </a:r>
          </a:p>
          <a:p>
            <a:pPr lvl="0" algn="ctr"/>
            <a:r>
              <a:rPr lang="ru-RU" sz="1600" b="1" dirty="0">
                <a:solidFill>
                  <a:srgbClr val="FFFF00"/>
                </a:solidFill>
                <a:latin typeface="Times New Roman" panose="02020603050405020304" pitchFamily="18" charset="0"/>
                <a:cs typeface="Times New Roman" panose="02020603050405020304" pitchFamily="18" charset="0"/>
              </a:rPr>
              <a:t>от </a:t>
            </a:r>
            <a:r>
              <a:rPr lang="ru-RU" sz="1600" b="1" dirty="0" smtClean="0">
                <a:solidFill>
                  <a:srgbClr val="FFFF00"/>
                </a:solidFill>
                <a:latin typeface="Times New Roman" panose="02020603050405020304" pitchFamily="18" charset="0"/>
                <a:cs typeface="Times New Roman" panose="02020603050405020304" pitchFamily="18" charset="0"/>
              </a:rPr>
              <a:t>26 декабря 2013 </a:t>
            </a:r>
            <a:r>
              <a:rPr lang="ru-RU" sz="1600" b="1" dirty="0">
                <a:solidFill>
                  <a:srgbClr val="FFFF00"/>
                </a:solidFill>
                <a:latin typeface="Times New Roman" panose="02020603050405020304" pitchFamily="18" charset="0"/>
                <a:cs typeface="Times New Roman" panose="02020603050405020304" pitchFamily="18" charset="0"/>
              </a:rPr>
              <a:t>года № </a:t>
            </a:r>
            <a:r>
              <a:rPr lang="ru-RU" sz="1600" b="1" dirty="0" smtClean="0">
                <a:solidFill>
                  <a:srgbClr val="FFFF00"/>
                </a:solidFill>
                <a:latin typeface="Times New Roman" panose="02020603050405020304" pitchFamily="18" charset="0"/>
                <a:cs typeface="Times New Roman" panose="02020603050405020304" pitchFamily="18" charset="0"/>
              </a:rPr>
              <a:t>613-пп «Об установлении минимального размера взноса на капитальный ремонт общего имущества в многоквартирных домах, расположенных на территории Архангельской области»</a:t>
            </a:r>
            <a:endParaRPr lang="ru-RU" sz="1600" b="1" dirty="0">
              <a:solidFill>
                <a:srgbClr val="FFFF00"/>
              </a:solidFill>
              <a:latin typeface="Times New Roman" panose="02020603050405020304" pitchFamily="18" charset="0"/>
              <a:cs typeface="Times New Roman" panose="02020603050405020304" pitchFamily="18" charset="0"/>
            </a:endParaRPr>
          </a:p>
        </p:txBody>
      </p:sp>
      <p:sp>
        <p:nvSpPr>
          <p:cNvPr id="10" name="Скругленный прямоугольник 9"/>
          <p:cNvSpPr/>
          <p:nvPr/>
        </p:nvSpPr>
        <p:spPr>
          <a:xfrm>
            <a:off x="1691680" y="5163849"/>
            <a:ext cx="5688632" cy="15624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ru-RU" sz="1600" b="1" dirty="0">
                <a:solidFill>
                  <a:srgbClr val="FFFF00"/>
                </a:solidFill>
                <a:latin typeface="Times New Roman" panose="02020603050405020304" pitchFamily="18" charset="0"/>
                <a:cs typeface="Times New Roman" panose="02020603050405020304" pitchFamily="18" charset="0"/>
              </a:rPr>
              <a:t>Постановление Правительства Архангельской области</a:t>
            </a:r>
          </a:p>
          <a:p>
            <a:pPr lvl="0" algn="ctr"/>
            <a:r>
              <a:rPr lang="ru-RU" sz="1600" b="1" dirty="0">
                <a:solidFill>
                  <a:srgbClr val="FFFF00"/>
                </a:solidFill>
                <a:latin typeface="Times New Roman" panose="02020603050405020304" pitchFamily="18" charset="0"/>
                <a:cs typeface="Times New Roman" panose="02020603050405020304" pitchFamily="18" charset="0"/>
              </a:rPr>
              <a:t>от </a:t>
            </a:r>
            <a:r>
              <a:rPr lang="ru-RU" sz="1600" b="1" dirty="0" smtClean="0">
                <a:solidFill>
                  <a:srgbClr val="FFFF00"/>
                </a:solidFill>
                <a:latin typeface="Times New Roman" panose="02020603050405020304" pitchFamily="18" charset="0"/>
                <a:cs typeface="Times New Roman" panose="02020603050405020304" pitchFamily="18" charset="0"/>
              </a:rPr>
              <a:t>22 апреля 2014 </a:t>
            </a:r>
            <a:r>
              <a:rPr lang="ru-RU" sz="1600" b="1" dirty="0">
                <a:solidFill>
                  <a:srgbClr val="FFFF00"/>
                </a:solidFill>
                <a:latin typeface="Times New Roman" panose="02020603050405020304" pitchFamily="18" charset="0"/>
                <a:cs typeface="Times New Roman" panose="02020603050405020304" pitchFamily="18" charset="0"/>
              </a:rPr>
              <a:t>года № </a:t>
            </a:r>
            <a:r>
              <a:rPr lang="ru-RU" sz="1600" b="1" dirty="0" smtClean="0">
                <a:solidFill>
                  <a:srgbClr val="FFFF00"/>
                </a:solidFill>
                <a:latin typeface="Times New Roman" panose="02020603050405020304" pitchFamily="18" charset="0"/>
                <a:cs typeface="Times New Roman" panose="02020603050405020304" pitchFamily="18" charset="0"/>
              </a:rPr>
              <a:t>159-пп «Об утверждении региональной программы капитального ремонта общего имущества в многоквартирных домах, расположенных на территории Архангельской области»</a:t>
            </a:r>
            <a:endParaRPr lang="ru-RU" sz="1600" b="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02126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052736"/>
            <a:ext cx="8784976" cy="5472608"/>
          </a:xfrm>
        </p:spPr>
        <p:txBody>
          <a:bodyPr>
            <a:noAutofit/>
          </a:bodyPr>
          <a:lstStyle/>
          <a:p>
            <a:pPr algn="just"/>
            <a:r>
              <a:rPr lang="ru-RU" sz="1800" dirty="0" smtClean="0">
                <a:solidFill>
                  <a:schemeClr val="accent6"/>
                </a:solidFill>
                <a:latin typeface="Times New Roman" panose="02020603050405020304" pitchFamily="18" charset="0"/>
                <a:cs typeface="Times New Roman" panose="02020603050405020304" pitchFamily="18" charset="0"/>
              </a:rPr>
              <a:t>	</a:t>
            </a:r>
          </a:p>
          <a:p>
            <a:pPr algn="just" defTabSz="442913"/>
            <a:r>
              <a:rPr lang="ru-RU" sz="1800" dirty="0">
                <a:solidFill>
                  <a:schemeClr val="accent6"/>
                </a:solidFill>
                <a:latin typeface="Times New Roman" panose="02020603050405020304" pitchFamily="18" charset="0"/>
                <a:cs typeface="Times New Roman" panose="02020603050405020304" pitchFamily="18" charset="0"/>
              </a:rPr>
              <a:t>	</a:t>
            </a:r>
            <a:r>
              <a:rPr lang="ru-RU" sz="2000" dirty="0" smtClean="0">
                <a:solidFill>
                  <a:schemeClr val="tx1"/>
                </a:solidFill>
                <a:latin typeface="Times New Roman" panose="02020603050405020304" pitchFamily="18" charset="0"/>
                <a:cs typeface="Times New Roman" panose="02020603050405020304" pitchFamily="18" charset="0"/>
              </a:rPr>
              <a:t>В региональную программу включаются все многоквартирные дома расположенные на территории субъекта Российской Федерации, </a:t>
            </a:r>
            <a:r>
              <a:rPr lang="ru-RU" sz="2000" dirty="0">
                <a:solidFill>
                  <a:schemeClr val="tx1"/>
                </a:solidFill>
                <a:latin typeface="Times New Roman" panose="02020603050405020304" pitchFamily="18" charset="0"/>
                <a:cs typeface="Times New Roman" panose="02020603050405020304" pitchFamily="18" charset="0"/>
              </a:rPr>
              <a:t>за </a:t>
            </a:r>
            <a:r>
              <a:rPr lang="ru-RU" sz="2000" dirty="0" smtClean="0">
                <a:solidFill>
                  <a:schemeClr val="tx1"/>
                </a:solidFill>
                <a:latin typeface="Times New Roman" panose="02020603050405020304" pitchFamily="18" charset="0"/>
                <a:cs typeface="Times New Roman" panose="02020603050405020304" pitchFamily="18" charset="0"/>
              </a:rPr>
              <a:t>исключением многоквартирных домов:</a:t>
            </a:r>
          </a:p>
          <a:p>
            <a:pPr algn="just" defTabSz="442913"/>
            <a:r>
              <a:rPr lang="ru-RU" sz="2000" dirty="0" smtClean="0">
                <a:solidFill>
                  <a:schemeClr val="tx1"/>
                </a:solidFill>
                <a:latin typeface="Times New Roman" panose="02020603050405020304" pitchFamily="18" charset="0"/>
                <a:cs typeface="Times New Roman" panose="02020603050405020304" pitchFamily="18" charset="0"/>
              </a:rPr>
              <a:t>	- признанных в установленном порядке аварийными и подлежащими сносу;</a:t>
            </a:r>
          </a:p>
          <a:p>
            <a:pPr algn="just" defTabSz="442913"/>
            <a:r>
              <a:rPr lang="ru-RU" sz="2000" dirty="0" smtClean="0">
                <a:solidFill>
                  <a:schemeClr val="tx1"/>
                </a:solidFill>
                <a:latin typeface="Times New Roman" panose="02020603050405020304" pitchFamily="18" charset="0"/>
                <a:cs typeface="Times New Roman" panose="02020603050405020304" pitchFamily="18" charset="0"/>
              </a:rPr>
              <a:t>	- которые имеют количество квартир менее чем 3.</a:t>
            </a:r>
          </a:p>
          <a:p>
            <a:pPr algn="just" defTabSz="442913"/>
            <a:r>
              <a:rPr lang="ru-RU" sz="2000" dirty="0">
                <a:solidFill>
                  <a:schemeClr val="tx1"/>
                </a:solidFill>
                <a:latin typeface="Times New Roman" panose="02020603050405020304" pitchFamily="18" charset="0"/>
                <a:cs typeface="Times New Roman" panose="02020603050405020304" pitchFamily="18" charset="0"/>
              </a:rPr>
              <a:t>	</a:t>
            </a:r>
            <a:r>
              <a:rPr lang="ru-RU" sz="2000" dirty="0" smtClean="0">
                <a:solidFill>
                  <a:schemeClr val="tx1"/>
                </a:solidFill>
                <a:latin typeface="Times New Roman" panose="02020603050405020304" pitchFamily="18" charset="0"/>
                <a:cs typeface="Times New Roman" panose="02020603050405020304" pitchFamily="18" charset="0"/>
              </a:rPr>
              <a:t>Из норм Жилищного кодекса Российской Федерации вытекает, что в программу не включаются многоквартирные дома принадлежащие одному собственнику.</a:t>
            </a:r>
          </a:p>
          <a:p>
            <a:pPr algn="just" defTabSz="442913"/>
            <a:r>
              <a:rPr lang="ru-RU" sz="2000" dirty="0">
                <a:solidFill>
                  <a:schemeClr val="tx1"/>
                </a:solidFill>
                <a:latin typeface="Times New Roman" panose="02020603050405020304" pitchFamily="18" charset="0"/>
                <a:cs typeface="Times New Roman" panose="02020603050405020304" pitchFamily="18" charset="0"/>
              </a:rPr>
              <a:t>	</a:t>
            </a:r>
            <a:r>
              <a:rPr lang="ru-RU" sz="2000" dirty="0" smtClean="0">
                <a:solidFill>
                  <a:schemeClr val="tx1"/>
                </a:solidFill>
                <a:latin typeface="Times New Roman" panose="02020603050405020304" pitchFamily="18" charset="0"/>
                <a:cs typeface="Times New Roman" panose="02020603050405020304" pitchFamily="18" charset="0"/>
              </a:rPr>
              <a:t>Решением субъекта Российской Федерации из региональной программы могут быть </a:t>
            </a:r>
            <a:r>
              <a:rPr lang="ru-RU" sz="2000" dirty="0">
                <a:solidFill>
                  <a:schemeClr val="tx1"/>
                </a:solidFill>
                <a:latin typeface="Times New Roman" panose="02020603050405020304" pitchFamily="18" charset="0"/>
                <a:cs typeface="Times New Roman" panose="02020603050405020304" pitchFamily="18" charset="0"/>
              </a:rPr>
              <a:t>исключены </a:t>
            </a:r>
            <a:r>
              <a:rPr lang="ru-RU" sz="2000" dirty="0" smtClean="0">
                <a:solidFill>
                  <a:schemeClr val="tx1"/>
                </a:solidFill>
                <a:latin typeface="Times New Roman" panose="02020603050405020304" pitchFamily="18" charset="0"/>
                <a:cs typeface="Times New Roman" panose="02020603050405020304" pitchFamily="18" charset="0"/>
              </a:rPr>
              <a:t>дома физический </a:t>
            </a:r>
            <a:r>
              <a:rPr lang="ru-RU" sz="2000" dirty="0">
                <a:solidFill>
                  <a:schemeClr val="tx1"/>
                </a:solidFill>
                <a:latin typeface="Times New Roman" panose="02020603050405020304" pitchFamily="18" charset="0"/>
                <a:cs typeface="Times New Roman" panose="02020603050405020304" pitchFamily="18" charset="0"/>
              </a:rPr>
              <a:t>износ основных конструктивных элементов (крыша, стены, фундамент) которых превышает семьдесят </a:t>
            </a:r>
            <a:r>
              <a:rPr lang="ru-RU" sz="2000" dirty="0" smtClean="0">
                <a:solidFill>
                  <a:schemeClr val="tx1"/>
                </a:solidFill>
                <a:latin typeface="Times New Roman" panose="02020603050405020304" pitchFamily="18" charset="0"/>
                <a:cs typeface="Times New Roman" panose="02020603050405020304" pitchFamily="18" charset="0"/>
              </a:rPr>
              <a:t>процентов. </a:t>
            </a:r>
            <a:endParaRPr lang="ru-RU" sz="2000" dirty="0">
              <a:solidFill>
                <a:schemeClr val="tx1"/>
              </a:solidFill>
              <a:latin typeface="Times New Roman" panose="02020603050405020304" pitchFamily="18" charset="0"/>
              <a:cs typeface="Times New Roman" panose="02020603050405020304" pitchFamily="18" charset="0"/>
            </a:endParaRPr>
          </a:p>
        </p:txBody>
      </p:sp>
      <p:sp>
        <p:nvSpPr>
          <p:cNvPr id="2" name="Заголовок 1"/>
          <p:cNvSpPr>
            <a:spLocks noGrp="1"/>
          </p:cNvSpPr>
          <p:nvPr>
            <p:ph type="ctrTitle"/>
          </p:nvPr>
        </p:nvSpPr>
        <p:spPr>
          <a:xfrm>
            <a:off x="107504" y="260648"/>
            <a:ext cx="8856984" cy="720080"/>
          </a:xfrm>
        </p:spPr>
        <p:txBody>
          <a:bodyPr/>
          <a:lstStyle/>
          <a:p>
            <a:pPr marL="182880" indent="0" algn="ctr">
              <a:buNone/>
            </a:pPr>
            <a:r>
              <a:rPr lang="ru-RU" sz="2400" dirty="0" smtClean="0">
                <a:solidFill>
                  <a:schemeClr val="tx2"/>
                </a:solidFill>
                <a:effectLst/>
                <a:latin typeface="Times New Roman" panose="02020603050405020304" pitchFamily="18" charset="0"/>
                <a:cs typeface="Times New Roman" panose="02020603050405020304" pitchFamily="18" charset="0"/>
              </a:rPr>
              <a:t>О региональной программе проведения капитального ремонта МКД</a:t>
            </a:r>
            <a:endParaRPr lang="ru-RU" sz="2400" dirty="0">
              <a:solidFill>
                <a:schemeClr val="tx2"/>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18148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052736"/>
            <a:ext cx="8784976" cy="5472608"/>
          </a:xfrm>
        </p:spPr>
        <p:txBody>
          <a:bodyPr>
            <a:noAutofit/>
          </a:bodyPr>
          <a:lstStyle/>
          <a:p>
            <a:pPr algn="just"/>
            <a:r>
              <a:rPr lang="ru-RU" sz="1800" dirty="0" smtClean="0">
                <a:solidFill>
                  <a:schemeClr val="accent6"/>
                </a:solidFill>
                <a:latin typeface="Times New Roman" panose="02020603050405020304" pitchFamily="18" charset="0"/>
                <a:cs typeface="Times New Roman" panose="02020603050405020304" pitchFamily="18" charset="0"/>
              </a:rPr>
              <a:t>	</a:t>
            </a:r>
          </a:p>
          <a:p>
            <a:pPr algn="just" defTabSz="442913"/>
            <a:r>
              <a:rPr lang="ru-RU" sz="1800" dirty="0">
                <a:solidFill>
                  <a:schemeClr val="accent6"/>
                </a:solidFill>
                <a:latin typeface="Times New Roman" panose="02020603050405020304" pitchFamily="18" charset="0"/>
                <a:cs typeface="Times New Roman" panose="02020603050405020304" pitchFamily="18" charset="0"/>
              </a:rPr>
              <a:t>	</a:t>
            </a:r>
            <a:r>
              <a:rPr lang="ru-RU" sz="2000" dirty="0" smtClean="0">
                <a:solidFill>
                  <a:schemeClr val="tx1"/>
                </a:solidFill>
                <a:latin typeface="Times New Roman" panose="02020603050405020304" pitchFamily="18" charset="0"/>
                <a:cs typeface="Times New Roman" panose="02020603050405020304" pitchFamily="18" charset="0"/>
              </a:rPr>
              <a:t>В программу капитального ремонта многоквартирных домов Архангельской области включено свыше </a:t>
            </a:r>
            <a:r>
              <a:rPr lang="ru-RU" sz="2000" b="1" dirty="0" smtClean="0">
                <a:solidFill>
                  <a:schemeClr val="tx1"/>
                </a:solidFill>
                <a:latin typeface="Times New Roman" panose="02020603050405020304" pitchFamily="18" charset="0"/>
                <a:cs typeface="Times New Roman" panose="02020603050405020304" pitchFamily="18" charset="0"/>
              </a:rPr>
              <a:t>12,2 тыс. </a:t>
            </a:r>
            <a:r>
              <a:rPr lang="ru-RU" sz="2000" dirty="0" smtClean="0">
                <a:solidFill>
                  <a:schemeClr val="tx1"/>
                </a:solidFill>
                <a:latin typeface="Times New Roman" panose="02020603050405020304" pitchFamily="18" charset="0"/>
                <a:cs typeface="Times New Roman" panose="02020603050405020304" pitchFamily="18" charset="0"/>
              </a:rPr>
              <a:t>многоквартирных домов расположенных в 26 муниципальных районах и городских округах Архангельской области, с общей площадью помещений более </a:t>
            </a:r>
            <a:r>
              <a:rPr lang="ru-RU" sz="2000" b="1" dirty="0" smtClean="0">
                <a:solidFill>
                  <a:schemeClr val="tx1"/>
                </a:solidFill>
                <a:latin typeface="Times New Roman" panose="02020603050405020304" pitchFamily="18" charset="0"/>
                <a:cs typeface="Times New Roman" panose="02020603050405020304" pitchFamily="18" charset="0"/>
              </a:rPr>
              <a:t>21,5 млн. кв. м.</a:t>
            </a:r>
          </a:p>
          <a:p>
            <a:pPr algn="just" defTabSz="442913"/>
            <a:r>
              <a:rPr lang="ru-RU" sz="1800" dirty="0">
                <a:solidFill>
                  <a:schemeClr val="tx1"/>
                </a:solidFill>
                <a:latin typeface="Times New Roman" panose="02020603050405020304" pitchFamily="18" charset="0"/>
                <a:cs typeface="Times New Roman" panose="02020603050405020304" pitchFamily="18" charset="0"/>
              </a:rPr>
              <a:t>	</a:t>
            </a:r>
            <a:r>
              <a:rPr lang="ru-RU" sz="2000" dirty="0" smtClean="0">
                <a:solidFill>
                  <a:schemeClr val="tx1"/>
                </a:solidFill>
                <a:latin typeface="Times New Roman" panose="02020603050405020304" pitchFamily="18" charset="0"/>
                <a:cs typeface="Times New Roman" panose="02020603050405020304" pitchFamily="18" charset="0"/>
              </a:rPr>
              <a:t>Программа подлежит ежегодной актуализации на основании данных мониторинга жилищного фонда предоставляемых лицами осуществляющими управление многоквартирными домами и органами местного самоуправления.</a:t>
            </a:r>
          </a:p>
          <a:p>
            <a:pPr algn="just" defTabSz="442913"/>
            <a:r>
              <a:rPr lang="ru-RU" sz="2000" dirty="0">
                <a:solidFill>
                  <a:schemeClr val="tx1"/>
                </a:solidFill>
                <a:latin typeface="Times New Roman" panose="02020603050405020304" pitchFamily="18" charset="0"/>
                <a:cs typeface="Times New Roman" panose="02020603050405020304" pitchFamily="18" charset="0"/>
              </a:rPr>
              <a:t>	</a:t>
            </a:r>
            <a:r>
              <a:rPr lang="ru-RU" sz="2000" dirty="0" smtClean="0">
                <a:solidFill>
                  <a:schemeClr val="tx1"/>
                </a:solidFill>
                <a:latin typeface="Times New Roman" panose="02020603050405020304" pitchFamily="18" charset="0"/>
                <a:cs typeface="Times New Roman" panose="02020603050405020304" pitchFamily="18" charset="0"/>
              </a:rPr>
              <a:t>Детализация видов работ, их стоимости, сроков  проведения капитального ремонта многоквартирных домов закрепляется в краткосрочных планах утверждаемых органами местного самоуправления с учетом решения комиссии создаваемой в соответствии с постановлением Правительства Архангельской области от 26 ноября 2013 года № </a:t>
            </a:r>
            <a:r>
              <a:rPr lang="ru-RU" sz="2000" dirty="0">
                <a:solidFill>
                  <a:schemeClr val="tx1"/>
                </a:solidFill>
                <a:latin typeface="Times New Roman" panose="02020603050405020304" pitchFamily="18" charset="0"/>
                <a:cs typeface="Times New Roman" panose="02020603050405020304" pitchFamily="18" charset="0"/>
              </a:rPr>
              <a:t>540-пп  «Об утверждении Порядка утверждения краткосрочных </a:t>
            </a:r>
            <a:r>
              <a:rPr lang="ru-RU" sz="2000" dirty="0" smtClean="0">
                <a:solidFill>
                  <a:schemeClr val="tx1"/>
                </a:solidFill>
                <a:latin typeface="Times New Roman" panose="02020603050405020304" pitchFamily="18" charset="0"/>
                <a:cs typeface="Times New Roman" panose="02020603050405020304" pitchFamily="18" charset="0"/>
              </a:rPr>
              <a:t>(</a:t>
            </a:r>
            <a:r>
              <a:rPr lang="ru-RU" sz="2000" dirty="0">
                <a:solidFill>
                  <a:schemeClr val="tx1"/>
                </a:solidFill>
                <a:latin typeface="Times New Roman" panose="02020603050405020304" pitchFamily="18" charset="0"/>
                <a:cs typeface="Times New Roman" panose="02020603050405020304" pitchFamily="18" charset="0"/>
              </a:rPr>
              <a:t>сроком до трех лет) планов реализации региональной программы капитального ремонта общего имущества в многоквартирных домах, расположенных на территории Архангельской </a:t>
            </a:r>
            <a:r>
              <a:rPr lang="ru-RU" sz="2000" dirty="0" smtClean="0">
                <a:solidFill>
                  <a:schemeClr val="tx1"/>
                </a:solidFill>
                <a:latin typeface="Times New Roman" panose="02020603050405020304" pitchFamily="18" charset="0"/>
                <a:cs typeface="Times New Roman" panose="02020603050405020304" pitchFamily="18" charset="0"/>
              </a:rPr>
              <a:t>области»</a:t>
            </a:r>
            <a:endParaRPr lang="ru-RU" sz="2000" dirty="0">
              <a:solidFill>
                <a:schemeClr val="tx1"/>
              </a:solidFill>
              <a:latin typeface="Times New Roman" panose="02020603050405020304" pitchFamily="18" charset="0"/>
              <a:cs typeface="Times New Roman" panose="02020603050405020304" pitchFamily="18" charset="0"/>
            </a:endParaRPr>
          </a:p>
        </p:txBody>
      </p:sp>
      <p:sp>
        <p:nvSpPr>
          <p:cNvPr id="2" name="Заголовок 1"/>
          <p:cNvSpPr>
            <a:spLocks noGrp="1"/>
          </p:cNvSpPr>
          <p:nvPr>
            <p:ph type="ctrTitle"/>
          </p:nvPr>
        </p:nvSpPr>
        <p:spPr>
          <a:xfrm>
            <a:off x="107504" y="260648"/>
            <a:ext cx="8856984" cy="720080"/>
          </a:xfrm>
        </p:spPr>
        <p:txBody>
          <a:bodyPr/>
          <a:lstStyle/>
          <a:p>
            <a:pPr marL="182880" indent="0" algn="ctr">
              <a:buNone/>
            </a:pPr>
            <a:r>
              <a:rPr lang="ru-RU" sz="2400" dirty="0" smtClean="0">
                <a:solidFill>
                  <a:schemeClr val="tx2"/>
                </a:solidFill>
                <a:effectLst/>
                <a:latin typeface="Times New Roman" panose="02020603050405020304" pitchFamily="18" charset="0"/>
                <a:cs typeface="Times New Roman" panose="02020603050405020304" pitchFamily="18" charset="0"/>
              </a:rPr>
              <a:t>О региональной программе проведения капитального ремонта МКД</a:t>
            </a:r>
            <a:endParaRPr lang="ru-RU" sz="2400" dirty="0">
              <a:solidFill>
                <a:schemeClr val="tx2"/>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43543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95536" y="3429000"/>
            <a:ext cx="3888432" cy="3240360"/>
          </a:xfrm>
        </p:spPr>
        <p:txBody>
          <a:bodyPr>
            <a:noAutofit/>
          </a:bodyPr>
          <a:lstStyle/>
          <a:p>
            <a:pPr algn="just"/>
            <a:r>
              <a:rPr lang="ru-RU" sz="1800" dirty="0" smtClean="0">
                <a:solidFill>
                  <a:schemeClr val="accent6"/>
                </a:solidFill>
                <a:latin typeface="Times New Roman" panose="02020603050405020304" pitchFamily="18" charset="0"/>
                <a:cs typeface="Times New Roman" panose="02020603050405020304" pitchFamily="18" charset="0"/>
              </a:rPr>
              <a:t>	</a:t>
            </a:r>
            <a:endParaRPr lang="ru-RU" sz="1800" dirty="0">
              <a:solidFill>
                <a:schemeClr val="accent6"/>
              </a:solidFill>
              <a:latin typeface="Times New Roman" panose="02020603050405020304" pitchFamily="18" charset="0"/>
              <a:cs typeface="Times New Roman" panose="02020603050405020304" pitchFamily="18" charset="0"/>
            </a:endParaRPr>
          </a:p>
        </p:txBody>
      </p:sp>
      <p:sp>
        <p:nvSpPr>
          <p:cNvPr id="2" name="Заголовок 1"/>
          <p:cNvSpPr>
            <a:spLocks noGrp="1"/>
          </p:cNvSpPr>
          <p:nvPr>
            <p:ph type="ctrTitle"/>
          </p:nvPr>
        </p:nvSpPr>
        <p:spPr>
          <a:xfrm>
            <a:off x="107504" y="260648"/>
            <a:ext cx="8856984" cy="720080"/>
          </a:xfrm>
        </p:spPr>
        <p:txBody>
          <a:bodyPr/>
          <a:lstStyle/>
          <a:p>
            <a:pPr marL="182880" indent="0" algn="ctr">
              <a:buNone/>
            </a:pPr>
            <a:r>
              <a:rPr lang="ru-RU" sz="2400" dirty="0" smtClean="0">
                <a:solidFill>
                  <a:srgbClr val="002060"/>
                </a:solidFill>
                <a:effectLst/>
                <a:latin typeface="Times New Roman" panose="02020603050405020304" pitchFamily="18" charset="0"/>
                <a:cs typeface="Times New Roman" panose="02020603050405020304" pitchFamily="18" charset="0"/>
              </a:rPr>
              <a:t>Выбор способа формирования фонда капитального ремонта</a:t>
            </a:r>
            <a:endParaRPr lang="ru-RU" sz="2400" dirty="0">
              <a:solidFill>
                <a:srgbClr val="002060"/>
              </a:solidFill>
              <a:effectLst/>
              <a:latin typeface="Times New Roman" panose="02020603050405020304" pitchFamily="18" charset="0"/>
              <a:cs typeface="Times New Roman" panose="02020603050405020304" pitchFamily="18" charset="0"/>
            </a:endParaRPr>
          </a:p>
        </p:txBody>
      </p:sp>
      <p:sp>
        <p:nvSpPr>
          <p:cNvPr id="4" name="Скругленный прямоугольник 3"/>
          <p:cNvSpPr/>
          <p:nvPr/>
        </p:nvSpPr>
        <p:spPr>
          <a:xfrm>
            <a:off x="2963160" y="836712"/>
            <a:ext cx="3168352" cy="79208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rgbClr val="002060"/>
                </a:solidFill>
                <a:latin typeface="Times New Roman" panose="02020603050405020304" pitchFamily="18" charset="0"/>
                <a:cs typeface="Times New Roman" panose="02020603050405020304" pitchFamily="18" charset="0"/>
              </a:rPr>
              <a:t>Собственники помещений МКД </a:t>
            </a:r>
            <a:endParaRPr lang="ru-RU" b="1" dirty="0">
              <a:solidFill>
                <a:srgbClr val="002060"/>
              </a:solidFill>
              <a:latin typeface="Times New Roman" panose="02020603050405020304" pitchFamily="18" charset="0"/>
              <a:cs typeface="Times New Roman" panose="02020603050405020304" pitchFamily="18" charset="0"/>
            </a:endParaRPr>
          </a:p>
        </p:txBody>
      </p:sp>
      <p:sp>
        <p:nvSpPr>
          <p:cNvPr id="5" name="Овал 4"/>
          <p:cNvSpPr/>
          <p:nvPr/>
        </p:nvSpPr>
        <p:spPr>
          <a:xfrm>
            <a:off x="395536" y="2006345"/>
            <a:ext cx="3600400" cy="105841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latin typeface="Times New Roman" panose="02020603050405020304" pitchFamily="18" charset="0"/>
                <a:cs typeface="Times New Roman" panose="02020603050405020304" pitchFamily="18" charset="0"/>
              </a:rPr>
              <a:t>Счет регионального оператора </a:t>
            </a:r>
          </a:p>
          <a:p>
            <a:pPr algn="ctr"/>
            <a:r>
              <a:rPr lang="ru-RU" b="1" dirty="0" smtClean="0">
                <a:solidFill>
                  <a:schemeClr val="tx1"/>
                </a:solidFill>
                <a:latin typeface="Times New Roman" panose="02020603050405020304" pitchFamily="18" charset="0"/>
                <a:cs typeface="Times New Roman" panose="02020603050405020304" pitchFamily="18" charset="0"/>
              </a:rPr>
              <a:t>(«общий котел»)</a:t>
            </a:r>
            <a:endParaRPr lang="ru-RU" b="1" dirty="0">
              <a:solidFill>
                <a:schemeClr val="tx1"/>
              </a:solidFill>
              <a:latin typeface="Times New Roman" panose="02020603050405020304" pitchFamily="18" charset="0"/>
              <a:cs typeface="Times New Roman" panose="02020603050405020304" pitchFamily="18" charset="0"/>
            </a:endParaRPr>
          </a:p>
        </p:txBody>
      </p:sp>
      <p:sp>
        <p:nvSpPr>
          <p:cNvPr id="6" name="Овал 5"/>
          <p:cNvSpPr/>
          <p:nvPr/>
        </p:nvSpPr>
        <p:spPr>
          <a:xfrm>
            <a:off x="5043015" y="2021456"/>
            <a:ext cx="3672408" cy="113042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latin typeface="Times New Roman" panose="02020603050405020304" pitchFamily="18" charset="0"/>
                <a:cs typeface="Times New Roman" panose="02020603050405020304" pitchFamily="18" charset="0"/>
              </a:rPr>
              <a:t>Специальный счет (один счет – </a:t>
            </a:r>
          </a:p>
          <a:p>
            <a:pPr algn="ctr"/>
            <a:r>
              <a:rPr lang="ru-RU" b="1" dirty="0" smtClean="0">
                <a:solidFill>
                  <a:schemeClr val="tx1"/>
                </a:solidFill>
                <a:latin typeface="Times New Roman" panose="02020603050405020304" pitchFamily="18" charset="0"/>
                <a:cs typeface="Times New Roman" panose="02020603050405020304" pitchFamily="18" charset="0"/>
              </a:rPr>
              <a:t>один МКД)</a:t>
            </a:r>
            <a:endParaRPr lang="ru-RU" b="1" dirty="0">
              <a:solidFill>
                <a:schemeClr val="tx1"/>
              </a:solidFill>
              <a:latin typeface="Times New Roman" panose="02020603050405020304" pitchFamily="18" charset="0"/>
              <a:cs typeface="Times New Roman" panose="02020603050405020304"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942292">
            <a:off x="3848410" y="1724175"/>
            <a:ext cx="700611" cy="594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5932975">
            <a:off x="4499258" y="1637519"/>
            <a:ext cx="701675"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Прямоугольник 11"/>
          <p:cNvSpPr/>
          <p:nvPr/>
        </p:nvSpPr>
        <p:spPr>
          <a:xfrm>
            <a:off x="4547336" y="3284984"/>
            <a:ext cx="4417152" cy="3384376"/>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b="1" dirty="0" smtClean="0">
                <a:solidFill>
                  <a:schemeClr val="accent6"/>
                </a:solidFill>
                <a:latin typeface="Times New Roman" panose="02020603050405020304" pitchFamily="18" charset="0"/>
                <a:cs typeface="Times New Roman" panose="02020603050405020304" pitchFamily="18" charset="0"/>
              </a:rPr>
              <a:t>Владельцем специального счета может быть:</a:t>
            </a:r>
          </a:p>
          <a:p>
            <a:pPr algn="just" defTabSz="442913"/>
            <a:r>
              <a:rPr lang="ru-RU" b="1" dirty="0">
                <a:solidFill>
                  <a:schemeClr val="tx2"/>
                </a:solidFill>
                <a:latin typeface="Times New Roman" panose="02020603050405020304" pitchFamily="18" charset="0"/>
                <a:cs typeface="Times New Roman" panose="02020603050405020304" pitchFamily="18" charset="0"/>
              </a:rPr>
              <a:t>	</a:t>
            </a:r>
            <a:r>
              <a:rPr lang="ru-RU" b="1" dirty="0" smtClean="0">
                <a:solidFill>
                  <a:schemeClr val="tx2"/>
                </a:solidFill>
                <a:latin typeface="Times New Roman" panose="02020603050405020304" pitchFamily="18" charset="0"/>
                <a:cs typeface="Times New Roman" panose="02020603050405020304" pitchFamily="18" charset="0"/>
              </a:rPr>
              <a:t>- ТСЖ, ЖСК, СПК одного или нескольких МКД в сумме не более чем 30 квартир, если данные дома расположены на земельных участках, имеющих общую границу, и элементы инфраструктуры, предназначенные для совместного использования;</a:t>
            </a:r>
          </a:p>
          <a:p>
            <a:pPr algn="just" defTabSz="442913"/>
            <a:r>
              <a:rPr lang="ru-RU" b="1" dirty="0">
                <a:solidFill>
                  <a:schemeClr val="tx2"/>
                </a:solidFill>
                <a:latin typeface="Times New Roman" panose="02020603050405020304" pitchFamily="18" charset="0"/>
                <a:cs typeface="Times New Roman" panose="02020603050405020304" pitchFamily="18" charset="0"/>
              </a:rPr>
              <a:t>	</a:t>
            </a:r>
            <a:r>
              <a:rPr lang="ru-RU" b="1" dirty="0" smtClean="0">
                <a:solidFill>
                  <a:schemeClr val="tx2"/>
                </a:solidFill>
                <a:latin typeface="Times New Roman" panose="02020603050405020304" pitchFamily="18" charset="0"/>
                <a:cs typeface="Times New Roman" panose="02020603050405020304" pitchFamily="18" charset="0"/>
              </a:rPr>
              <a:t>- региональный оператор по решению собственников.</a:t>
            </a:r>
            <a:endParaRPr lang="ru-RU" b="1" dirty="0">
              <a:solidFill>
                <a:schemeClr val="tx2"/>
              </a:solidFill>
              <a:latin typeface="Times New Roman" panose="02020603050405020304" pitchFamily="18" charset="0"/>
              <a:cs typeface="Times New Roman" panose="02020603050405020304" pitchFamily="18" charset="0"/>
            </a:endParaRPr>
          </a:p>
        </p:txBody>
      </p:sp>
      <p:sp>
        <p:nvSpPr>
          <p:cNvPr id="13" name="Прямоугольник 12"/>
          <p:cNvSpPr/>
          <p:nvPr/>
        </p:nvSpPr>
        <p:spPr>
          <a:xfrm>
            <a:off x="395536" y="3151880"/>
            <a:ext cx="4032448" cy="35894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442913"/>
            <a:r>
              <a:rPr lang="ru-RU" dirty="0" smtClean="0">
                <a:solidFill>
                  <a:schemeClr val="accent6"/>
                </a:solidFill>
                <a:latin typeface="Times New Roman" panose="02020603050405020304" pitchFamily="18" charset="0"/>
                <a:cs typeface="Times New Roman" panose="02020603050405020304" pitchFamily="18" charset="0"/>
              </a:rPr>
              <a:t>	</a:t>
            </a:r>
            <a:r>
              <a:rPr lang="ru-RU" b="1" dirty="0" smtClean="0">
                <a:solidFill>
                  <a:schemeClr val="accent6"/>
                </a:solidFill>
                <a:latin typeface="Times New Roman" panose="02020603050405020304" pitchFamily="18" charset="0"/>
                <a:cs typeface="Times New Roman" panose="02020603050405020304" pitchFamily="18" charset="0"/>
              </a:rPr>
              <a:t>Если до 29 июля 2014 года собственники не выбрали ни один из двух способов формирования фонда капитального ремонта, то орган местного самоуправления должен созвать общее собрание. Если до 29 августа 2014 года собственники не также не определились с выбором, то орган местного самоуправления принимает решение о формировании фонда капитального ремонта на счете регионального  оператора.</a:t>
            </a:r>
            <a:endParaRPr lang="ru-RU" b="1" dirty="0">
              <a:solidFill>
                <a:schemeClr val="accent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51749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7504" y="260648"/>
            <a:ext cx="8856984" cy="720080"/>
          </a:xfrm>
        </p:spPr>
        <p:txBody>
          <a:bodyPr/>
          <a:lstStyle/>
          <a:p>
            <a:pPr marL="182880" indent="0" algn="ctr">
              <a:buNone/>
            </a:pPr>
            <a:r>
              <a:rPr lang="ru-RU" sz="2400" dirty="0" smtClean="0">
                <a:solidFill>
                  <a:srgbClr val="002060"/>
                </a:solidFill>
                <a:effectLst/>
                <a:latin typeface="Times New Roman" panose="02020603050405020304" pitchFamily="18" charset="0"/>
                <a:cs typeface="Times New Roman" panose="02020603050405020304" pitchFamily="18" charset="0"/>
              </a:rPr>
              <a:t>В обмен на бессрочные платежи региональному оператору, собственники приобретают его обязательства по проведению и финансированию капитального ремонта</a:t>
            </a:r>
            <a:endParaRPr lang="ru-RU" sz="2400" dirty="0">
              <a:solidFill>
                <a:srgbClr val="002060"/>
              </a:solidFill>
              <a:effectLst/>
              <a:latin typeface="Times New Roman" panose="02020603050405020304" pitchFamily="18" charset="0"/>
              <a:cs typeface="Times New Roman" panose="02020603050405020304" pitchFamily="18" charset="0"/>
            </a:endParaRPr>
          </a:p>
        </p:txBody>
      </p:sp>
      <p:sp>
        <p:nvSpPr>
          <p:cNvPr id="5" name="Овал 4"/>
          <p:cNvSpPr/>
          <p:nvPr/>
        </p:nvSpPr>
        <p:spPr>
          <a:xfrm>
            <a:off x="251520" y="2411176"/>
            <a:ext cx="2880320" cy="273630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100" b="1" dirty="0" smtClean="0">
                <a:solidFill>
                  <a:schemeClr val="tx1"/>
                </a:solidFill>
                <a:latin typeface="Times New Roman" panose="02020603050405020304" pitchFamily="18" charset="0"/>
                <a:cs typeface="Times New Roman" panose="02020603050405020304" pitchFamily="18" charset="0"/>
              </a:rPr>
              <a:t>Собственники помещений в МКД</a:t>
            </a:r>
            <a:endParaRPr lang="ru-RU" sz="2100" b="1" dirty="0">
              <a:solidFill>
                <a:schemeClr val="tx1"/>
              </a:solidFill>
              <a:latin typeface="Times New Roman" panose="02020603050405020304" pitchFamily="18" charset="0"/>
              <a:cs typeface="Times New Roman" panose="02020603050405020304" pitchFamily="18" charset="0"/>
            </a:endParaRPr>
          </a:p>
        </p:txBody>
      </p:sp>
      <p:sp>
        <p:nvSpPr>
          <p:cNvPr id="11" name="Овал 10"/>
          <p:cNvSpPr/>
          <p:nvPr/>
        </p:nvSpPr>
        <p:spPr>
          <a:xfrm>
            <a:off x="6084168" y="2492896"/>
            <a:ext cx="2880320" cy="273630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792288"/>
            <a:r>
              <a:rPr lang="ru-RU" sz="2100" b="1" dirty="0" smtClean="0">
                <a:solidFill>
                  <a:schemeClr val="tx1"/>
                </a:solidFill>
                <a:latin typeface="Times New Roman" panose="02020603050405020304" pitchFamily="18" charset="0"/>
                <a:cs typeface="Times New Roman" panose="02020603050405020304" pitchFamily="18" charset="0"/>
              </a:rPr>
              <a:t>Региональный оператор</a:t>
            </a:r>
            <a:endParaRPr lang="ru-RU" sz="2100" b="1" dirty="0">
              <a:solidFill>
                <a:schemeClr val="tx1"/>
              </a:solidFill>
              <a:latin typeface="Times New Roman" panose="02020603050405020304" pitchFamily="18" charset="0"/>
              <a:cs typeface="Times New Roman" panose="02020603050405020304" pitchFamily="18" charset="0"/>
            </a:endParaRPr>
          </a:p>
        </p:txBody>
      </p:sp>
      <p:sp>
        <p:nvSpPr>
          <p:cNvPr id="7" name="Стрелка вправо 6"/>
          <p:cNvSpPr/>
          <p:nvPr/>
        </p:nvSpPr>
        <p:spPr>
          <a:xfrm>
            <a:off x="3145555" y="2053236"/>
            <a:ext cx="3096344" cy="1591788"/>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latin typeface="Times New Roman" panose="02020603050405020304" pitchFamily="18" charset="0"/>
                <a:cs typeface="Times New Roman" panose="02020603050405020304" pitchFamily="18" charset="0"/>
              </a:rPr>
              <a:t>Обязательные взносы на капитальный ремонт</a:t>
            </a:r>
            <a:endParaRPr lang="ru-RU" b="1" dirty="0">
              <a:solidFill>
                <a:schemeClr val="tx1"/>
              </a:solidFill>
              <a:latin typeface="Times New Roman" panose="02020603050405020304" pitchFamily="18" charset="0"/>
              <a:cs typeface="Times New Roman" panose="02020603050405020304" pitchFamily="18" charset="0"/>
            </a:endParaRPr>
          </a:p>
        </p:txBody>
      </p:sp>
      <p:sp>
        <p:nvSpPr>
          <p:cNvPr id="8" name="Стрелка влево 7"/>
          <p:cNvSpPr/>
          <p:nvPr/>
        </p:nvSpPr>
        <p:spPr>
          <a:xfrm>
            <a:off x="2843808" y="4293096"/>
            <a:ext cx="3240360" cy="1656184"/>
          </a:xfrm>
          <a:prstGeom prst="leftArrow">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latin typeface="Times New Roman" panose="02020603050405020304" pitchFamily="18" charset="0"/>
                <a:cs typeface="Times New Roman" panose="02020603050405020304" pitchFamily="18" charset="0"/>
              </a:rPr>
              <a:t>Организация и проведение капитального ремонта</a:t>
            </a:r>
            <a:endParaRPr lang="ru-RU"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58767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052736"/>
            <a:ext cx="8784976" cy="5472608"/>
          </a:xfrm>
        </p:spPr>
        <p:txBody>
          <a:bodyPr>
            <a:noAutofit/>
          </a:bodyPr>
          <a:lstStyle/>
          <a:p>
            <a:pPr algn="just"/>
            <a:r>
              <a:rPr lang="ru-RU" sz="1800" dirty="0" smtClean="0">
                <a:solidFill>
                  <a:schemeClr val="accent6"/>
                </a:solidFill>
                <a:latin typeface="Times New Roman" panose="02020603050405020304" pitchFamily="18" charset="0"/>
                <a:cs typeface="Times New Roman" panose="02020603050405020304" pitchFamily="18" charset="0"/>
              </a:rPr>
              <a:t>	</a:t>
            </a:r>
          </a:p>
          <a:p>
            <a:pPr algn="just"/>
            <a:r>
              <a:rPr lang="ru-RU" sz="1800" dirty="0">
                <a:solidFill>
                  <a:schemeClr val="accent6"/>
                </a:solidFill>
                <a:latin typeface="Times New Roman" panose="02020603050405020304" pitchFamily="18" charset="0"/>
                <a:cs typeface="Times New Roman" panose="02020603050405020304" pitchFamily="18" charset="0"/>
              </a:rPr>
              <a:t>	</a:t>
            </a:r>
            <a:endParaRPr lang="ru-RU" sz="2000" dirty="0">
              <a:solidFill>
                <a:schemeClr val="accent6">
                  <a:lumMod val="75000"/>
                </a:schemeClr>
              </a:solidFill>
              <a:latin typeface="Times New Roman" panose="02020603050405020304" pitchFamily="18" charset="0"/>
              <a:cs typeface="Times New Roman" panose="02020603050405020304" pitchFamily="18" charset="0"/>
            </a:endParaRPr>
          </a:p>
        </p:txBody>
      </p:sp>
      <p:sp>
        <p:nvSpPr>
          <p:cNvPr id="2" name="Заголовок 1"/>
          <p:cNvSpPr>
            <a:spLocks noGrp="1"/>
          </p:cNvSpPr>
          <p:nvPr>
            <p:ph type="ctrTitle"/>
          </p:nvPr>
        </p:nvSpPr>
        <p:spPr>
          <a:xfrm>
            <a:off x="107504" y="260648"/>
            <a:ext cx="8856984" cy="720080"/>
          </a:xfrm>
        </p:spPr>
        <p:txBody>
          <a:bodyPr/>
          <a:lstStyle/>
          <a:p>
            <a:pPr marL="182880" indent="0" algn="ctr">
              <a:buNone/>
            </a:pPr>
            <a:r>
              <a:rPr lang="ru-RU" sz="2400" dirty="0" smtClean="0">
                <a:solidFill>
                  <a:schemeClr val="tx2"/>
                </a:solidFill>
                <a:effectLst/>
                <a:latin typeface="Times New Roman" panose="02020603050405020304" pitchFamily="18" charset="0"/>
                <a:cs typeface="Times New Roman" panose="02020603050405020304" pitchFamily="18" charset="0"/>
              </a:rPr>
              <a:t>Информирование о принятых решениях </a:t>
            </a:r>
            <a:endParaRPr lang="ru-RU" sz="2400" dirty="0">
              <a:solidFill>
                <a:schemeClr val="tx2"/>
              </a:solidFill>
              <a:effectLst/>
              <a:latin typeface="Times New Roman" panose="02020603050405020304" pitchFamily="18" charset="0"/>
              <a:cs typeface="Times New Roman" panose="02020603050405020304" pitchFamily="18" charset="0"/>
            </a:endParaRPr>
          </a:p>
        </p:txBody>
      </p:sp>
      <p:sp>
        <p:nvSpPr>
          <p:cNvPr id="4" name="Скругленный прямоугольник 3"/>
          <p:cNvSpPr/>
          <p:nvPr/>
        </p:nvSpPr>
        <p:spPr>
          <a:xfrm>
            <a:off x="611560" y="692696"/>
            <a:ext cx="828092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latin typeface="Times New Roman" panose="02020603050405020304" pitchFamily="18" charset="0"/>
                <a:cs typeface="Times New Roman" panose="02020603050405020304" pitchFamily="18" charset="0"/>
              </a:rPr>
              <a:t>Протокол решения общего собрания собственников помещений МКД о выборе способа формирования фонда капитального ремонта.</a:t>
            </a:r>
            <a:endParaRPr lang="ru-RU" b="1" dirty="0">
              <a:latin typeface="Times New Roman" panose="02020603050405020304" pitchFamily="18" charset="0"/>
              <a:cs typeface="Times New Roman" panose="02020603050405020304" pitchFamily="18" charset="0"/>
            </a:endParaRPr>
          </a:p>
        </p:txBody>
      </p:sp>
      <p:sp>
        <p:nvSpPr>
          <p:cNvPr id="5" name="Скругленный прямоугольник 4"/>
          <p:cNvSpPr/>
          <p:nvPr/>
        </p:nvSpPr>
        <p:spPr>
          <a:xfrm>
            <a:off x="611560" y="1988840"/>
            <a:ext cx="3816424" cy="3096344"/>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2"/>
                </a:solidFill>
                <a:latin typeface="Times New Roman" panose="02020603050405020304" pitchFamily="18" charset="0"/>
                <a:cs typeface="Times New Roman" panose="02020603050405020304" pitchFamily="18" charset="0"/>
              </a:rPr>
              <a:t>Для решений о выборе способа «общий котел» или специальный счет (владелец счета региональный оператор): некоммерческая организация «Фонд капитального ремонта многоквартирных домов Архангельской области», 16300, </a:t>
            </a:r>
          </a:p>
          <a:p>
            <a:pPr algn="ctr"/>
            <a:r>
              <a:rPr lang="ru-RU" dirty="0" smtClean="0">
                <a:solidFill>
                  <a:schemeClr val="tx2"/>
                </a:solidFill>
                <a:latin typeface="Times New Roman" panose="02020603050405020304" pitchFamily="18" charset="0"/>
                <a:cs typeface="Times New Roman" panose="02020603050405020304" pitchFamily="18" charset="0"/>
              </a:rPr>
              <a:t>город Архангельск, проспект </a:t>
            </a:r>
            <a:r>
              <a:rPr lang="ru-RU" dirty="0" err="1" smtClean="0">
                <a:solidFill>
                  <a:schemeClr val="tx2"/>
                </a:solidFill>
                <a:latin typeface="Times New Roman" panose="02020603050405020304" pitchFamily="18" charset="0"/>
                <a:cs typeface="Times New Roman" panose="02020603050405020304" pitchFamily="18" charset="0"/>
              </a:rPr>
              <a:t>Чумбарова-Лучинского</a:t>
            </a:r>
            <a:r>
              <a:rPr lang="ru-RU" dirty="0" smtClean="0">
                <a:solidFill>
                  <a:schemeClr val="tx2"/>
                </a:solidFill>
                <a:latin typeface="Times New Roman" panose="02020603050405020304" pitchFamily="18" charset="0"/>
                <a:cs typeface="Times New Roman" panose="02020603050405020304" pitchFamily="18" charset="0"/>
              </a:rPr>
              <a:t>, д. 21, корп. 1, секция № 4.</a:t>
            </a:r>
            <a:endParaRPr lang="ru-RU" dirty="0">
              <a:solidFill>
                <a:schemeClr val="tx2"/>
              </a:solidFill>
              <a:latin typeface="Times New Roman" panose="02020603050405020304" pitchFamily="18" charset="0"/>
              <a:cs typeface="Times New Roman" panose="02020603050405020304" pitchFamily="18" charset="0"/>
            </a:endParaRPr>
          </a:p>
        </p:txBody>
      </p:sp>
      <p:sp>
        <p:nvSpPr>
          <p:cNvPr id="6" name="Скругленный прямоугольник 5"/>
          <p:cNvSpPr/>
          <p:nvPr/>
        </p:nvSpPr>
        <p:spPr>
          <a:xfrm>
            <a:off x="4740185" y="1988840"/>
            <a:ext cx="3816424" cy="3096344"/>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2"/>
                </a:solidFill>
                <a:latin typeface="Times New Roman" panose="02020603050405020304" pitchFamily="18" charset="0"/>
                <a:cs typeface="Times New Roman" panose="02020603050405020304" pitchFamily="18" charset="0"/>
              </a:rPr>
              <a:t>Для решений о выборе способа специальный счет (владелец счета ТСЖ, ЖСК, СПК): государственная жилищная инспекция по Архангельской области, 163072, </a:t>
            </a:r>
          </a:p>
          <a:p>
            <a:pPr algn="ctr"/>
            <a:r>
              <a:rPr lang="ru-RU" dirty="0" smtClean="0">
                <a:solidFill>
                  <a:schemeClr val="tx2"/>
                </a:solidFill>
                <a:latin typeface="Times New Roman" panose="02020603050405020304" pitchFamily="18" charset="0"/>
                <a:cs typeface="Times New Roman" panose="02020603050405020304" pitchFamily="18" charset="0"/>
              </a:rPr>
              <a:t>город Архангельск,  </a:t>
            </a:r>
          </a:p>
          <a:p>
            <a:pPr algn="ctr"/>
            <a:r>
              <a:rPr lang="ru-RU" dirty="0" smtClean="0">
                <a:solidFill>
                  <a:schemeClr val="tx2"/>
                </a:solidFill>
                <a:latin typeface="Times New Roman" panose="02020603050405020304" pitchFamily="18" charset="0"/>
                <a:cs typeface="Times New Roman" panose="02020603050405020304" pitchFamily="18" charset="0"/>
              </a:rPr>
              <a:t>ул. Комсомольская, д.38, корп.1, </a:t>
            </a:r>
            <a:r>
              <a:rPr lang="ru-RU" dirty="0" err="1" smtClean="0">
                <a:solidFill>
                  <a:schemeClr val="tx2"/>
                </a:solidFill>
                <a:latin typeface="Times New Roman" panose="02020603050405020304" pitchFamily="18" charset="0"/>
                <a:cs typeface="Times New Roman" panose="02020603050405020304" pitchFamily="18" charset="0"/>
              </a:rPr>
              <a:t>каб</a:t>
            </a:r>
            <a:r>
              <a:rPr lang="ru-RU" dirty="0" smtClean="0">
                <a:solidFill>
                  <a:schemeClr val="tx2"/>
                </a:solidFill>
                <a:latin typeface="Times New Roman" panose="02020603050405020304" pitchFamily="18" charset="0"/>
                <a:cs typeface="Times New Roman" panose="02020603050405020304" pitchFamily="18" charset="0"/>
              </a:rPr>
              <a:t>. 207. </a:t>
            </a:r>
            <a:endParaRPr lang="ru-RU" dirty="0">
              <a:solidFill>
                <a:schemeClr val="tx2"/>
              </a:solidFill>
              <a:latin typeface="Times New Roman" panose="02020603050405020304" pitchFamily="18" charset="0"/>
              <a:cs typeface="Times New Roman" panose="02020603050405020304" pitchFamily="18" charset="0"/>
            </a:endParaRPr>
          </a:p>
        </p:txBody>
      </p:sp>
      <p:cxnSp>
        <p:nvCxnSpPr>
          <p:cNvPr id="8" name="Прямая со стрелкой 7"/>
          <p:cNvCxnSpPr/>
          <p:nvPr/>
        </p:nvCxnSpPr>
        <p:spPr>
          <a:xfrm>
            <a:off x="4644008" y="1700808"/>
            <a:ext cx="288032" cy="360040"/>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Прямая со стрелкой 10"/>
          <p:cNvCxnSpPr/>
          <p:nvPr/>
        </p:nvCxnSpPr>
        <p:spPr>
          <a:xfrm flipH="1">
            <a:off x="4319972" y="1700808"/>
            <a:ext cx="252028" cy="360040"/>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Скругленный прямоугольник 15"/>
          <p:cNvSpPr/>
          <p:nvPr/>
        </p:nvSpPr>
        <p:spPr>
          <a:xfrm>
            <a:off x="683568" y="5373216"/>
            <a:ext cx="8064896" cy="1152128"/>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2"/>
                </a:solidFill>
                <a:latin typeface="Times New Roman" panose="02020603050405020304" pitchFamily="18" charset="0"/>
                <a:cs typeface="Times New Roman" panose="02020603050405020304" pitchFamily="18" charset="0"/>
              </a:rPr>
              <a:t>Решения органов местного самоуправления в отношении многоквартирных домов собственники которых не приняли решений о выборе способа формирования фондов капитального ремонта направляются в адрес регионального оператора в срок до 13 сентября 2014 года. </a:t>
            </a:r>
            <a:endParaRPr lang="ru-RU"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45862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7504" y="260648"/>
            <a:ext cx="8856984" cy="720080"/>
          </a:xfrm>
        </p:spPr>
        <p:txBody>
          <a:bodyPr/>
          <a:lstStyle/>
          <a:p>
            <a:pPr marL="182880" indent="0" algn="ctr">
              <a:buNone/>
            </a:pPr>
            <a:r>
              <a:rPr lang="ru-RU" sz="2400" dirty="0" smtClean="0">
                <a:solidFill>
                  <a:srgbClr val="002060"/>
                </a:solidFill>
                <a:effectLst/>
                <a:latin typeface="Times New Roman" panose="02020603050405020304" pitchFamily="18" charset="0"/>
                <a:cs typeface="Times New Roman" panose="02020603050405020304" pitchFamily="18" charset="0"/>
              </a:rPr>
              <a:t>Схема организации проведения капитального ремонта МКД</a:t>
            </a:r>
            <a:endParaRPr lang="ru-RU" sz="2400" dirty="0">
              <a:solidFill>
                <a:srgbClr val="002060"/>
              </a:solidFill>
              <a:effectLst/>
              <a:latin typeface="Times New Roman" panose="02020603050405020304" pitchFamily="18" charset="0"/>
              <a:cs typeface="Times New Roman" panose="02020603050405020304" pitchFamily="18" charset="0"/>
            </a:endParaRPr>
          </a:p>
        </p:txBody>
      </p:sp>
      <p:sp>
        <p:nvSpPr>
          <p:cNvPr id="14" name="Скругленный прямоугольник 13"/>
          <p:cNvSpPr/>
          <p:nvPr/>
        </p:nvSpPr>
        <p:spPr>
          <a:xfrm>
            <a:off x="179512" y="1041053"/>
            <a:ext cx="2316163" cy="113042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latin typeface="Times New Roman" panose="02020603050405020304" pitchFamily="18" charset="0"/>
                <a:cs typeface="Times New Roman" panose="02020603050405020304" pitchFamily="18" charset="0"/>
              </a:rPr>
              <a:t>Собственники помещений МКД</a:t>
            </a:r>
            <a:endParaRPr lang="ru-RU" b="1" dirty="0">
              <a:solidFill>
                <a:schemeClr val="tx1"/>
              </a:solidFill>
              <a:latin typeface="Times New Roman" panose="02020603050405020304" pitchFamily="18" charset="0"/>
              <a:cs typeface="Times New Roman" panose="02020603050405020304" pitchFamily="18" charset="0"/>
            </a:endParaRPr>
          </a:p>
        </p:txBody>
      </p:sp>
      <p:sp>
        <p:nvSpPr>
          <p:cNvPr id="22" name="Скругленный прямоугольник 21"/>
          <p:cNvSpPr/>
          <p:nvPr/>
        </p:nvSpPr>
        <p:spPr>
          <a:xfrm>
            <a:off x="3059832" y="1055108"/>
            <a:ext cx="2316163" cy="113042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b="1" dirty="0" smtClean="0">
                <a:solidFill>
                  <a:schemeClr val="tx1"/>
                </a:solidFill>
                <a:latin typeface="Times New Roman" panose="02020603050405020304" pitchFamily="18" charset="0"/>
                <a:cs typeface="Times New Roman" panose="02020603050405020304" pitchFamily="18" charset="0"/>
              </a:rPr>
              <a:t>Ежемесячные обязательные взносы на капитальный ремонт</a:t>
            </a:r>
            <a:endParaRPr lang="ru-RU" sz="1600" b="1" dirty="0">
              <a:solidFill>
                <a:schemeClr val="tx1"/>
              </a:solidFill>
              <a:latin typeface="Times New Roman" panose="02020603050405020304" pitchFamily="18" charset="0"/>
              <a:cs typeface="Times New Roman" panose="02020603050405020304" pitchFamily="18" charset="0"/>
            </a:endParaRPr>
          </a:p>
        </p:txBody>
      </p:sp>
      <p:sp>
        <p:nvSpPr>
          <p:cNvPr id="23" name="Скругленный прямоугольник 22"/>
          <p:cNvSpPr/>
          <p:nvPr/>
        </p:nvSpPr>
        <p:spPr>
          <a:xfrm>
            <a:off x="1337593" y="2852936"/>
            <a:ext cx="2316163" cy="113042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latin typeface="Times New Roman" panose="02020603050405020304" pitchFamily="18" charset="0"/>
                <a:cs typeface="Times New Roman" panose="02020603050405020304" pitchFamily="18" charset="0"/>
              </a:rPr>
              <a:t>Региональный оператор </a:t>
            </a:r>
          </a:p>
          <a:p>
            <a:pPr algn="ctr"/>
            <a:r>
              <a:rPr lang="ru-RU" b="1" dirty="0" smtClean="0">
                <a:solidFill>
                  <a:schemeClr val="tx1"/>
                </a:solidFill>
                <a:latin typeface="Times New Roman" panose="02020603050405020304" pitchFamily="18" charset="0"/>
                <a:cs typeface="Times New Roman" panose="02020603050405020304" pitchFamily="18" charset="0"/>
              </a:rPr>
              <a:t>(«общий котел»)</a:t>
            </a:r>
            <a:endParaRPr lang="ru-RU" b="1" dirty="0">
              <a:solidFill>
                <a:schemeClr val="tx1"/>
              </a:solidFill>
              <a:latin typeface="Times New Roman" panose="02020603050405020304" pitchFamily="18" charset="0"/>
              <a:cs typeface="Times New Roman" panose="02020603050405020304" pitchFamily="18" charset="0"/>
            </a:endParaRPr>
          </a:p>
        </p:txBody>
      </p:sp>
      <p:sp>
        <p:nvSpPr>
          <p:cNvPr id="24" name="Скругленный прямоугольник 23"/>
          <p:cNvSpPr/>
          <p:nvPr/>
        </p:nvSpPr>
        <p:spPr>
          <a:xfrm>
            <a:off x="4217913" y="2852936"/>
            <a:ext cx="2316163" cy="113042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latin typeface="Times New Roman" panose="02020603050405020304" pitchFamily="18" charset="0"/>
                <a:cs typeface="Times New Roman" panose="02020603050405020304" pitchFamily="18" charset="0"/>
              </a:rPr>
              <a:t>Специальный счет</a:t>
            </a:r>
            <a:endParaRPr lang="ru-RU" b="1" dirty="0">
              <a:solidFill>
                <a:schemeClr val="tx1"/>
              </a:solidFill>
              <a:latin typeface="Times New Roman" panose="02020603050405020304" pitchFamily="18" charset="0"/>
              <a:cs typeface="Times New Roman" panose="02020603050405020304" pitchFamily="18" charset="0"/>
            </a:endParaRPr>
          </a:p>
        </p:txBody>
      </p:sp>
      <p:cxnSp>
        <p:nvCxnSpPr>
          <p:cNvPr id="20" name="Прямая со стрелкой 19"/>
          <p:cNvCxnSpPr/>
          <p:nvPr/>
        </p:nvCxnSpPr>
        <p:spPr>
          <a:xfrm>
            <a:off x="2476476" y="1620320"/>
            <a:ext cx="583356" cy="0"/>
          </a:xfrm>
          <a:prstGeom prst="straightConnector1">
            <a:avLst/>
          </a:prstGeom>
          <a:ln w="22225">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31" name="Прямая со стрелкой 30"/>
          <p:cNvCxnSpPr/>
          <p:nvPr/>
        </p:nvCxnSpPr>
        <p:spPr>
          <a:xfrm flipH="1">
            <a:off x="3347864" y="2276872"/>
            <a:ext cx="354029" cy="432048"/>
          </a:xfrm>
          <a:prstGeom prst="straightConnector1">
            <a:avLst/>
          </a:prstGeom>
          <a:ln w="22225">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33" name="Прямая со стрелкой 32"/>
          <p:cNvCxnSpPr/>
          <p:nvPr/>
        </p:nvCxnSpPr>
        <p:spPr>
          <a:xfrm>
            <a:off x="4499992" y="2276872"/>
            <a:ext cx="360040" cy="432048"/>
          </a:xfrm>
          <a:prstGeom prst="straightConnector1">
            <a:avLst/>
          </a:prstGeom>
          <a:ln w="22225">
            <a:solidFill>
              <a:schemeClr val="accent6"/>
            </a:solidFill>
            <a:tailEnd type="arrow"/>
          </a:ln>
        </p:spPr>
        <p:style>
          <a:lnRef idx="1">
            <a:schemeClr val="accent1"/>
          </a:lnRef>
          <a:fillRef idx="0">
            <a:schemeClr val="accent1"/>
          </a:fillRef>
          <a:effectRef idx="0">
            <a:schemeClr val="accent1"/>
          </a:effectRef>
          <a:fontRef idx="minor">
            <a:schemeClr val="tx1"/>
          </a:fontRef>
        </p:style>
      </p:cxnSp>
      <p:sp>
        <p:nvSpPr>
          <p:cNvPr id="37" name="Скругленный прямоугольник 36"/>
          <p:cNvSpPr/>
          <p:nvPr/>
        </p:nvSpPr>
        <p:spPr>
          <a:xfrm>
            <a:off x="827584" y="4941168"/>
            <a:ext cx="7272808" cy="113042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latin typeface="Times New Roman" panose="02020603050405020304" pitchFamily="18" charset="0"/>
                <a:cs typeface="Times New Roman" panose="02020603050405020304" pitchFamily="18" charset="0"/>
              </a:rPr>
              <a:t>Капитальный ремонт многоквартирного дома</a:t>
            </a:r>
            <a:endParaRPr lang="ru-RU" b="1" dirty="0">
              <a:solidFill>
                <a:schemeClr val="tx1"/>
              </a:solidFill>
              <a:latin typeface="Times New Roman" panose="02020603050405020304" pitchFamily="18" charset="0"/>
              <a:cs typeface="Times New Roman" panose="02020603050405020304" pitchFamily="18" charset="0"/>
            </a:endParaRPr>
          </a:p>
        </p:txBody>
      </p:sp>
      <p:cxnSp>
        <p:nvCxnSpPr>
          <p:cNvPr id="38" name="Прямая со стрелкой 37"/>
          <p:cNvCxnSpPr/>
          <p:nvPr/>
        </p:nvCxnSpPr>
        <p:spPr>
          <a:xfrm>
            <a:off x="2460848" y="4145384"/>
            <a:ext cx="1" cy="576064"/>
          </a:xfrm>
          <a:prstGeom prst="straightConnector1">
            <a:avLst/>
          </a:prstGeom>
          <a:ln w="22225">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40" name="Прямая со стрелкой 39"/>
          <p:cNvCxnSpPr/>
          <p:nvPr/>
        </p:nvCxnSpPr>
        <p:spPr>
          <a:xfrm>
            <a:off x="5361846" y="4149080"/>
            <a:ext cx="1" cy="576064"/>
          </a:xfrm>
          <a:prstGeom prst="straightConnector1">
            <a:avLst/>
          </a:prstGeom>
          <a:ln w="22225">
            <a:solidFill>
              <a:schemeClr val="accent6"/>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9712873"/>
      </p:ext>
    </p:extLst>
  </p:cSld>
  <p:clrMapOvr>
    <a:masterClrMapping/>
  </p:clrMapOvr>
  <p:timing>
    <p:tnLst>
      <p:par>
        <p:cTn id="1" dur="indefinite" restart="never" nodeType="tmRoot"/>
      </p:par>
    </p:tnLst>
  </p:timing>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324</TotalTime>
  <Words>581</Words>
  <Application>Microsoft Office PowerPoint</Application>
  <PresentationFormat>Экран (4:3)</PresentationFormat>
  <Paragraphs>118</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Воздушный поток</vt:lpstr>
      <vt:lpstr>Организация финансирования капитального ремонта общего имущества  в многоквартирных домах:   - формирование фондов капитального ремонта; - региональный оператор, его цели и задачи.  </vt:lpstr>
      <vt:lpstr>    I. Формирование фондов капитального ремонта.  </vt:lpstr>
      <vt:lpstr>Перечень основных  нормативных правовых актов</vt:lpstr>
      <vt:lpstr>О региональной программе проведения капитального ремонта МКД</vt:lpstr>
      <vt:lpstr>О региональной программе проведения капитального ремонта МКД</vt:lpstr>
      <vt:lpstr>Выбор способа формирования фонда капитального ремонта</vt:lpstr>
      <vt:lpstr>В обмен на бессрочные платежи региональному оператору, собственники приобретают его обязательства по проведению и финансированию капитального ремонта</vt:lpstr>
      <vt:lpstr>Информирование о принятых решениях </vt:lpstr>
      <vt:lpstr>Схема организации проведения капитального ремонта МКД</vt:lpstr>
      <vt:lpstr>Источники формирования фонда капитального ремонта МКД</vt:lpstr>
      <vt:lpstr>Обязательный перечень услуг по капитальному ремонту многоквартирных домов</vt:lpstr>
      <vt:lpstr>    II. Региональный оператор, его цели и задачи.  </vt:lpstr>
      <vt:lpstr>Цели деятельности регионального оператора</vt:lpstr>
      <vt:lpstr>Задачи регионального оператора</vt:lpstr>
      <vt:lpstr>Задачи регионального оператора</vt:lpstr>
      <vt:lpstr>Интернет-сайт регионального оператора  Архангельской области</vt:lpstr>
      <vt:lpstr>Информационное обеспечение деятельности регионального оператора Архангельской области</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Организация финансирования капитального ремонта общего имущества в многоквартирных домах:   - региональный оператор, его функции и задачи;  - формирование фонда капитального ремонта.</dc:title>
  <dc:creator>User</dc:creator>
  <cp:lastModifiedBy>User</cp:lastModifiedBy>
  <cp:revision>29</cp:revision>
  <dcterms:created xsi:type="dcterms:W3CDTF">2014-06-23T13:00:16Z</dcterms:created>
  <dcterms:modified xsi:type="dcterms:W3CDTF">2014-06-24T10:05:39Z</dcterms:modified>
</cp:coreProperties>
</file>