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2"/>
  </p:notesMasterIdLst>
  <p:sldIdLst>
    <p:sldId id="305" r:id="rId2"/>
    <p:sldId id="311" r:id="rId3"/>
    <p:sldId id="308" r:id="rId4"/>
    <p:sldId id="309" r:id="rId5"/>
    <p:sldId id="310" r:id="rId6"/>
    <p:sldId id="313" r:id="rId7"/>
    <p:sldId id="314" r:id="rId8"/>
    <p:sldId id="316" r:id="rId9"/>
    <p:sldId id="315" r:id="rId10"/>
    <p:sldId id="312" r:id="rId11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740000"/>
    <a:srgbClr val="008000"/>
    <a:srgbClr val="FFE593"/>
    <a:srgbClr val="CCFF99"/>
    <a:srgbClr val="00FF00"/>
    <a:srgbClr val="000000"/>
    <a:srgbClr val="0054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70" autoAdjust="0"/>
  </p:normalViewPr>
  <p:slideViewPr>
    <p:cSldViewPr>
      <p:cViewPr>
        <p:scale>
          <a:sx n="114" d="100"/>
          <a:sy n="114" d="100"/>
        </p:scale>
        <p:origin x="-1554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2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7CCF32-7C61-410D-8289-017BBC38A428}" type="datetimeFigureOut">
              <a:rPr lang="ru-RU" smtClean="0"/>
              <a:pPr/>
              <a:t>05.05.2017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3" y="4715952"/>
            <a:ext cx="5438775" cy="4466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712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712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7F5F3A-F07C-47D5-BBC0-DD05443248B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13618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B7395-424F-4A45-A414-615ED88CE1E1}" type="datetime1">
              <a:rPr lang="ru-RU" smtClean="0"/>
              <a:pPr/>
              <a:t>05.05.2017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554661C-8304-44A3-AAFB-FE5CABD2B7E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65E2A-2528-43AD-AA73-303B4A0E88E4}" type="datetime1">
              <a:rPr lang="ru-RU" smtClean="0"/>
              <a:pPr/>
              <a:t>05.05.2017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EC39-37FE-45E6-8A08-A423F0971892}" type="datetime1">
              <a:rPr lang="ru-RU" smtClean="0"/>
              <a:pPr/>
              <a:t>05.05.2017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F5C1-01D7-4F6A-9DDB-18AE2E7F92AC}" type="datetime1">
              <a:rPr lang="ru-RU" smtClean="0"/>
              <a:pPr/>
              <a:t>05.05.2017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8EA13-64A4-4858-A442-549F1E551C6D}" type="datetime1">
              <a:rPr lang="ru-RU" smtClean="0"/>
              <a:pPr/>
              <a:t>05.05.2017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554661C-8304-44A3-AAFB-FE5CABD2B7E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F664A-6E1C-41D7-B5BC-4AF7CDC7B16E}" type="datetime1">
              <a:rPr lang="ru-RU" smtClean="0"/>
              <a:pPr/>
              <a:t>05.05.2017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E4A94-AD5C-45E7-81D8-062420CF1A0A}" type="datetime1">
              <a:rPr lang="ru-RU" smtClean="0"/>
              <a:pPr/>
              <a:t>05.05.2017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13290-777A-4BFD-AF03-1379D70D0615}" type="datetime1">
              <a:rPr lang="ru-RU" smtClean="0"/>
              <a:pPr/>
              <a:t>05.05.2017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06BDB-7C4D-45B7-B2E7-1A37038170C1}" type="datetime1">
              <a:rPr lang="ru-RU" smtClean="0"/>
              <a:pPr/>
              <a:t>05.05.2017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F9B5F-D199-45C7-BF11-50B415C14317}" type="datetime1">
              <a:rPr lang="ru-RU" smtClean="0"/>
              <a:pPr/>
              <a:t>05.05.2017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3FB0-2FCA-4480-8F4E-BE4FB7A02519}" type="datetime1">
              <a:rPr lang="ru-RU" smtClean="0"/>
              <a:pPr/>
              <a:t>05.05.2017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554661C-8304-44A3-AAFB-FE5CABD2B7E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6787676-E786-466E-B992-58B4AF4A7A19}" type="datetime1">
              <a:rPr lang="ru-RU" smtClean="0"/>
              <a:pPr/>
              <a:t>05.05.2017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554661C-8304-44A3-AAFB-FE5CABD2B7E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Заголовок 1"/>
          <p:cNvSpPr txBox="1">
            <a:spLocks/>
          </p:cNvSpPr>
          <p:nvPr/>
        </p:nvSpPr>
        <p:spPr>
          <a:xfrm>
            <a:off x="805705" y="1181360"/>
            <a:ext cx="7508750" cy="879488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spcAft>
                <a:spcPts val="600"/>
              </a:spcAft>
            </a:pPr>
            <a:r>
              <a:rPr lang="ru-RU" sz="2800" dirty="0" smtClean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АРХАНГЕЛЬСКАЯ ОБЛАСТЬ</a:t>
            </a:r>
          </a:p>
        </p:txBody>
      </p:sp>
      <p:pic>
        <p:nvPicPr>
          <p:cNvPr id="25" name="Picture 5" descr="герб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956" y="188640"/>
            <a:ext cx="1032247" cy="99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Заголовок 1"/>
          <p:cNvSpPr txBox="1">
            <a:spLocks/>
          </p:cNvSpPr>
          <p:nvPr/>
        </p:nvSpPr>
        <p:spPr>
          <a:xfrm>
            <a:off x="323528" y="2420888"/>
            <a:ext cx="8496944" cy="2232248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Расчет нормативов потребления коммунальных ресурсов в целях содержания общего имущества в МКД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5539879"/>
            <a:ext cx="89289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28 </a:t>
            </a: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апреля 2017 года</a:t>
            </a:r>
            <a:endParaRPr lang="ru-RU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076735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pPr/>
              <a:t>10</a:t>
            </a:fld>
            <a:endParaRPr lang="ru-RU" dirty="0"/>
          </a:p>
        </p:txBody>
      </p:sp>
      <p:pic>
        <p:nvPicPr>
          <p:cNvPr id="10" name="Picture 5" descr="герб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01" y="116632"/>
            <a:ext cx="1032247" cy="99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1455738" y="233369"/>
            <a:ext cx="7508750" cy="879488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spcAft>
                <a:spcPts val="600"/>
              </a:spcAft>
            </a:pPr>
            <a:r>
              <a:rPr lang="ru-RU" sz="3000" dirty="0" smtClean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 подготовке информации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87343" y="1196752"/>
            <a:ext cx="8352928" cy="3672408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200" dirty="0" smtClean="0">
                <a:solidFill>
                  <a:schemeClr val="tx1"/>
                </a:solidFill>
              </a:rPr>
              <a:t>Для расчета нормативов потребления коммунальных ресурсов в целях содержания ОДИ министерство ТЭК и ЖКХ АО  направило запросы в муниципальные образования, управляющие компании и </a:t>
            </a:r>
            <a:r>
              <a:rPr lang="ru-RU" sz="2200" dirty="0" err="1" smtClean="0">
                <a:solidFill>
                  <a:schemeClr val="tx1"/>
                </a:solidFill>
              </a:rPr>
              <a:t>ресурсоснабжающие</a:t>
            </a:r>
            <a:r>
              <a:rPr lang="ru-RU" sz="2200" dirty="0" smtClean="0">
                <a:solidFill>
                  <a:schemeClr val="tx1"/>
                </a:solidFill>
              </a:rPr>
              <a:t> организации:</a:t>
            </a:r>
          </a:p>
          <a:p>
            <a:endParaRPr lang="ru-RU" sz="2200" dirty="0" smtClean="0">
              <a:solidFill>
                <a:schemeClr val="tx1"/>
              </a:solidFill>
            </a:endParaRPr>
          </a:p>
          <a:p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smtClean="0">
                <a:solidFill>
                  <a:schemeClr val="tx1"/>
                </a:solidFill>
              </a:rPr>
              <a:t>- по электроэнергии запрос поступил в 242 УК и ТСЖ, в настоящее время ответы получены только от 3 организаций. Срок – 27.04.2017</a:t>
            </a:r>
          </a:p>
          <a:p>
            <a:endParaRPr lang="ru-RU" sz="2200" dirty="0">
              <a:solidFill>
                <a:schemeClr val="tx1"/>
              </a:solidFill>
            </a:endParaRPr>
          </a:p>
          <a:p>
            <a:r>
              <a:rPr lang="ru-RU" sz="2200" dirty="0" smtClean="0">
                <a:solidFill>
                  <a:schemeClr val="tx1"/>
                </a:solidFill>
              </a:rPr>
              <a:t>- по водоснабжению запрос поступил в 271 УК и ТСЖ, ответы получены только от 5 организаций.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5229200"/>
            <a:ext cx="8200719" cy="115212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Для расчета норматив в целях содержания ОДИ, которые соответствуют фактическим показателям необходима информация, ПРОШУ еще раз внимательно заполнить направленные таблицы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206010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pPr/>
              <a:t>2</a:t>
            </a:fld>
            <a:endParaRPr lang="ru-RU" dirty="0"/>
          </a:p>
        </p:txBody>
      </p:sp>
      <p:pic>
        <p:nvPicPr>
          <p:cNvPr id="10" name="Picture 5" descr="герб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01" y="116632"/>
            <a:ext cx="1032247" cy="99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1455738" y="233369"/>
            <a:ext cx="7508750" cy="879488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spcAft>
                <a:spcPts val="600"/>
              </a:spcAft>
            </a:pPr>
            <a:r>
              <a:rPr lang="ru-RU" sz="2400" dirty="0" smtClean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Нормативная правовая база для установления нормативов потребления в целях содержания ОДИ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71401" y="1844824"/>
            <a:ext cx="2616423" cy="1368152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ЖК РФ ч. 5 ст. 154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С 01.01.2017 расходы на ОДН перешли из состава коммунальных услуг в жилищные услуги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35896" y="1844824"/>
            <a:ext cx="2448272" cy="1368152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ЖК РФ  ч. 9.2 ст. 156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Размер расходов граждан на ОДН определяется исходя из нормативов потребления в целях содержания ОДИ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3059832" y="2420888"/>
            <a:ext cx="50405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516216" y="1844824"/>
            <a:ext cx="2376264" cy="1368152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ППРФ от 26.12.16 № 1498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Определен порядок расчета нормативов в целях содержания ОДИ и срок установления – не позднее 01.06.2017 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83568" y="4437112"/>
            <a:ext cx="4526545" cy="1368152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ФЗ от 29.06.2015 № 176-ФЗ ч. 10 ст. 12</a:t>
            </a:r>
            <a:endParaRPr lang="ru-RU" sz="1400" dirty="0">
              <a:solidFill>
                <a:schemeClr val="tx1"/>
              </a:solidFill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При первоначальном включении в плату за содержание жилья объемы потребления не могут превышать норматив на ОДН, установленный по состоянию на 01 ноября 2016 года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084168" y="4437112"/>
            <a:ext cx="2599364" cy="1512168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Постановления министерства по электроэнергии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от 21.12.2016 № 142-пн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и от 24.01.2017 № 19-пн;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п</a:t>
            </a:r>
            <a:r>
              <a:rPr lang="ru-RU" sz="1400" dirty="0" smtClean="0">
                <a:solidFill>
                  <a:schemeClr val="tx1"/>
                </a:solidFill>
              </a:rPr>
              <a:t>о водоснабжению –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от 17.06.13 № 75-пн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5364088" y="4923756"/>
            <a:ext cx="67265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6138413" y="2392191"/>
            <a:ext cx="50405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188658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3"/>
          <p:cNvSpPr txBox="1">
            <a:spLocks noChangeArrowheads="1"/>
          </p:cNvSpPr>
          <p:nvPr/>
        </p:nvSpPr>
        <p:spPr bwMode="auto">
          <a:xfrm>
            <a:off x="107504" y="3861048"/>
            <a:ext cx="8640960" cy="133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2860" tIns="51429" rIns="102860" bIns="51429">
            <a:spAutoFit/>
          </a:bodyPr>
          <a:lstStyle>
            <a:lvl1pPr defTabSz="1027113" eaLnBrk="0" hangingPunct="0">
              <a:defRPr sz="5000">
                <a:solidFill>
                  <a:schemeClr val="tx2"/>
                </a:solidFill>
                <a:latin typeface="Arial" charset="0"/>
              </a:defRPr>
            </a:lvl1pPr>
            <a:lvl2pPr marL="742950" indent="-285750" defTabSz="1027113" eaLnBrk="0" hangingPunct="0">
              <a:defRPr sz="5000">
                <a:solidFill>
                  <a:schemeClr val="tx2"/>
                </a:solidFill>
                <a:latin typeface="Arial" charset="0"/>
              </a:defRPr>
            </a:lvl2pPr>
            <a:lvl3pPr marL="1143000" indent="-228600" defTabSz="1027113" eaLnBrk="0" hangingPunct="0">
              <a:defRPr sz="5000">
                <a:solidFill>
                  <a:schemeClr val="tx2"/>
                </a:solidFill>
                <a:latin typeface="Arial" charset="0"/>
              </a:defRPr>
            </a:lvl3pPr>
            <a:lvl4pPr marL="1600200" indent="-228600" defTabSz="1027113" eaLnBrk="0" hangingPunct="0">
              <a:defRPr sz="5000">
                <a:solidFill>
                  <a:schemeClr val="tx2"/>
                </a:solidFill>
                <a:latin typeface="Arial" charset="0"/>
              </a:defRPr>
            </a:lvl4pPr>
            <a:lvl5pPr marL="2057400" indent="-228600" defTabSz="1027113" eaLnBrk="0" hangingPunct="0">
              <a:defRPr sz="5000">
                <a:solidFill>
                  <a:schemeClr val="tx2"/>
                </a:solidFill>
                <a:latin typeface="Arial" charset="0"/>
              </a:defRPr>
            </a:lvl5pPr>
            <a:lvl6pPr marL="2514600" indent="-228600" defTabSz="1027113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Arial" charset="0"/>
              </a:defRPr>
            </a:lvl6pPr>
            <a:lvl7pPr marL="2971800" indent="-228600" defTabSz="1027113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Arial" charset="0"/>
              </a:defRPr>
            </a:lvl7pPr>
            <a:lvl8pPr marL="3429000" indent="-228600" defTabSz="1027113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Arial" charset="0"/>
              </a:defRPr>
            </a:lvl8pPr>
            <a:lvl9pPr marL="3886200" indent="-228600" defTabSz="1027113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23.05.2006 № 306 «Об утверждении Правил установления и определения нормативов потребления коммунальных услуг и нормативов потребления коммунальных ресурсов в целях содержания общего имущества в МКД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3"/>
          <p:cNvSpPr txBox="1">
            <a:spLocks noChangeArrowheads="1"/>
          </p:cNvSpPr>
          <p:nvPr/>
        </p:nvSpPr>
        <p:spPr bwMode="auto">
          <a:xfrm>
            <a:off x="107504" y="1340768"/>
            <a:ext cx="8712968" cy="1211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2860" tIns="51429" rIns="102860" bIns="51429">
            <a:spAutoFit/>
          </a:bodyPr>
          <a:lstStyle>
            <a:lvl1pPr defTabSz="1027113" eaLnBrk="0" hangingPunct="0">
              <a:defRPr sz="5000">
                <a:solidFill>
                  <a:schemeClr val="tx2"/>
                </a:solidFill>
                <a:latin typeface="Arial" charset="0"/>
              </a:defRPr>
            </a:lvl1pPr>
            <a:lvl2pPr marL="742950" indent="-285750" defTabSz="1027113" eaLnBrk="0" hangingPunct="0">
              <a:defRPr sz="5000">
                <a:solidFill>
                  <a:schemeClr val="tx2"/>
                </a:solidFill>
                <a:latin typeface="Arial" charset="0"/>
              </a:defRPr>
            </a:lvl2pPr>
            <a:lvl3pPr marL="1143000" indent="-228600" defTabSz="1027113" eaLnBrk="0" hangingPunct="0">
              <a:defRPr sz="5000">
                <a:solidFill>
                  <a:schemeClr val="tx2"/>
                </a:solidFill>
                <a:latin typeface="Arial" charset="0"/>
              </a:defRPr>
            </a:lvl3pPr>
            <a:lvl4pPr marL="1600200" indent="-228600" defTabSz="1027113" eaLnBrk="0" hangingPunct="0">
              <a:defRPr sz="5000">
                <a:solidFill>
                  <a:schemeClr val="tx2"/>
                </a:solidFill>
                <a:latin typeface="Arial" charset="0"/>
              </a:defRPr>
            </a:lvl4pPr>
            <a:lvl5pPr marL="2057400" indent="-228600" defTabSz="1027113" eaLnBrk="0" hangingPunct="0">
              <a:defRPr sz="5000">
                <a:solidFill>
                  <a:schemeClr val="tx2"/>
                </a:solidFill>
                <a:latin typeface="Arial" charset="0"/>
              </a:defRPr>
            </a:lvl5pPr>
            <a:lvl6pPr marL="2514600" indent="-228600" defTabSz="1027113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Arial" charset="0"/>
              </a:defRPr>
            </a:lvl6pPr>
            <a:lvl7pPr marL="2971800" indent="-228600" defTabSz="1027113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Arial" charset="0"/>
              </a:defRPr>
            </a:lvl7pPr>
            <a:lvl8pPr marL="3429000" indent="-228600" defTabSz="1027113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Arial" charset="0"/>
              </a:defRPr>
            </a:lvl8pPr>
            <a:lvl9pPr marL="3886200" indent="-228600" defTabSz="1027113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26 декабря 2016 года  № 1498 «О вопросах предоставления коммунальных услуг и содержании общего имущества в многоквартирном доме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pPr/>
              <a:t>3</a:t>
            </a:fld>
            <a:endParaRPr lang="ru-RU" dirty="0"/>
          </a:p>
        </p:txBody>
      </p:sp>
      <p:pic>
        <p:nvPicPr>
          <p:cNvPr id="10" name="Picture 5" descr="герб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01" y="116632"/>
            <a:ext cx="1032247" cy="99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1455738" y="233369"/>
            <a:ext cx="7508750" cy="879488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spcAft>
                <a:spcPts val="600"/>
              </a:spcAft>
            </a:pPr>
            <a:r>
              <a:rPr lang="ru-RU" sz="3600" dirty="0" smtClean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Нормативная правовая база</a:t>
            </a:r>
          </a:p>
        </p:txBody>
      </p:sp>
      <p:sp>
        <p:nvSpPr>
          <p:cNvPr id="3" name="Стрелка вниз 2"/>
          <p:cNvSpPr/>
          <p:nvPr/>
        </p:nvSpPr>
        <p:spPr>
          <a:xfrm>
            <a:off x="5508104" y="2636912"/>
            <a:ext cx="2016224" cy="936104"/>
          </a:xfrm>
          <a:prstGeom prst="down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</a:rPr>
              <a:t>Изме</a:t>
            </a:r>
            <a:r>
              <a:rPr lang="ru-RU" b="1" dirty="0" smtClean="0">
                <a:solidFill>
                  <a:schemeClr val="tx1"/>
                </a:solidFill>
              </a:rPr>
              <a:t>-нения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7757" y="5301208"/>
            <a:ext cx="7776864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Пункт 13 Правил: нормативы потребления коммунальных ресурсов в целях содержания общего имущества в МКД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определяются с помощью расчетного метода с использованием формул согласно Приложению № 1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37400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3"/>
          <p:cNvSpPr txBox="1">
            <a:spLocks noChangeArrowheads="1"/>
          </p:cNvSpPr>
          <p:nvPr/>
        </p:nvSpPr>
        <p:spPr bwMode="auto">
          <a:xfrm>
            <a:off x="755576" y="1484784"/>
            <a:ext cx="8064896" cy="11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2860" tIns="51429" rIns="102860" bIns="51429">
            <a:spAutoFit/>
          </a:bodyPr>
          <a:lstStyle>
            <a:lvl1pPr defTabSz="1027113" eaLnBrk="0" hangingPunct="0">
              <a:defRPr sz="5000">
                <a:solidFill>
                  <a:schemeClr val="tx2"/>
                </a:solidFill>
                <a:latin typeface="Arial" charset="0"/>
              </a:defRPr>
            </a:lvl1pPr>
            <a:lvl2pPr marL="742950" indent="-285750" defTabSz="1027113" eaLnBrk="0" hangingPunct="0">
              <a:defRPr sz="5000">
                <a:solidFill>
                  <a:schemeClr val="tx2"/>
                </a:solidFill>
                <a:latin typeface="Arial" charset="0"/>
              </a:defRPr>
            </a:lvl2pPr>
            <a:lvl3pPr marL="1143000" indent="-228600" defTabSz="1027113" eaLnBrk="0" hangingPunct="0">
              <a:defRPr sz="5000">
                <a:solidFill>
                  <a:schemeClr val="tx2"/>
                </a:solidFill>
                <a:latin typeface="Arial" charset="0"/>
              </a:defRPr>
            </a:lvl3pPr>
            <a:lvl4pPr marL="1600200" indent="-228600" defTabSz="1027113" eaLnBrk="0" hangingPunct="0">
              <a:defRPr sz="5000">
                <a:solidFill>
                  <a:schemeClr val="tx2"/>
                </a:solidFill>
                <a:latin typeface="Arial" charset="0"/>
              </a:defRPr>
            </a:lvl4pPr>
            <a:lvl5pPr marL="2057400" indent="-228600" defTabSz="1027113" eaLnBrk="0" hangingPunct="0">
              <a:defRPr sz="5000">
                <a:solidFill>
                  <a:schemeClr val="tx2"/>
                </a:solidFill>
                <a:latin typeface="Arial" charset="0"/>
              </a:defRPr>
            </a:lvl5pPr>
            <a:lvl6pPr marL="2514600" indent="-228600" defTabSz="1027113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Arial" charset="0"/>
              </a:defRPr>
            </a:lvl6pPr>
            <a:lvl7pPr marL="2971800" indent="-228600" defTabSz="1027113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Arial" charset="0"/>
              </a:defRPr>
            </a:lvl7pPr>
            <a:lvl8pPr marL="3429000" indent="-228600" defTabSz="1027113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Arial" charset="0"/>
              </a:defRPr>
            </a:lvl8pPr>
            <a:lvl9pPr marL="3886200" indent="-228600" defTabSz="1027113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 37 приложения № 1 к Правилам № 306 – норматив потребления электроэнергии в целях содержания общего имущества в МКД</a:t>
            </a:r>
            <a:r>
              <a:rPr lang="en-US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определяется по формуле</a:t>
            </a:r>
            <a:endParaRPr lang="ru-RU" sz="24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pPr/>
              <a:t>4</a:t>
            </a:fld>
            <a:endParaRPr lang="ru-RU" dirty="0"/>
          </a:p>
        </p:txBody>
      </p:sp>
      <p:pic>
        <p:nvPicPr>
          <p:cNvPr id="10" name="Picture 5" descr="герб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01" y="116632"/>
            <a:ext cx="1032247" cy="99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1455738" y="233369"/>
            <a:ext cx="7508750" cy="879488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spcAft>
                <a:spcPts val="600"/>
              </a:spcAft>
            </a:pPr>
            <a:r>
              <a:rPr lang="ru-RU" sz="3000" dirty="0" smtClean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Формула для определения норматива </a:t>
            </a:r>
          </a:p>
          <a:p>
            <a:pPr algn="ctr">
              <a:spcAft>
                <a:spcPts val="600"/>
              </a:spcAft>
            </a:pPr>
            <a:r>
              <a:rPr lang="ru-RU" sz="3000" dirty="0" smtClean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электроэнергии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87524" y="3068960"/>
            <a:ext cx="7932948" cy="2736304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  = </a:t>
            </a:r>
            <a:r>
              <a:rPr lang="ru-RU" dirty="0" smtClean="0">
                <a:solidFill>
                  <a:schemeClr val="tx1"/>
                </a:solidFill>
              </a:rPr>
              <a:t>   </a:t>
            </a:r>
            <a:r>
              <a:rPr lang="en-US" dirty="0" smtClean="0">
                <a:solidFill>
                  <a:schemeClr val="tx1"/>
                </a:solidFill>
              </a:rPr>
              <a:t> W</a:t>
            </a:r>
            <a:r>
              <a:rPr lang="ru-RU" dirty="0" smtClean="0">
                <a:solidFill>
                  <a:schemeClr val="tx1"/>
                </a:solidFill>
              </a:rPr>
              <a:t>общ.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* S</a:t>
            </a:r>
            <a:r>
              <a:rPr lang="ru-RU" dirty="0" err="1" smtClean="0">
                <a:solidFill>
                  <a:schemeClr val="tx1"/>
                </a:solidFill>
              </a:rPr>
              <a:t>ои</a:t>
            </a:r>
            <a:r>
              <a:rPr lang="ru-RU" dirty="0" smtClean="0">
                <a:solidFill>
                  <a:schemeClr val="tx1"/>
                </a:solidFill>
              </a:rPr>
              <a:t> / 12;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12 – количество месяцев;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 </a:t>
            </a:r>
            <a:r>
              <a:rPr lang="ru-RU" dirty="0" smtClean="0">
                <a:solidFill>
                  <a:schemeClr val="tx1"/>
                </a:solidFill>
              </a:rPr>
              <a:t>общ.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– </a:t>
            </a:r>
            <a:r>
              <a:rPr lang="ru-RU" dirty="0" smtClean="0">
                <a:solidFill>
                  <a:schemeClr val="tx1"/>
                </a:solidFill>
              </a:rPr>
              <a:t>суммарное годовое потребление электроэнергии группой оборудования, входящей в состав ОДИ;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</a:t>
            </a:r>
            <a:r>
              <a:rPr lang="ru-RU" dirty="0" err="1" smtClean="0">
                <a:solidFill>
                  <a:schemeClr val="tx1"/>
                </a:solidFill>
              </a:rPr>
              <a:t>ои</a:t>
            </a:r>
            <a:r>
              <a:rPr lang="ru-RU" dirty="0" smtClean="0">
                <a:solidFill>
                  <a:schemeClr val="tx1"/>
                </a:solidFill>
              </a:rPr>
              <a:t> – общая площадь помещений, входящих в состав ОДИ.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9371349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pPr/>
              <a:t>5</a:t>
            </a:fld>
            <a:endParaRPr lang="ru-RU" dirty="0"/>
          </a:p>
        </p:txBody>
      </p:sp>
      <p:pic>
        <p:nvPicPr>
          <p:cNvPr id="10" name="Picture 5" descr="герб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01" y="116632"/>
            <a:ext cx="1032247" cy="99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1455738" y="233369"/>
            <a:ext cx="7508750" cy="879488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spcAft>
                <a:spcPts val="600"/>
              </a:spcAft>
            </a:pPr>
            <a:r>
              <a:rPr lang="ru-RU" sz="3000" dirty="0" smtClean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Площадь </a:t>
            </a:r>
            <a:r>
              <a:rPr lang="en-US" sz="3000" dirty="0" smtClean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ru-RU" sz="3000" dirty="0" err="1" smtClean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ои</a:t>
            </a:r>
            <a:r>
              <a:rPr lang="ru-RU" sz="3000" dirty="0" smtClean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для определения норматива по электроэнергии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87343" y="1196752"/>
            <a:ext cx="8352928" cy="5112568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>
                <a:solidFill>
                  <a:schemeClr val="tx1"/>
                </a:solidFill>
              </a:rPr>
              <a:t>В определениях Верховного суда Российской Федерации в феврале и марте 2016 года было указано, что при определении нормативов потребления коммунальных услуг по электроснабжению на общедомовые нужды многоквартирного дома, а следовательно и при расчете платы граждан за электроэнергию, потребленную на ОДН, учитываются помещения, отвечающие критериям, установленным статьей 36 Жилищного кодекса Российской Федерации.</a:t>
            </a:r>
          </a:p>
          <a:p>
            <a:r>
              <a:rPr lang="ru-RU" sz="1600" dirty="0">
                <a:solidFill>
                  <a:schemeClr val="tx1"/>
                </a:solidFill>
              </a:rPr>
              <a:t>Критерии, установленные статьей 36 Жилищного кодекса Российской Федерации:</a:t>
            </a:r>
          </a:p>
          <a:p>
            <a:r>
              <a:rPr lang="ru-RU" sz="1600" dirty="0">
                <a:solidFill>
                  <a:schemeClr val="tx1"/>
                </a:solidFill>
              </a:rPr>
              <a:t>1) помещения в данном доме, не являющиеся частями квартир и предназначенные для обслуживания более одного помещения в данном доме, в том числе межквартирные лестничные площадки, лестницы, лифты, лифтовые и иные шахты, коридоры, технические этажи, чердаки, подвалы, в которых имеются инженерные коммуникации, иное обслуживающее более одного помещения в данном доме оборудование (технические подвалы);</a:t>
            </a:r>
          </a:p>
          <a:p>
            <a:r>
              <a:rPr lang="ru-RU" sz="1600" dirty="0">
                <a:solidFill>
                  <a:schemeClr val="tx1"/>
                </a:solidFill>
              </a:rPr>
              <a:t>2) иные помещения в данном доме, не принадлежащие отдельным собственникам и предназначенные для удовлетворения социально-бытовых потребностей собственников помещений в данном доме, включая помещения, предназначенные для организации их досуга, культурного развития, детского творчества, занятий физической культурой и спортом и подобных мероприятий.</a:t>
            </a:r>
          </a:p>
          <a:p>
            <a:r>
              <a:rPr lang="ru-RU" sz="1600" dirty="0">
                <a:solidFill>
                  <a:schemeClr val="tx1"/>
                </a:solidFill>
              </a:rPr>
              <a:t>- межквартирные лестничные площадки;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solidFill>
                  <a:schemeClr val="tx1"/>
                </a:solidFill>
              </a:rPr>
              <a:t>лестницы</a:t>
            </a:r>
            <a:r>
              <a:rPr lang="ru-RU" sz="1600" dirty="0">
                <a:solidFill>
                  <a:schemeClr val="tx1"/>
                </a:solidFill>
              </a:rPr>
              <a:t>, коридоры, тамбуры, холлы, вестибюли, колясочные</a:t>
            </a:r>
            <a:r>
              <a:rPr lang="ru-RU" sz="1600" dirty="0"/>
              <a:t>; 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986998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3"/>
          <p:cNvSpPr txBox="1">
            <a:spLocks noChangeArrowheads="1"/>
          </p:cNvSpPr>
          <p:nvPr/>
        </p:nvSpPr>
        <p:spPr bwMode="auto">
          <a:xfrm>
            <a:off x="755576" y="1484784"/>
            <a:ext cx="8064896" cy="1458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2860" tIns="51429" rIns="102860" bIns="51429">
            <a:spAutoFit/>
          </a:bodyPr>
          <a:lstStyle>
            <a:lvl1pPr defTabSz="1027113" eaLnBrk="0" hangingPunct="0">
              <a:defRPr sz="5000">
                <a:solidFill>
                  <a:schemeClr val="tx2"/>
                </a:solidFill>
                <a:latin typeface="Arial" charset="0"/>
              </a:defRPr>
            </a:lvl1pPr>
            <a:lvl2pPr marL="742950" indent="-285750" defTabSz="1027113" eaLnBrk="0" hangingPunct="0">
              <a:defRPr sz="5000">
                <a:solidFill>
                  <a:schemeClr val="tx2"/>
                </a:solidFill>
                <a:latin typeface="Arial" charset="0"/>
              </a:defRPr>
            </a:lvl2pPr>
            <a:lvl3pPr marL="1143000" indent="-228600" defTabSz="1027113" eaLnBrk="0" hangingPunct="0">
              <a:defRPr sz="5000">
                <a:solidFill>
                  <a:schemeClr val="tx2"/>
                </a:solidFill>
                <a:latin typeface="Arial" charset="0"/>
              </a:defRPr>
            </a:lvl3pPr>
            <a:lvl4pPr marL="1600200" indent="-228600" defTabSz="1027113" eaLnBrk="0" hangingPunct="0">
              <a:defRPr sz="5000">
                <a:solidFill>
                  <a:schemeClr val="tx2"/>
                </a:solidFill>
                <a:latin typeface="Arial" charset="0"/>
              </a:defRPr>
            </a:lvl4pPr>
            <a:lvl5pPr marL="2057400" indent="-228600" defTabSz="1027113" eaLnBrk="0" hangingPunct="0">
              <a:defRPr sz="5000">
                <a:solidFill>
                  <a:schemeClr val="tx2"/>
                </a:solidFill>
                <a:latin typeface="Arial" charset="0"/>
              </a:defRPr>
            </a:lvl5pPr>
            <a:lvl6pPr marL="2514600" indent="-228600" defTabSz="1027113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Arial" charset="0"/>
              </a:defRPr>
            </a:lvl6pPr>
            <a:lvl7pPr marL="2971800" indent="-228600" defTabSz="1027113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Arial" charset="0"/>
              </a:defRPr>
            </a:lvl7pPr>
            <a:lvl8pPr marL="3429000" indent="-228600" defTabSz="1027113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Arial" charset="0"/>
              </a:defRPr>
            </a:lvl8pPr>
            <a:lvl9pPr marL="3886200" indent="-228600" defTabSz="1027113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 27 приложения № 1 к Правилам № 306 – норматив потребления холодной воды и горячей воды в целях содержания общего имущества в МКД</a:t>
            </a:r>
            <a:r>
              <a:rPr lang="en-US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определяется по формуле</a:t>
            </a:r>
            <a:endParaRPr lang="ru-RU" sz="24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pPr/>
              <a:t>6</a:t>
            </a:fld>
            <a:endParaRPr lang="ru-RU" dirty="0"/>
          </a:p>
        </p:txBody>
      </p:sp>
      <p:pic>
        <p:nvPicPr>
          <p:cNvPr id="10" name="Picture 5" descr="герб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01" y="116632"/>
            <a:ext cx="1032247" cy="99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1455738" y="233369"/>
            <a:ext cx="7508750" cy="879488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spcAft>
                <a:spcPts val="600"/>
              </a:spcAft>
            </a:pPr>
            <a:r>
              <a:rPr lang="ru-RU" sz="3000" dirty="0" smtClean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Формула для определения норматива </a:t>
            </a:r>
          </a:p>
          <a:p>
            <a:pPr algn="ctr">
              <a:spcAft>
                <a:spcPts val="600"/>
              </a:spcAft>
            </a:pPr>
            <a:r>
              <a:rPr lang="ru-RU" sz="3000" dirty="0" smtClean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водоснабжению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87524" y="3068960"/>
            <a:ext cx="7932948" cy="2736304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 = 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0,09 * K / S</a:t>
            </a:r>
            <a:r>
              <a:rPr lang="ru-RU" dirty="0" err="1" smtClean="0">
                <a:solidFill>
                  <a:schemeClr val="tx1"/>
                </a:solidFill>
              </a:rPr>
              <a:t>ои</a:t>
            </a:r>
            <a:r>
              <a:rPr lang="ru-RU" dirty="0" smtClean="0">
                <a:solidFill>
                  <a:schemeClr val="tx1"/>
                </a:solidFill>
              </a:rPr>
              <a:t>;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0,09 - расход холодной (горячей) воды на общедомовые нужды (куб. м в месяц на 1 человека);</a:t>
            </a:r>
          </a:p>
          <a:p>
            <a:r>
              <a:rPr lang="ru-RU" dirty="0">
                <a:solidFill>
                  <a:schemeClr val="tx1"/>
                </a:solidFill>
              </a:rPr>
              <a:t>K - численность жителей, проживающих в многоквартирных домах, в отношении которых определяется норматив;</a:t>
            </a:r>
          </a:p>
          <a:p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S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ои</a:t>
            </a:r>
            <a:r>
              <a:rPr lang="ru-RU" dirty="0" smtClean="0">
                <a:solidFill>
                  <a:schemeClr val="tx1"/>
                </a:solidFill>
              </a:rPr>
              <a:t> - общая </a:t>
            </a:r>
            <a:r>
              <a:rPr lang="ru-RU" dirty="0">
                <a:solidFill>
                  <a:schemeClr val="tx1"/>
                </a:solidFill>
              </a:rPr>
              <a:t>площадь помещений, входящих в состав общего имущества в многоквартирных домах (кв. м).</a:t>
            </a:r>
          </a:p>
        </p:txBody>
      </p:sp>
    </p:spTree>
    <p:extLst>
      <p:ext uri="{BB962C8B-B14F-4D97-AF65-F5344CB8AC3E}">
        <p14:creationId xmlns="" xmlns:p14="http://schemas.microsoft.com/office/powerpoint/2010/main" val="5873895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pPr/>
              <a:t>7</a:t>
            </a:fld>
            <a:endParaRPr lang="ru-RU" dirty="0"/>
          </a:p>
        </p:txBody>
      </p:sp>
      <p:pic>
        <p:nvPicPr>
          <p:cNvPr id="10" name="Picture 5" descr="герб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01" y="116632"/>
            <a:ext cx="1032247" cy="99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1455738" y="233369"/>
            <a:ext cx="7508750" cy="879488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spcAft>
                <a:spcPts val="600"/>
              </a:spcAft>
            </a:pPr>
            <a:r>
              <a:rPr lang="ru-RU" sz="3000" dirty="0" smtClean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Площадь </a:t>
            </a:r>
            <a:r>
              <a:rPr lang="en-US" sz="3000" dirty="0" smtClean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ru-RU" sz="3000" dirty="0" err="1" smtClean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ои</a:t>
            </a:r>
            <a:r>
              <a:rPr lang="ru-RU" sz="3000" dirty="0" smtClean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для определения норматива по водоснабжению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87343" y="1196752"/>
            <a:ext cx="8352928" cy="5112568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tx1"/>
                </a:solidFill>
              </a:rPr>
              <a:t>Общая площадь помещений, входящих в состав общего имущества в многоквартирном доме, определяется как суммарная площадь следующих помещений, не являющихся частями квартир многоквартирного дома и предназначенных для обслуживания более одного помещения в многоквартирном доме (согласно сведениям, указанным в паспорте многоквартирного дома):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                         </a:t>
            </a:r>
          </a:p>
          <a:p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-   межквартирных </a:t>
            </a:r>
            <a:r>
              <a:rPr lang="ru-RU" dirty="0">
                <a:solidFill>
                  <a:schemeClr val="tx1"/>
                </a:solidFill>
              </a:rPr>
              <a:t>лестничных площадок</a:t>
            </a:r>
            <a:r>
              <a:rPr lang="ru-RU" dirty="0" smtClean="0">
                <a:solidFill>
                  <a:schemeClr val="tx1"/>
                </a:solidFill>
              </a:rPr>
              <a:t>,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лестниц</a:t>
            </a:r>
            <a:r>
              <a:rPr lang="ru-RU" dirty="0">
                <a:solidFill>
                  <a:schemeClr val="tx1"/>
                </a:solidFill>
              </a:rPr>
              <a:t>, </a:t>
            </a:r>
            <a:endParaRPr lang="ru-RU" dirty="0" smtClean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коридоров</a:t>
            </a:r>
            <a:r>
              <a:rPr lang="ru-RU" dirty="0">
                <a:solidFill>
                  <a:schemeClr val="tx1"/>
                </a:solidFill>
              </a:rPr>
              <a:t>, </a:t>
            </a:r>
            <a:endParaRPr lang="ru-RU" dirty="0" smtClean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тамбуров</a:t>
            </a:r>
            <a:r>
              <a:rPr lang="ru-RU" dirty="0">
                <a:solidFill>
                  <a:schemeClr val="tx1"/>
                </a:solidFill>
              </a:rPr>
              <a:t>, </a:t>
            </a:r>
            <a:endParaRPr lang="ru-RU" dirty="0" smtClean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холлов</a:t>
            </a:r>
            <a:r>
              <a:rPr lang="ru-RU" dirty="0">
                <a:solidFill>
                  <a:schemeClr val="tx1"/>
                </a:solidFill>
              </a:rPr>
              <a:t>, </a:t>
            </a:r>
            <a:endParaRPr lang="ru-RU" dirty="0" smtClean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вестибюлей</a:t>
            </a:r>
            <a:r>
              <a:rPr lang="ru-RU" dirty="0">
                <a:solidFill>
                  <a:schemeClr val="tx1"/>
                </a:solidFill>
              </a:rPr>
              <a:t>, </a:t>
            </a:r>
            <a:endParaRPr lang="ru-RU" dirty="0" smtClean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колясочных</a:t>
            </a:r>
            <a:r>
              <a:rPr lang="ru-RU" dirty="0">
                <a:solidFill>
                  <a:schemeClr val="tx1"/>
                </a:solidFill>
              </a:rPr>
              <a:t>, </a:t>
            </a:r>
            <a:endParaRPr lang="ru-RU" dirty="0" smtClean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помещений </a:t>
            </a:r>
            <a:r>
              <a:rPr lang="ru-RU" dirty="0">
                <a:solidFill>
                  <a:schemeClr val="tx1"/>
                </a:solidFill>
              </a:rPr>
              <a:t>охраны (консьержа) в этом многоквартирном доме, не принадлежащих отдельным собственникам.</a:t>
            </a:r>
          </a:p>
          <a:p>
            <a:pPr marL="285750" indent="-285750">
              <a:buFontTx/>
              <a:buChar char="-"/>
            </a:pPr>
            <a:r>
              <a:rPr lang="ru-RU" sz="1600" dirty="0" smtClean="0"/>
              <a:t>; 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9960245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pPr/>
              <a:t>8</a:t>
            </a:fld>
            <a:endParaRPr lang="ru-RU" dirty="0"/>
          </a:p>
        </p:txBody>
      </p:sp>
      <p:pic>
        <p:nvPicPr>
          <p:cNvPr id="10" name="Picture 5" descr="герб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01" y="116632"/>
            <a:ext cx="1032247" cy="99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1455738" y="233369"/>
            <a:ext cx="7508750" cy="747359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spcAft>
                <a:spcPts val="600"/>
              </a:spcAft>
            </a:pPr>
            <a:r>
              <a:rPr lang="ru-RU" sz="3000" dirty="0" smtClean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 минимальном перечне услуг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87343" y="1112857"/>
            <a:ext cx="8352928" cy="5196463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>
                <a:solidFill>
                  <a:schemeClr val="tx1"/>
                </a:solidFill>
              </a:rPr>
              <a:t>Дополнительно можно отметить, что с 01.06.2017 установленные нормативы нормативов потребления в целях содержания общего имущества в МКД  </a:t>
            </a:r>
            <a:endParaRPr lang="ru-RU" sz="1600" dirty="0" smtClean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будут </a:t>
            </a:r>
            <a:r>
              <a:rPr lang="ru-RU" sz="1600" dirty="0">
                <a:solidFill>
                  <a:schemeClr val="tx1"/>
                </a:solidFill>
              </a:rPr>
              <a:t>рассчитаны только на минимальный перечень услуг и работ, необходимых для обеспечения надлежащего содержания общего имущества в МКД, утвержденные постановлением Правительства РФ от 03.04.2013 №290.</a:t>
            </a:r>
          </a:p>
          <a:p>
            <a:r>
              <a:rPr lang="ru-RU" sz="1600" dirty="0">
                <a:solidFill>
                  <a:schemeClr val="tx1"/>
                </a:solidFill>
              </a:rPr>
              <a:t>Если необходимы дополнительные услуги, превышающие минимальный перечень, то Общее собрание собственников вправе принять решение о включении расходов в размере, превышающем рассчитанный норматив исходя из минимального перечня.</a:t>
            </a:r>
          </a:p>
          <a:p>
            <a:r>
              <a:rPr lang="ru-RU" sz="1600" i="1" dirty="0">
                <a:solidFill>
                  <a:schemeClr val="tx1"/>
                </a:solidFill>
              </a:rPr>
              <a:t>Для сведения</a:t>
            </a:r>
            <a:r>
              <a:rPr lang="ru-RU" sz="1600" dirty="0">
                <a:solidFill>
                  <a:schemeClr val="tx1"/>
                </a:solidFill>
              </a:rPr>
              <a:t>. Минимальный перечень услуг и работ в части расходов воды на ОДН определен постановлением Правительства РФ от 03.04.2013 </a:t>
            </a:r>
            <a:r>
              <a:rPr lang="ru-RU" sz="1600" dirty="0" smtClean="0">
                <a:solidFill>
                  <a:schemeClr val="tx1"/>
                </a:solidFill>
              </a:rPr>
              <a:t>№ </a:t>
            </a:r>
            <a:r>
              <a:rPr lang="ru-RU" sz="1600" dirty="0">
                <a:solidFill>
                  <a:schemeClr val="tx1"/>
                </a:solidFill>
              </a:rPr>
              <a:t>290:</a:t>
            </a:r>
          </a:p>
          <a:p>
            <a:r>
              <a:rPr lang="ru-RU" sz="1600" dirty="0">
                <a:solidFill>
                  <a:schemeClr val="tx1"/>
                </a:solidFill>
              </a:rPr>
              <a:t>- промывка участков водопровода после выполнения ремонтно-строительных работ на водопроводе;</a:t>
            </a:r>
          </a:p>
          <a:p>
            <a:r>
              <a:rPr lang="ru-RU" sz="1600" dirty="0">
                <a:solidFill>
                  <a:schemeClr val="tx1"/>
                </a:solidFill>
              </a:rPr>
              <a:t>- промывка систем водоснабжения для удаления </a:t>
            </a:r>
            <a:r>
              <a:rPr lang="ru-RU" sz="1600" dirty="0" err="1">
                <a:solidFill>
                  <a:schemeClr val="tx1"/>
                </a:solidFill>
              </a:rPr>
              <a:t>накипно</a:t>
            </a:r>
            <a:r>
              <a:rPr lang="ru-RU" sz="1600" dirty="0">
                <a:solidFill>
                  <a:schemeClr val="tx1"/>
                </a:solidFill>
              </a:rPr>
              <a:t>-коррозионных отложений;</a:t>
            </a:r>
          </a:p>
          <a:p>
            <a:r>
              <a:rPr lang="ru-RU" sz="1600" dirty="0">
                <a:solidFill>
                  <a:schemeClr val="tx1"/>
                </a:solidFill>
              </a:rPr>
              <a:t>- промывка централизованных систем теплоснабжения для удаления </a:t>
            </a:r>
            <a:r>
              <a:rPr lang="ru-RU" sz="1600" dirty="0" err="1">
                <a:solidFill>
                  <a:schemeClr val="tx1"/>
                </a:solidFill>
              </a:rPr>
              <a:t>накипно</a:t>
            </a:r>
            <a:r>
              <a:rPr lang="ru-RU" sz="1600" dirty="0">
                <a:solidFill>
                  <a:schemeClr val="tx1"/>
                </a:solidFill>
              </a:rPr>
              <a:t>-коррозионных отложений;</a:t>
            </a:r>
          </a:p>
          <a:p>
            <a:r>
              <a:rPr lang="ru-RU" sz="1600" dirty="0">
                <a:solidFill>
                  <a:schemeClr val="tx1"/>
                </a:solidFill>
              </a:rPr>
              <a:t>- влажная уборка тамбуров, холлов, коридоров, галерей, лифтовых площадок и лифтовых холлов и кабин, лестничных площадок и маршей, пандусов;</a:t>
            </a:r>
          </a:p>
          <a:p>
            <a:r>
              <a:rPr lang="ru-RU" sz="1600" dirty="0">
                <a:solidFill>
                  <a:schemeClr val="tx1"/>
                </a:solidFill>
              </a:rPr>
              <a:t>- влажная протирка подоконников, оконных решеток, перил лестниц, шкафов для электросчетчиков слаботочных устройств, почтовых ящиков, дверных коробок, полотен дверей</a:t>
            </a:r>
            <a:r>
              <a:rPr lang="ru-RU" sz="1600" dirty="0"/>
              <a:t>, </a:t>
            </a:r>
            <a:r>
              <a:rPr lang="ru-RU" sz="1600" dirty="0">
                <a:solidFill>
                  <a:schemeClr val="tx1"/>
                </a:solidFill>
              </a:rPr>
              <a:t>доводчиков, дверных ручек;</a:t>
            </a:r>
          </a:p>
          <a:p>
            <a:r>
              <a:rPr lang="ru-RU" sz="1600" dirty="0">
                <a:solidFill>
                  <a:schemeClr val="tx1"/>
                </a:solidFill>
              </a:rPr>
              <a:t>- мытье окон.</a:t>
            </a:r>
          </a:p>
        </p:txBody>
      </p:sp>
    </p:spTree>
    <p:extLst>
      <p:ext uri="{BB962C8B-B14F-4D97-AF65-F5344CB8AC3E}">
        <p14:creationId xmlns="" xmlns:p14="http://schemas.microsoft.com/office/powerpoint/2010/main" val="95868133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pPr/>
              <a:t>9</a:t>
            </a:fld>
            <a:endParaRPr lang="ru-RU" dirty="0"/>
          </a:p>
        </p:txBody>
      </p:sp>
      <p:pic>
        <p:nvPicPr>
          <p:cNvPr id="10" name="Picture 5" descr="герб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01" y="116632"/>
            <a:ext cx="1032247" cy="99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1455738" y="233368"/>
            <a:ext cx="7508750" cy="1323423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spcAft>
                <a:spcPts val="600"/>
              </a:spcAft>
            </a:pPr>
            <a:r>
              <a:rPr lang="ru-RU" sz="3000" dirty="0" smtClean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Норматив отведения сточных вод в целях содержания общего имущества в МКД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87343" y="1916832"/>
            <a:ext cx="8352928" cy="324036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chemeClr val="tx1"/>
                </a:solidFill>
              </a:rPr>
              <a:t>Необходимо отметить, что с 01.06.2016 вновь будет установлен норматив отведения сточных вод в целях содержания общего имущества в МКД, размер которого будет равным сумме нормативов потребления холодной воды и горячей воды. Ранее норматив по водоотведению на ОДН действовал с 01.09.2012 по 30.05.2013 и постановлением Правительства РФ от 16.04.2013 № 344 был отменен (теперь вводится вновь).</a:t>
            </a:r>
          </a:p>
        </p:txBody>
      </p:sp>
    </p:spTree>
    <p:extLst>
      <p:ext uri="{BB962C8B-B14F-4D97-AF65-F5344CB8AC3E}">
        <p14:creationId xmlns="" xmlns:p14="http://schemas.microsoft.com/office/powerpoint/2010/main" val="6022005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3909</TotalTime>
  <Words>1072</Words>
  <Application>Microsoft Office PowerPoint</Application>
  <PresentationFormat>Экран (4:3)</PresentationFormat>
  <Paragraphs>85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Справедливость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Требования законодательства и нормативных документов Российской Федерации к оснащению зданий, строений и сооружений бюджетной сферы и жилищного фонда приборами учета энергоресурсов.</dc:title>
  <dc:creator>Засолоцкий</dc:creator>
  <cp:lastModifiedBy>Цуркан</cp:lastModifiedBy>
  <cp:revision>206</cp:revision>
  <cp:lastPrinted>2017-04-13T07:18:34Z</cp:lastPrinted>
  <dcterms:created xsi:type="dcterms:W3CDTF">2010-11-29T13:40:35Z</dcterms:created>
  <dcterms:modified xsi:type="dcterms:W3CDTF">2017-05-05T12:29:25Z</dcterms:modified>
</cp:coreProperties>
</file>