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olors1.xml" ContentType="application/vnd.ms-office.chartcolorstyl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67" r:id="rId3"/>
    <p:sldId id="268" r:id="rId4"/>
    <p:sldId id="265" r:id="rId5"/>
    <p:sldId id="285" r:id="rId6"/>
    <p:sldId id="289" r:id="rId7"/>
    <p:sldId id="269" r:id="rId8"/>
    <p:sldId id="270" r:id="rId9"/>
    <p:sldId id="272" r:id="rId10"/>
    <p:sldId id="281" r:id="rId11"/>
    <p:sldId id="280" r:id="rId12"/>
    <p:sldId id="273" r:id="rId13"/>
    <p:sldId id="275" r:id="rId14"/>
    <p:sldId id="282" r:id="rId15"/>
    <p:sldId id="276" r:id="rId16"/>
    <p:sldId id="260" r:id="rId17"/>
  </p:sldIdLst>
  <p:sldSz cx="9144000" cy="6858000" type="screen4x3"/>
  <p:notesSz cx="6807200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95" userDrawn="1">
          <p15:clr>
            <a:srgbClr val="A4A3A4"/>
          </p15:clr>
        </p15:guide>
        <p15:guide id="2" pos="408" userDrawn="1">
          <p15:clr>
            <a:srgbClr val="A4A3A4"/>
          </p15:clr>
        </p15:guide>
        <p15:guide id="3" orient="horz" pos="3952" userDrawn="1">
          <p15:clr>
            <a:srgbClr val="A4A3A4"/>
          </p15:clr>
        </p15:guide>
        <p15:guide id="4" pos="532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Xx" initials="x" lastIdx="1" clrIdx="0">
    <p:extLst>
      <p:ext uri="{19B8F6BF-5375-455C-9EA6-DF929625EA0E}">
        <p15:presenceInfo xmlns:p15="http://schemas.microsoft.com/office/powerpoint/2012/main" xmlns="" userId="xXx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0B00F0"/>
    <a:srgbClr val="CC0099"/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21" autoAdjust="0"/>
    <p:restoredTop sz="94533" autoAdjust="0"/>
  </p:normalViewPr>
  <p:slideViewPr>
    <p:cSldViewPr snapToGrid="0" showGuides="1">
      <p:cViewPr varScale="1">
        <p:scale>
          <a:sx n="116" d="100"/>
          <a:sy n="116" d="100"/>
        </p:scale>
        <p:origin x="-1776" y="-114"/>
      </p:cViewPr>
      <p:guideLst>
        <p:guide orient="horz" pos="595"/>
        <p:guide orient="horz" pos="3952"/>
        <p:guide pos="408"/>
        <p:guide pos="53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helukis\Desktop\pres\PPT\&#1054;&#1047;&#1055;\dia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698412698412699"/>
          <c:y val="4.7961630695443668E-3"/>
          <c:w val="0.6603174603174603"/>
          <c:h val="0.99760191846522783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oo</c:v>
                </c:pt>
              </c:strCache>
            </c:strRef>
          </c:tx>
          <c:spPr>
            <a:gradFill rotWithShape="0">
              <a:gsLst>
                <a:gs pos="0">
                  <a:srgbClr val="CCFFFF"/>
                </a:gs>
                <a:gs pos="100000">
                  <a:srgbClr val="3366FF"/>
                </a:gs>
              </a:gsLst>
              <a:lin ang="5400000" scaled="1"/>
            </a:gradFill>
            <a:ln w="12700">
              <a:solidFill>
                <a:schemeClr val="bg1"/>
              </a:solidFill>
            </a:ln>
            <a:effectLst>
              <a:innerShdw blurRad="254000">
                <a:prstClr val="black">
                  <a:alpha val="65000"/>
                </a:prstClr>
              </a:innerShdw>
            </a:effectLst>
          </c:spPr>
          <c:dPt>
            <c:idx val="0"/>
            <c:spPr>
              <a:gradFill rotWithShape="0">
                <a:gsLst>
                  <a:gs pos="0">
                    <a:srgbClr val="00CCFF"/>
                  </a:gs>
                  <a:gs pos="100000">
                    <a:srgbClr val="0000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</a:ln>
              <a:effectLst>
                <a:innerShdw blurRad="254000">
                  <a:prstClr val="black">
                    <a:alpha val="65000"/>
                  </a:prstClr>
                </a:innerShdw>
              </a:effectLst>
            </c:spPr>
          </c:dPt>
          <c:dPt>
            <c:idx val="1"/>
            <c:spPr>
              <a:gradFill rotWithShape="0">
                <a:gsLst>
                  <a:gs pos="0">
                    <a:srgbClr val="0563C1"/>
                  </a:gs>
                  <a:gs pos="100000">
                    <a:srgbClr val="0000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</a:ln>
              <a:effectLst>
                <a:innerShdw blurRad="254000">
                  <a:prstClr val="black">
                    <a:alpha val="65000"/>
                  </a:prstClr>
                </a:innerShdw>
              </a:effectLst>
            </c:spPr>
          </c:dPt>
          <c:dPt>
            <c:idx val="2"/>
            <c:spPr>
              <a:gradFill rotWithShape="0">
                <a:gsLst>
                  <a:gs pos="0">
                    <a:srgbClr val="FF0000"/>
                  </a:gs>
                  <a:gs pos="100000">
                    <a:srgbClr val="0000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</a:ln>
              <a:effectLst>
                <a:innerShdw blurRad="254000">
                  <a:prstClr val="black">
                    <a:alpha val="65000"/>
                  </a:prstClr>
                </a:innerShdw>
              </a:effectLst>
            </c:spPr>
          </c:dPt>
          <c:dPt>
            <c:idx val="3"/>
            <c:spPr>
              <a:gradFill rotWithShape="0">
                <a:gsLst>
                  <a:gs pos="0">
                    <a:srgbClr val="008000"/>
                  </a:gs>
                  <a:gs pos="100000">
                    <a:srgbClr val="0000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</a:ln>
              <a:effectLst>
                <a:innerShdw blurRad="254000">
                  <a:prstClr val="black">
                    <a:alpha val="65000"/>
                  </a:prstClr>
                </a:innerShdw>
              </a:effectLst>
            </c:spPr>
          </c:dPt>
          <c:cat>
            <c:numRef>
              <c:f>Sheet1!$B$1:$E$1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1821.61</c:v>
                </c:pt>
                <c:pt idx="1">
                  <c:v>1005.1700000000001</c:v>
                </c:pt>
                <c:pt idx="2">
                  <c:v>126.42</c:v>
                </c:pt>
                <c:pt idx="3">
                  <c:v>43.51</c:v>
                </c:pt>
              </c:numCache>
            </c:numRef>
          </c:val>
        </c:ser>
        <c:dLbls/>
        <c:firstSliceAng val="308"/>
        <c:holeSize val="50"/>
      </c:doughnutChart>
      <c:spPr>
        <a:noFill/>
        <a:ln w="26044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846" b="1" i="0" u="none" strike="noStrike" baseline="0">
          <a:solidFill>
            <a:schemeClr val="tx1"/>
          </a:solidFill>
          <a:latin typeface="굴림"/>
          <a:ea typeface="굴림"/>
          <a:cs typeface="굴림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50000"/>
                    <a:shade val="30000"/>
                    <a:satMod val="115000"/>
                  </a:schemeClr>
                </a:gs>
                <a:gs pos="50000">
                  <a:schemeClr val="accent1">
                    <a:lumMod val="50000"/>
                    <a:shade val="67500"/>
                    <a:satMod val="115000"/>
                  </a:schemeClr>
                </a:gs>
                <a:gs pos="100000">
                  <a:schemeClr val="accent1">
                    <a:lumMod val="5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1464</c:v>
                </c:pt>
                <c:pt idx="1">
                  <c:v>1550</c:v>
                </c:pt>
                <c:pt idx="2">
                  <c:v>1822</c:v>
                </c:pt>
              </c:numCache>
            </c:numRef>
          </c:val>
        </c:ser>
        <c:dLbls/>
        <c:axId val="108592512"/>
        <c:axId val="110167168"/>
      </c:barChart>
      <c:catAx>
        <c:axId val="10859251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000">
                <a:latin typeface="Arial Narrow" panose="020B0606020202030204" pitchFamily="34" charset="0"/>
              </a:defRPr>
            </a:pPr>
            <a:endParaRPr lang="ru-RU"/>
          </a:p>
        </c:txPr>
        <c:crossAx val="110167168"/>
        <c:crosses val="autoZero"/>
        <c:auto val="1"/>
        <c:lblAlgn val="ctr"/>
        <c:lblOffset val="100"/>
      </c:catAx>
      <c:valAx>
        <c:axId val="110167168"/>
        <c:scaling>
          <c:orientation val="minMax"/>
        </c:scaling>
        <c:delete val="1"/>
        <c:axPos val="l"/>
        <c:majorGridlines>
          <c:spPr>
            <a:ln>
              <a:solidFill>
                <a:schemeClr val="accent1">
                  <a:lumMod val="60000"/>
                  <a:lumOff val="40000"/>
                </a:schemeClr>
              </a:solidFill>
            </a:ln>
          </c:spPr>
        </c:majorGridlines>
        <c:numFmt formatCode="General" sourceLinked="1"/>
        <c:tickLblPos val="none"/>
        <c:crossAx val="108592512"/>
        <c:crosses val="autoZero"/>
        <c:crossBetween val="between"/>
      </c:valAx>
      <c:spPr>
        <a:ln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autoTitleDeleted val="1"/>
    <c:plotArea>
      <c:layout>
        <c:manualLayout>
          <c:layoutTarget val="inner"/>
          <c:xMode val="edge"/>
          <c:yMode val="edge"/>
          <c:x val="3.7200464000382064E-3"/>
          <c:y val="0.41901808905578242"/>
          <c:w val="0.89875087273800081"/>
          <c:h val="0.48031864935801954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chemeClr val="bg2">
                    <a:lumMod val="75000"/>
                    <a:shade val="30000"/>
                    <a:satMod val="115000"/>
                  </a:schemeClr>
                </a:gs>
                <a:gs pos="50000">
                  <a:schemeClr val="bg2">
                    <a:lumMod val="75000"/>
                    <a:shade val="67500"/>
                    <a:satMod val="115000"/>
                  </a:schemeClr>
                </a:gs>
                <a:gs pos="100000">
                  <a:schemeClr val="bg2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38100">
              <a:noFill/>
            </a:ln>
            <a:scene3d>
              <a:camera prst="orthographicFront"/>
              <a:lightRig rig="threePt" dir="t"/>
            </a:scene3d>
            <a:sp3d prstMaterial="dkEdge"/>
          </c:spPr>
          <c:dPt>
            <c:idx val="0"/>
          </c:dPt>
          <c:dPt>
            <c:idx val="1"/>
            <c:spPr>
              <a:gradFill flip="none" rotWithShape="1">
                <a:gsLst>
                  <a:gs pos="0">
                    <a:schemeClr val="accent1">
                      <a:lumMod val="40000"/>
                      <a:lumOff val="6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 w="38100">
                <a:noFill/>
              </a:ln>
              <a:scene3d>
                <a:camera prst="orthographicFront"/>
                <a:lightRig rig="threePt" dir="t"/>
              </a:scene3d>
              <a:sp3d prstMaterial="dkEdge"/>
            </c:spPr>
          </c:dPt>
          <c:dPt>
            <c:idx val="2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dirty="0" smtClean="0"/>
                      <a:t>783,5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dirty="0" smtClean="0"/>
                      <a:t>926,8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 Narrow" panose="020B060602020203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60</c:v>
                </c:pt>
                <c:pt idx="1">
                  <c:v>85</c:v>
                </c:pt>
              </c:numCache>
            </c:numRef>
          </c:val>
        </c:ser>
        <c:dLbls>
          <c:showVal val="1"/>
        </c:dLbls>
        <c:gapWidth val="95"/>
        <c:overlap val="100"/>
        <c:axId val="114857088"/>
        <c:axId val="114843008"/>
      </c:barChart>
      <c:valAx>
        <c:axId val="114843008"/>
        <c:scaling>
          <c:orientation val="minMax"/>
          <c:max val="110"/>
          <c:min val="0"/>
        </c:scaling>
        <c:delete val="1"/>
        <c:axPos val="l"/>
        <c:numFmt formatCode="General" sourceLinked="1"/>
        <c:majorTickMark val="none"/>
        <c:tickLblPos val="none"/>
        <c:crossAx val="114857088"/>
        <c:crosses val="autoZero"/>
        <c:crossBetween val="between"/>
        <c:majorUnit val="20"/>
        <c:minorUnit val="8"/>
      </c:valAx>
      <c:catAx>
        <c:axId val="114857088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pPr>
            <a:endParaRPr lang="ru-RU"/>
          </a:p>
        </c:txPr>
        <c:crossAx val="114843008"/>
        <c:crosses val="autoZero"/>
        <c:auto val="1"/>
        <c:lblAlgn val="ctr"/>
        <c:lblOffset val="100"/>
      </c:catAx>
      <c:spPr>
        <a:noFill/>
        <a:ln>
          <a:noFill/>
        </a:ln>
        <a:effectLst/>
        <a:sp3d/>
      </c:spPr>
    </c:plotArea>
    <c:plotVisOnly val="1"/>
    <c:dispBlanksAs val="zero"/>
  </c:chart>
  <c:spPr>
    <a:noFill/>
    <a:ln>
      <a:noFill/>
    </a:ln>
    <a:effectLst/>
  </c:spPr>
  <c:txPr>
    <a:bodyPr/>
    <a:lstStyle/>
    <a:p>
      <a:pPr marL="0" algn="ctr" defTabSz="914400" rtl="0" eaLnBrk="1" latinLnBrk="0" hangingPunct="1">
        <a:defRPr lang="ru-RU" sz="1400" b="1" kern="1200" baseline="0">
          <a:solidFill>
            <a:schemeClr val="dk1"/>
          </a:solidFill>
          <a:latin typeface="+mn-lt"/>
          <a:ea typeface="+mn-ea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autoTitleDeleted val="1"/>
    <c:plotArea>
      <c:layout>
        <c:manualLayout>
          <c:layoutTarget val="inner"/>
          <c:xMode val="edge"/>
          <c:yMode val="edge"/>
          <c:x val="3.7200464000382064E-3"/>
          <c:y val="0.40396639418753333"/>
          <c:w val="0.89875087273800081"/>
          <c:h val="0.48031864935801954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chemeClr val="bg2">
                    <a:lumMod val="75000"/>
                    <a:shade val="30000"/>
                    <a:satMod val="115000"/>
                  </a:schemeClr>
                </a:gs>
                <a:gs pos="50000">
                  <a:schemeClr val="bg2">
                    <a:lumMod val="75000"/>
                    <a:shade val="67500"/>
                    <a:satMod val="115000"/>
                  </a:schemeClr>
                </a:gs>
                <a:gs pos="100000">
                  <a:schemeClr val="bg2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38100">
              <a:noFill/>
            </a:ln>
            <a:scene3d>
              <a:camera prst="orthographicFront"/>
              <a:lightRig rig="threePt" dir="t"/>
            </a:scene3d>
            <a:sp3d prstMaterial="dkEdge"/>
          </c:spPr>
          <c:dPt>
            <c:idx val="0"/>
          </c:dPt>
          <c:dPt>
            <c:idx val="1"/>
            <c:spPr>
              <a:gradFill flip="none" rotWithShape="1">
                <a:gsLst>
                  <a:gs pos="0">
                    <a:schemeClr val="accent2">
                      <a:lumMod val="75000"/>
                      <a:tint val="66000"/>
                      <a:satMod val="160000"/>
                    </a:schemeClr>
                  </a:gs>
                  <a:gs pos="50000">
                    <a:schemeClr val="accent2">
                      <a:lumMod val="75000"/>
                      <a:tint val="44500"/>
                      <a:satMod val="160000"/>
                    </a:schemeClr>
                  </a:gs>
                  <a:gs pos="100000">
                    <a:schemeClr val="accent2">
                      <a:lumMod val="75000"/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 w="38100">
                <a:noFill/>
              </a:ln>
              <a:scene3d>
                <a:camera prst="orthographicFront"/>
                <a:lightRig rig="threePt" dir="t"/>
              </a:scene3d>
              <a:sp3d prstMaterial="dkEdge"/>
            </c:spPr>
          </c:dPt>
          <c:dPt>
            <c:idx val="2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dirty="0" smtClean="0"/>
                      <a:t>425,7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dirty="0" smtClean="0"/>
                      <a:t>452,9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 Narrow" panose="020B060602020203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65</c:v>
                </c:pt>
                <c:pt idx="1">
                  <c:v>85</c:v>
                </c:pt>
              </c:numCache>
            </c:numRef>
          </c:val>
        </c:ser>
        <c:dLbls>
          <c:showVal val="1"/>
        </c:dLbls>
        <c:gapWidth val="95"/>
        <c:overlap val="100"/>
        <c:axId val="114764032"/>
        <c:axId val="114762496"/>
      </c:barChart>
      <c:valAx>
        <c:axId val="114762496"/>
        <c:scaling>
          <c:orientation val="minMax"/>
          <c:max val="110"/>
          <c:min val="0"/>
        </c:scaling>
        <c:delete val="1"/>
        <c:axPos val="l"/>
        <c:numFmt formatCode="General" sourceLinked="1"/>
        <c:majorTickMark val="none"/>
        <c:tickLblPos val="none"/>
        <c:crossAx val="114764032"/>
        <c:crosses val="autoZero"/>
        <c:crossBetween val="between"/>
        <c:majorUnit val="20"/>
        <c:minorUnit val="8"/>
      </c:valAx>
      <c:catAx>
        <c:axId val="114764032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pPr>
            <a:endParaRPr lang="ru-RU"/>
          </a:p>
        </c:txPr>
        <c:crossAx val="114762496"/>
        <c:crosses val="autoZero"/>
        <c:auto val="1"/>
        <c:lblAlgn val="ctr"/>
        <c:lblOffset val="100"/>
      </c:catAx>
      <c:spPr>
        <a:noFill/>
        <a:ln>
          <a:noFill/>
        </a:ln>
        <a:effectLst/>
        <a:sp3d/>
      </c:spPr>
    </c:plotArea>
    <c:plotVisOnly val="1"/>
    <c:dispBlanksAs val="zero"/>
  </c:chart>
  <c:spPr>
    <a:noFill/>
    <a:ln>
      <a:noFill/>
    </a:ln>
    <a:effectLst/>
  </c:spPr>
  <c:txPr>
    <a:bodyPr/>
    <a:lstStyle/>
    <a:p>
      <a:pPr marL="0" algn="ctr" defTabSz="914400" rtl="0" eaLnBrk="1" latinLnBrk="0" hangingPunct="1">
        <a:defRPr lang="ru-RU" sz="1400" b="1" kern="1200" baseline="0">
          <a:solidFill>
            <a:schemeClr val="dk1"/>
          </a:solidFill>
          <a:latin typeface="+mn-lt"/>
          <a:ea typeface="+mn-ea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autoTitleDeleted val="1"/>
    <c:plotArea>
      <c:layout>
        <c:manualLayout>
          <c:layoutTarget val="inner"/>
          <c:xMode val="edge"/>
          <c:yMode val="edge"/>
          <c:x val="3.7200557272411379E-3"/>
          <c:y val="0.42503880258210974"/>
          <c:w val="0.89875087273800081"/>
          <c:h val="0.48031864935801954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chemeClr val="bg2">
                    <a:lumMod val="75000"/>
                    <a:shade val="30000"/>
                    <a:satMod val="115000"/>
                  </a:schemeClr>
                </a:gs>
                <a:gs pos="50000">
                  <a:schemeClr val="bg2">
                    <a:lumMod val="75000"/>
                    <a:shade val="67500"/>
                    <a:satMod val="115000"/>
                  </a:schemeClr>
                </a:gs>
                <a:gs pos="100000">
                  <a:schemeClr val="bg2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38100">
              <a:noFill/>
            </a:ln>
            <a:scene3d>
              <a:camera prst="orthographicFront"/>
              <a:lightRig rig="threePt" dir="t"/>
            </a:scene3d>
            <a:sp3d prstMaterial="dkEdge"/>
          </c:spPr>
          <c:dPt>
            <c:idx val="0"/>
          </c:dPt>
          <c:dPt>
            <c:idx val="1"/>
            <c:spPr>
              <a:gradFill flip="none" rotWithShape="1">
                <a:gsLst>
                  <a:gs pos="0">
                    <a:schemeClr val="accent6">
                      <a:lumMod val="40000"/>
                      <a:lumOff val="6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 w="38100">
                <a:noFill/>
              </a:ln>
              <a:scene3d>
                <a:camera prst="orthographicFront"/>
                <a:lightRig rig="threePt" dir="t"/>
              </a:scene3d>
              <a:sp3d prstMaterial="dkEdge"/>
            </c:spPr>
          </c:dPt>
          <c:dPt>
            <c:idx val="2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dirty="0" smtClean="0"/>
                      <a:t>1301,1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dirty="0" smtClean="0"/>
                      <a:t>1555,9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 Narrow" panose="020B060602020203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85</c:v>
                </c:pt>
                <c:pt idx="1">
                  <c:v>100</c:v>
                </c:pt>
              </c:numCache>
            </c:numRef>
          </c:val>
        </c:ser>
        <c:dLbls>
          <c:showVal val="1"/>
        </c:dLbls>
        <c:gapWidth val="95"/>
        <c:overlap val="100"/>
        <c:axId val="114900352"/>
        <c:axId val="114898816"/>
      </c:barChart>
      <c:valAx>
        <c:axId val="114898816"/>
        <c:scaling>
          <c:orientation val="minMax"/>
          <c:max val="110"/>
          <c:min val="0"/>
        </c:scaling>
        <c:delete val="1"/>
        <c:axPos val="l"/>
        <c:numFmt formatCode="General" sourceLinked="1"/>
        <c:majorTickMark val="none"/>
        <c:tickLblPos val="none"/>
        <c:crossAx val="114900352"/>
        <c:crosses val="autoZero"/>
        <c:crossBetween val="between"/>
        <c:majorUnit val="20"/>
        <c:minorUnit val="8"/>
      </c:valAx>
      <c:catAx>
        <c:axId val="114900352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pPr>
            <a:endParaRPr lang="ru-RU"/>
          </a:p>
        </c:txPr>
        <c:crossAx val="114898816"/>
        <c:crosses val="autoZero"/>
        <c:auto val="1"/>
        <c:lblAlgn val="ctr"/>
        <c:lblOffset val="100"/>
      </c:catAx>
      <c:spPr>
        <a:noFill/>
        <a:ln>
          <a:noFill/>
        </a:ln>
        <a:effectLst/>
        <a:sp3d/>
      </c:spPr>
    </c:plotArea>
    <c:plotVisOnly val="1"/>
    <c:dispBlanksAs val="zero"/>
  </c:chart>
  <c:spPr>
    <a:noFill/>
    <a:ln>
      <a:noFill/>
    </a:ln>
    <a:effectLst/>
  </c:spPr>
  <c:txPr>
    <a:bodyPr/>
    <a:lstStyle/>
    <a:p>
      <a:pPr marL="0" algn="ctr" defTabSz="914400" rtl="0" eaLnBrk="1" latinLnBrk="0" hangingPunct="1">
        <a:defRPr lang="ru-RU" sz="1400" b="1" kern="1200" baseline="0">
          <a:solidFill>
            <a:schemeClr val="dk1"/>
          </a:solidFill>
          <a:latin typeface="+mn-lt"/>
          <a:ea typeface="+mn-ea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autoTitleDeleted val="1"/>
    <c:plotArea>
      <c:layout>
        <c:manualLayout>
          <c:layoutTarget val="inner"/>
          <c:xMode val="edge"/>
          <c:yMode val="edge"/>
          <c:x val="5.1603076076205658E-2"/>
          <c:y val="0.3446508593227563"/>
          <c:w val="0.89875087273800081"/>
          <c:h val="0.52458258379111344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chemeClr val="bg2">
                    <a:lumMod val="75000"/>
                    <a:shade val="30000"/>
                    <a:satMod val="115000"/>
                  </a:schemeClr>
                </a:gs>
                <a:gs pos="50000">
                  <a:schemeClr val="bg2">
                    <a:lumMod val="75000"/>
                    <a:shade val="67500"/>
                    <a:satMod val="115000"/>
                  </a:schemeClr>
                </a:gs>
                <a:gs pos="100000">
                  <a:schemeClr val="bg2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38100">
              <a:noFill/>
            </a:ln>
            <a:scene3d>
              <a:camera prst="orthographicFront"/>
              <a:lightRig rig="threePt" dir="t"/>
            </a:scene3d>
            <a:sp3d prstMaterial="dkEdge"/>
          </c:spPr>
          <c:dPt>
            <c:idx val="0"/>
          </c:dPt>
          <c:dPt>
            <c:idx val="1"/>
            <c:spPr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 w="38100">
                <a:noFill/>
              </a:ln>
              <a:scene3d>
                <a:camera prst="orthographicFront"/>
                <a:lightRig rig="threePt" dir="t"/>
              </a:scene3d>
              <a:sp3d prstMaterial="dkEdge"/>
            </c:spPr>
          </c:dPt>
          <c:dPt>
            <c:idx val="2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dirty="0" smtClean="0"/>
                      <a:t>74,0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dirty="0" smtClean="0"/>
                      <a:t>78,0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 Narrow" panose="020B060602020203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45</c:v>
                </c:pt>
                <c:pt idx="1">
                  <c:v>50</c:v>
                </c:pt>
              </c:numCache>
            </c:numRef>
          </c:val>
        </c:ser>
        <c:dLbls>
          <c:showVal val="1"/>
        </c:dLbls>
        <c:gapWidth val="95"/>
        <c:overlap val="100"/>
        <c:axId val="117237632"/>
        <c:axId val="117236096"/>
      </c:barChart>
      <c:valAx>
        <c:axId val="117236096"/>
        <c:scaling>
          <c:orientation val="minMax"/>
          <c:max val="110"/>
          <c:min val="0"/>
        </c:scaling>
        <c:delete val="1"/>
        <c:axPos val="l"/>
        <c:numFmt formatCode="General" sourceLinked="1"/>
        <c:majorTickMark val="none"/>
        <c:tickLblPos val="none"/>
        <c:crossAx val="117237632"/>
        <c:crosses val="autoZero"/>
        <c:crossBetween val="between"/>
        <c:majorUnit val="20"/>
        <c:minorUnit val="8"/>
      </c:valAx>
      <c:catAx>
        <c:axId val="117237632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pPr>
            <a:endParaRPr lang="ru-RU"/>
          </a:p>
        </c:txPr>
        <c:crossAx val="117236096"/>
        <c:crosses val="autoZero"/>
        <c:auto val="1"/>
        <c:lblAlgn val="ctr"/>
        <c:lblOffset val="100"/>
      </c:catAx>
      <c:spPr>
        <a:noFill/>
        <a:ln>
          <a:noFill/>
        </a:ln>
        <a:effectLst/>
        <a:sp3d/>
      </c:spPr>
    </c:plotArea>
    <c:plotVisOnly val="1"/>
    <c:dispBlanksAs val="zero"/>
  </c:chart>
  <c:spPr>
    <a:noFill/>
    <a:ln>
      <a:noFill/>
    </a:ln>
    <a:effectLst/>
  </c:spPr>
  <c:txPr>
    <a:bodyPr/>
    <a:lstStyle/>
    <a:p>
      <a:pPr marL="0" algn="ctr" defTabSz="914400" rtl="0" eaLnBrk="1" latinLnBrk="0" hangingPunct="1">
        <a:defRPr lang="ru-RU" sz="1400" b="1" kern="1200" baseline="0">
          <a:solidFill>
            <a:schemeClr val="dk1"/>
          </a:solidFill>
          <a:latin typeface="+mn-lt"/>
          <a:ea typeface="+mn-ea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autoTitleDeleted val="1"/>
    <c:plotArea>
      <c:layout>
        <c:manualLayout>
          <c:layoutTarget val="inner"/>
          <c:xMode val="edge"/>
          <c:yMode val="edge"/>
          <c:x val="3.7200557272411379E-3"/>
          <c:y val="0.44679429607641125"/>
          <c:w val="0.89875087273800081"/>
          <c:h val="0.45856310461027183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chemeClr val="bg2">
                    <a:lumMod val="75000"/>
                    <a:shade val="30000"/>
                    <a:satMod val="115000"/>
                  </a:schemeClr>
                </a:gs>
                <a:gs pos="50000">
                  <a:schemeClr val="bg2">
                    <a:lumMod val="75000"/>
                    <a:shade val="67500"/>
                    <a:satMod val="115000"/>
                  </a:schemeClr>
                </a:gs>
                <a:gs pos="100000">
                  <a:schemeClr val="bg2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38100">
              <a:noFill/>
            </a:ln>
            <a:scene3d>
              <a:camera prst="orthographicFront"/>
              <a:lightRig rig="threePt" dir="t"/>
            </a:scene3d>
            <a:sp3d prstMaterial="dkEdge"/>
          </c:spPr>
          <c:dPt>
            <c:idx val="0"/>
          </c:dPt>
          <c:dPt>
            <c:idx val="1"/>
            <c:spPr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 w="38100">
                <a:noFill/>
              </a:ln>
              <a:scene3d>
                <a:camera prst="orthographicFront"/>
                <a:lightRig rig="threePt" dir="t"/>
              </a:scene3d>
              <a:sp3d prstMaterial="dkEdge"/>
            </c:spPr>
          </c:dPt>
          <c:dPt>
            <c:idx val="2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dirty="0" smtClean="0"/>
                      <a:t>77,7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dirty="0" smtClean="0"/>
                      <a:t>93,6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 Narrow" panose="020B060602020203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45</c:v>
                </c:pt>
                <c:pt idx="1">
                  <c:v>65</c:v>
                </c:pt>
              </c:numCache>
            </c:numRef>
          </c:val>
        </c:ser>
        <c:dLbls>
          <c:showVal val="1"/>
        </c:dLbls>
        <c:gapWidth val="95"/>
        <c:overlap val="100"/>
        <c:axId val="117246976"/>
        <c:axId val="117245440"/>
      </c:barChart>
      <c:valAx>
        <c:axId val="117245440"/>
        <c:scaling>
          <c:orientation val="minMax"/>
          <c:max val="110"/>
          <c:min val="0"/>
        </c:scaling>
        <c:delete val="1"/>
        <c:axPos val="l"/>
        <c:numFmt formatCode="General" sourceLinked="1"/>
        <c:majorTickMark val="none"/>
        <c:tickLblPos val="none"/>
        <c:crossAx val="117246976"/>
        <c:crosses val="autoZero"/>
        <c:crossBetween val="between"/>
        <c:majorUnit val="20"/>
        <c:minorUnit val="8"/>
      </c:valAx>
      <c:catAx>
        <c:axId val="117246976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pPr>
            <a:endParaRPr lang="ru-RU"/>
          </a:p>
        </c:txPr>
        <c:crossAx val="117245440"/>
        <c:crosses val="autoZero"/>
        <c:auto val="1"/>
        <c:lblAlgn val="ctr"/>
        <c:lblOffset val="100"/>
      </c:catAx>
      <c:spPr>
        <a:noFill/>
        <a:ln>
          <a:noFill/>
        </a:ln>
        <a:effectLst/>
        <a:sp3d/>
      </c:spPr>
    </c:plotArea>
    <c:plotVisOnly val="1"/>
    <c:dispBlanksAs val="zero"/>
  </c:chart>
  <c:spPr>
    <a:noFill/>
    <a:ln>
      <a:noFill/>
    </a:ln>
    <a:effectLst/>
  </c:spPr>
  <c:txPr>
    <a:bodyPr/>
    <a:lstStyle/>
    <a:p>
      <a:pPr marL="0" algn="ctr" defTabSz="914400" rtl="0" eaLnBrk="1" latinLnBrk="0" hangingPunct="1">
        <a:defRPr lang="ru-RU" sz="1400" b="1" kern="1200" baseline="0">
          <a:solidFill>
            <a:schemeClr val="dk1"/>
          </a:solidFill>
          <a:latin typeface="+mn-lt"/>
          <a:ea typeface="+mn-ea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651052509610352"/>
          <c:y val="2.4820985303644391E-2"/>
          <c:w val="0.5949569544683716"/>
          <c:h val="0.8548250022489950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Кредиторская задолженность</c:v>
                </c:pt>
              </c:strCache>
            </c:strRef>
          </c:tx>
          <c:spPr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/>
              <a:lightRig rig="flat" dir="tl">
                <a:rot lat="0" lon="0" rev="6360000"/>
              </a:lightRig>
            </a:scene3d>
            <a:sp3d prstMaterial="flat">
              <a:bevelT w="63500" h="63500"/>
              <a:contourClr>
                <a:srgbClr val="000000"/>
              </a:contourClr>
            </a:sp3d>
          </c:spPr>
          <c:dLbls>
            <c:dLbl>
              <c:idx val="0"/>
              <c:layout>
                <c:manualLayout>
                  <c:x val="1.3799310449869153E-3"/>
                  <c:y val="-1.6751736098957644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>
                        <a:latin typeface="Arial Narrow" panose="020B0606020202030204" pitchFamily="34" charset="0"/>
                        <a:cs typeface="Times New Roman" panose="02020603050405020304" pitchFamily="18" charset="0"/>
                      </a:rPr>
                      <a:t>6793</a:t>
                    </a:r>
                    <a:endParaRPr lang="en-US" sz="1600" dirty="0">
                      <a:latin typeface="Arial Narrow" panose="020B0606020202030204" pitchFamily="34" charset="0"/>
                      <a:cs typeface="Times New Roman" panose="02020603050405020304" pitchFamily="18" charset="0"/>
                    </a:endParaRP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B8F-4E48-863B-A838D08EE22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0423422550228418E-3"/>
                  <c:y val="-5.1415743197362118E-3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>
                        <a:latin typeface="Arial Narrow" panose="020B0606020202030204" pitchFamily="34" charset="0"/>
                        <a:cs typeface="Times New Roman" panose="02020603050405020304" pitchFamily="18" charset="0"/>
                      </a:rPr>
                      <a:t>7658</a:t>
                    </a:r>
                    <a:endParaRPr lang="en-US" sz="1600" dirty="0">
                      <a:latin typeface="Arial Narrow" panose="020B0606020202030204" pitchFamily="34" charset="0"/>
                      <a:cs typeface="Times New Roman" panose="02020603050405020304" pitchFamily="18" charset="0"/>
                    </a:endParaRP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B8F-4E48-863B-A838D08EE22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 01.05.2016</c:v>
                </c:pt>
                <c:pt idx="1">
                  <c:v>На 01.05.2017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6793.2</c:v>
                </c:pt>
                <c:pt idx="1">
                  <c:v>7657.6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B8F-4E48-863B-A838D08EE22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Дебиторская задолженность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50000"/>
                    <a:shade val="30000"/>
                    <a:satMod val="115000"/>
                  </a:schemeClr>
                </a:gs>
                <a:gs pos="50000">
                  <a:schemeClr val="accent1">
                    <a:lumMod val="50000"/>
                    <a:shade val="67500"/>
                    <a:satMod val="115000"/>
                  </a:schemeClr>
                </a:gs>
                <a:gs pos="100000">
                  <a:schemeClr val="accent1">
                    <a:lumMod val="5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/>
              <a:lightRig rig="flat" dir="tl">
                <a:rot lat="0" lon="0" rev="6360000"/>
              </a:lightRig>
            </a:scene3d>
            <a:sp3d prstMaterial="flat">
              <a:contourClr>
                <a:srgbClr val="000000"/>
              </a:contourClr>
            </a:sp3d>
          </c:spPr>
          <c:dLbls>
            <c:dLbl>
              <c:idx val="0"/>
              <c:layout>
                <c:manualLayout>
                  <c:x val="-8.5169133631492232E-4"/>
                  <c:y val="-8.047614964052953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7468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B8F-4E48-863B-A838D08EE22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8560806413647001E-3"/>
                  <c:y val="-1.628664708888406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7630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6B8F-4E48-863B-A838D08EE22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 01.05.2016</c:v>
                </c:pt>
                <c:pt idx="1">
                  <c:v>На 01.05.2017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7467.9</c:v>
                </c:pt>
                <c:pt idx="1">
                  <c:v>7630.2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B8F-4E48-863B-A838D08EE224}"/>
            </c:ext>
          </c:extLst>
        </c:ser>
        <c:dLbls/>
        <c:axId val="133517696"/>
        <c:axId val="133519232"/>
      </c:barChart>
      <c:catAx>
        <c:axId val="133517696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12700" cap="flat" cmpd="sng" algn="ctr">
            <a:solidFill>
              <a:schemeClr val="tx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3519232"/>
        <c:crosses val="autoZero"/>
        <c:auto val="1"/>
        <c:lblAlgn val="ctr"/>
        <c:lblOffset val="100"/>
      </c:catAx>
      <c:valAx>
        <c:axId val="133519232"/>
        <c:scaling>
          <c:orientation val="minMax"/>
          <c:max val="8000"/>
          <c:min val="0"/>
        </c:scaling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3517696"/>
        <c:crosses val="autoZero"/>
        <c:crossBetween val="between"/>
      </c:valAx>
      <c:spPr>
        <a:noFill/>
        <a:ln>
          <a:solidFill>
            <a:schemeClr val="bg1">
              <a:lumMod val="95000"/>
            </a:schemeClr>
          </a:solidFill>
        </a:ln>
        <a:effectLst/>
      </c:spPr>
    </c:plotArea>
    <c:legend>
      <c:legendPos val="r"/>
      <c:layout>
        <c:manualLayout>
          <c:xMode val="edge"/>
          <c:yMode val="edge"/>
          <c:x val="0.73441246436905627"/>
          <c:y val="0.26205315577987948"/>
          <c:w val="0.21391490612098632"/>
          <c:h val="0.363571439198940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[1]Лист1!$B$1</c:f>
              <c:strCache>
                <c:ptCount val="1"/>
                <c:pt idx="0">
                  <c:v>Млн. руб.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rgbClr val="0070C0"/>
                </a:gs>
              </a:gsLst>
              <a:lin ang="5400000" scaled="1"/>
            </a:gradFill>
            <a:ln w="12700">
              <a:solidFill>
                <a:schemeClr val="bg1"/>
              </a:solidFill>
            </a:ln>
            <a:effectLst>
              <a:innerShdw blurRad="254000">
                <a:prstClr val="black">
                  <a:alpha val="85000"/>
                </a:prstClr>
              </a:innerShdw>
            </a:effectLst>
          </c:spPr>
          <c:dPt>
            <c:idx val="0"/>
            <c:spPr>
              <a:gradFill flip="none" rotWithShape="1">
                <a:gsLst>
                  <a:gs pos="0">
                    <a:schemeClr val="bg2">
                      <a:lumMod val="25000"/>
                      <a:shade val="30000"/>
                      <a:satMod val="115000"/>
                    </a:schemeClr>
                  </a:gs>
                  <a:gs pos="50000">
                    <a:schemeClr val="bg2">
                      <a:lumMod val="25000"/>
                      <a:shade val="67500"/>
                      <a:satMod val="115000"/>
                    </a:schemeClr>
                  </a:gs>
                  <a:gs pos="100000">
                    <a:schemeClr val="bg2">
                      <a:lumMod val="2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 w="12700">
                <a:solidFill>
                  <a:schemeClr val="bg1"/>
                </a:solidFill>
              </a:ln>
              <a:effectLst>
                <a:innerShdw blurRad="254000">
                  <a:prstClr val="black">
                    <a:alpha val="85000"/>
                  </a:prstClr>
                </a:innerShdw>
              </a:effectLst>
            </c:spPr>
          </c:dPt>
          <c:dPt>
            <c:idx val="1"/>
            <c:spPr>
              <a:gradFill flip="none" rotWithShape="1">
                <a:gsLst>
                  <a:gs pos="0">
                    <a:srgbClr val="7030A0">
                      <a:shade val="30000"/>
                      <a:satMod val="115000"/>
                    </a:srgbClr>
                  </a:gs>
                  <a:gs pos="50000">
                    <a:srgbClr val="7030A0">
                      <a:shade val="67500"/>
                      <a:satMod val="115000"/>
                    </a:srgbClr>
                  </a:gs>
                  <a:gs pos="100000">
                    <a:srgbClr val="7030A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12700">
                <a:solidFill>
                  <a:schemeClr val="bg1"/>
                </a:solidFill>
              </a:ln>
              <a:effectLst>
                <a:innerShdw blurRad="254000">
                  <a:prstClr val="black">
                    <a:alpha val="85000"/>
                  </a:prstClr>
                </a:innerShdw>
              </a:effectLst>
            </c:spPr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12700">
                <a:solidFill>
                  <a:schemeClr val="bg1"/>
                </a:solidFill>
              </a:ln>
              <a:effectLst>
                <a:innerShdw blurRad="254000">
                  <a:prstClr val="black">
                    <a:alpha val="85000"/>
                  </a:prstClr>
                </a:innerShdw>
              </a:effectLst>
            </c:spPr>
          </c:dPt>
          <c:dPt>
            <c:idx val="3"/>
            <c:spPr>
              <a:gradFill flip="none" rotWithShape="1">
                <a:gsLst>
                  <a:gs pos="0">
                    <a:schemeClr val="accent1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5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 w="12700">
                <a:solidFill>
                  <a:schemeClr val="bg1"/>
                </a:solidFill>
              </a:ln>
              <a:effectLst>
                <a:innerShdw blurRad="254000">
                  <a:prstClr val="black">
                    <a:alpha val="85000"/>
                  </a:prstClr>
                </a:innerShdw>
              </a:effectLst>
            </c:spPr>
          </c:dPt>
          <c:dPt>
            <c:idx val="4"/>
            <c:spPr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12700">
                <a:solidFill>
                  <a:schemeClr val="bg1"/>
                </a:solidFill>
              </a:ln>
              <a:effectLst>
                <a:innerShdw blurRad="254000">
                  <a:prstClr val="black">
                    <a:alpha val="85000"/>
                  </a:prstClr>
                </a:innerShdw>
              </a:effectLst>
            </c:spPr>
          </c:dPt>
          <c:dPt>
            <c:idx val="5"/>
            <c:spPr>
              <a:gradFill flip="none" rotWithShape="1">
                <a:gsLst>
                  <a:gs pos="0">
                    <a:schemeClr val="accent6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5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 w="12700">
                <a:solidFill>
                  <a:schemeClr val="bg1"/>
                </a:solidFill>
              </a:ln>
              <a:effectLst>
                <a:innerShdw blurRad="254000">
                  <a:prstClr val="black">
                    <a:alpha val="85000"/>
                  </a:prstClr>
                </a:innerShdw>
              </a:effectLst>
            </c:spPr>
          </c:dPt>
          <c:cat>
            <c:strRef>
              <c:f>[1]Лист1!$A$2:$A$7</c:f>
              <c:strCache>
                <c:ptCount val="6"/>
                <c:pt idx="0">
                  <c:v>Каменный уголь – 251,5 млн. руб.</c:v>
                </c:pt>
                <c:pt idx="1">
                  <c:v>Жидкое топливо – 119,2 млн. руб.</c:v>
                </c:pt>
                <c:pt idx="2">
                  <c:v>Газ – 132,9 млн. руб.</c:v>
                </c:pt>
                <c:pt idx="3">
                  <c:v>Тепловая энергия – 1 045,5 млн. руб.</c:v>
                </c:pt>
                <c:pt idx="4">
                  <c:v>Электроэнергия – 929,7 млн. руб.</c:v>
                </c:pt>
                <c:pt idx="5">
                  <c:v>Древесное топливо – 61,4 млн. руб.</c:v>
                </c:pt>
              </c:strCache>
            </c:strRef>
          </c:cat>
          <c:val>
            <c:numRef>
              <c:f>[1]Лист1!$B$2:$B$7</c:f>
              <c:numCache>
                <c:formatCode>General</c:formatCode>
                <c:ptCount val="6"/>
                <c:pt idx="0">
                  <c:v>251.5</c:v>
                </c:pt>
                <c:pt idx="1">
                  <c:v>119.2</c:v>
                </c:pt>
                <c:pt idx="2">
                  <c:v>132.9</c:v>
                </c:pt>
                <c:pt idx="3">
                  <c:v>1045.5</c:v>
                </c:pt>
                <c:pt idx="4">
                  <c:v>929.7</c:v>
                </c:pt>
                <c:pt idx="5">
                  <c:v>61.4</c:v>
                </c:pt>
              </c:numCache>
            </c:numRef>
          </c:val>
        </c:ser>
        <c:dLbls/>
        <c:firstSliceAng val="120"/>
        <c:holeSize val="50"/>
      </c:doughnutChart>
      <c:spPr>
        <a:noFill/>
        <a:ln w="25400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6" cy="498693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6" cy="498693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C2449131-0C71-4555-B065-62A9022337F5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9" tIns="45779" rIns="91559" bIns="4577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721" y="4783306"/>
            <a:ext cx="5445760" cy="3913615"/>
          </a:xfrm>
          <a:prstGeom prst="rect">
            <a:avLst/>
          </a:prstGeom>
        </p:spPr>
        <p:txBody>
          <a:bodyPr vert="horz" lIns="91559" tIns="45779" rIns="91559" bIns="4577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786" cy="498692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6" cy="498692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F1FCCB62-F887-46B2-8C76-B19A883693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2215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CCB62-F887-46B2-8C76-B19A8836937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2285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CCB62-F887-46B2-8C76-B19A8836937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4140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2420938"/>
            <a:ext cx="7886700" cy="1655762"/>
          </a:xfrm>
        </p:spPr>
        <p:txBody>
          <a:bodyPr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2DC4C-E2CC-4C81-9038-AB896BC51447}" type="datetime1">
              <a:rPr lang="ru-RU" smtClean="0"/>
              <a:pPr/>
              <a:t>31.05.2017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475A-A7B0-4551-A18F-DAAF2F913E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628650" y="140159"/>
            <a:ext cx="7886700" cy="573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>
                    <a:lumMod val="95000"/>
                  </a:schemeClr>
                </a:solidFill>
                <a:latin typeface="OfficinaSansC" panose="02000806050000020004" pitchFamily="50" charset="-52"/>
                <a:ea typeface="+mj-ea"/>
                <a:cs typeface="+mj-cs"/>
              </a:defRPr>
            </a:lvl1pPr>
          </a:lstStyle>
          <a:p>
            <a:r>
              <a:rPr lang="ru-RU" sz="2000" dirty="0" smtClean="0"/>
              <a:t>ОБРАЗЕЦ ЗАГОЛОВКА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395380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008742"/>
            <a:ext cx="7886700" cy="510290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7BAE-8FBF-4E02-A2C0-B0BD92E971EA}" type="datetime1">
              <a:rPr lang="ru-RU" smtClean="0"/>
              <a:pPr/>
              <a:t>31.05.2017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475A-A7B0-4551-A18F-DAAF2F913E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1686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21805"/>
            <a:ext cx="7886700" cy="5102906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5706-A889-4E6C-918C-3123EBDCECD7}" type="datetime1">
              <a:rPr lang="ru-RU" smtClean="0"/>
              <a:pPr/>
              <a:t>31.05.2017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475A-A7B0-4551-A18F-DAAF2F913E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6715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028702"/>
            <a:ext cx="7886700" cy="506095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87A4-093A-4868-8C8C-EAB31F6A8447}" type="datetime1">
              <a:rPr lang="ru-RU" smtClean="0"/>
              <a:pPr/>
              <a:t>31.05.2017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475A-A7B0-4551-A18F-DAAF2F913E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8650" y="140159"/>
            <a:ext cx="7886700" cy="573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6513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0001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0001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CCED7-0713-4329-B840-5DEB23BEF49B}" type="datetime1">
              <a:rPr lang="ru-RU" smtClean="0"/>
              <a:pPr/>
              <a:t>31.05.2017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475A-A7B0-4551-A18F-DAAF2F913E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7734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956174"/>
            <a:ext cx="3868340" cy="82391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192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956174"/>
            <a:ext cx="3887391" cy="82391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19275"/>
            <a:ext cx="3887391" cy="368458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1A541-7377-450A-9ACD-86D48B42D5E4}" type="datetime1">
              <a:rPr lang="ru-RU" smtClean="0"/>
              <a:pPr/>
              <a:t>31.05.2017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475A-A7B0-4551-A18F-DAAF2F913E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28650" y="140159"/>
            <a:ext cx="7886700" cy="573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36547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33B9-31A1-44CD-AFEA-AE3984B4A5C9}" type="datetime1">
              <a:rPr lang="ru-RU" smtClean="0"/>
              <a:pPr/>
              <a:t>31.05.2017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475A-A7B0-4551-A18F-DAAF2F913E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289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00EA4-2FBC-46B8-8A18-89A8B92E7CEC}" type="datetime1">
              <a:rPr lang="ru-RU" smtClean="0"/>
              <a:pPr/>
              <a:t>31.05.2017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 b="0" i="0"/>
            </a:lvl1pPr>
          </a:lstStyle>
          <a:p>
            <a:fld id="{284A475A-A7B0-4551-A18F-DAAF2F913E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3479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48239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948237"/>
            <a:ext cx="2949178" cy="48815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CBE7-9838-4765-AC50-5601F6C8E1D4}" type="datetime1">
              <a:rPr lang="ru-RU" smtClean="0"/>
              <a:pPr/>
              <a:t>31.05.2017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475A-A7B0-4551-A18F-DAAF2F913E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28650" y="140159"/>
            <a:ext cx="7886700" cy="573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99425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48239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948237"/>
            <a:ext cx="2949178" cy="48815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225F-DF4D-4142-B22F-EF41E91179B7}" type="datetime1">
              <a:rPr lang="ru-RU" smtClean="0"/>
              <a:pPr/>
              <a:t>31.05.2017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</p:spPr>
        <p:txBody>
          <a:bodyPr/>
          <a:lstStyle/>
          <a:p>
            <a:fld id="{284A475A-A7B0-4551-A18F-DAAF2F913E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28650" y="140159"/>
            <a:ext cx="7886700" cy="573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79870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"/>
            <a:ext cx="9144000" cy="72866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40159"/>
            <a:ext cx="7886700" cy="573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74057"/>
            <a:ext cx="7886700" cy="5102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4B1C7E96-F207-49E1-8992-1BCC8B0D4D9B}" type="datetime1">
              <a:rPr lang="ru-RU" smtClean="0"/>
              <a:pPr/>
              <a:t>31.05.2017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0273" y="6379382"/>
            <a:ext cx="448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284A475A-A7B0-4551-A18F-DAAF2F913E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 userDrawn="1"/>
        </p:nvSpPr>
        <p:spPr>
          <a:xfrm>
            <a:off x="611189" y="6467381"/>
            <a:ext cx="7921624" cy="21544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ru-RU" sz="800" dirty="0" smtClean="0">
                <a:latin typeface="Arial Narrow" panose="020B0606020202030204" pitchFamily="34" charset="0"/>
              </a:rPr>
              <a:t>ПРАВИТЕЛЬСТВО</a:t>
            </a:r>
            <a:r>
              <a:rPr lang="ru-RU" sz="800" baseline="0" dirty="0" smtClean="0">
                <a:latin typeface="Arial Narrow" panose="020B0606020202030204" pitchFamily="34" charset="0"/>
              </a:rPr>
              <a:t> </a:t>
            </a:r>
            <a:r>
              <a:rPr lang="ru-RU" sz="800" dirty="0" smtClean="0">
                <a:latin typeface="Arial Narrow" panose="020B0606020202030204" pitchFamily="34" charset="0"/>
              </a:rPr>
              <a:t>АРХАНГЕЛЬСКОЙ ОБЛАСТИ</a:t>
            </a:r>
            <a:endParaRPr lang="ru-RU" sz="800" dirty="0">
              <a:latin typeface="Arial Narrow" panose="020B060602020203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256" y="140159"/>
            <a:ext cx="489505" cy="4833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98224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000" b="1" kern="1200" cap="all" baseline="0">
          <a:solidFill>
            <a:schemeClr val="bg1">
              <a:lumMod val="95000"/>
            </a:schemeClr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_____Microsoft_Office_Excel_97-20031.xls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" y="0"/>
            <a:ext cx="9144001" cy="6858000"/>
          </a:xfrm>
          <a:prstGeom prst="rect">
            <a:avLst/>
          </a:prstGeom>
          <a:gradFill>
            <a:gsLst>
              <a:gs pos="53000">
                <a:srgbClr val="00438B">
                  <a:alpha val="50000"/>
                </a:srgbClr>
              </a:gs>
              <a:gs pos="0">
                <a:srgbClr val="002060"/>
              </a:gs>
              <a:gs pos="100000">
                <a:srgbClr val="002060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   </a:t>
            </a:r>
          </a:p>
        </p:txBody>
      </p:sp>
      <p:sp>
        <p:nvSpPr>
          <p:cNvPr id="4" name="Прямоугольник 3"/>
          <p:cNvSpPr/>
          <p:nvPr/>
        </p:nvSpPr>
        <p:spPr>
          <a:xfrm rot="5400000">
            <a:off x="1143000" y="-1142999"/>
            <a:ext cx="6858003" cy="9144001"/>
          </a:xfrm>
          <a:prstGeom prst="rect">
            <a:avLst/>
          </a:prstGeom>
          <a:gradFill>
            <a:gsLst>
              <a:gs pos="53000">
                <a:srgbClr val="00438B">
                  <a:alpha val="20000"/>
                </a:srgbClr>
              </a:gs>
              <a:gs pos="0">
                <a:srgbClr val="002060"/>
              </a:gs>
              <a:gs pos="100000">
                <a:srgbClr val="002060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  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9444" y="513480"/>
            <a:ext cx="1205111" cy="11900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11188" y="5326331"/>
            <a:ext cx="7921624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Министр </a:t>
            </a:r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топливно-энергетического комплекса 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и жилищно-коммунального хозяйства Архангельской области</a:t>
            </a:r>
            <a:endParaRPr lang="en-US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ru-RU" sz="1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Поташев</a:t>
            </a: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Андрей Петрович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11190" y="2216964"/>
            <a:ext cx="7921625" cy="25928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cap="all" baseline="0">
                <a:solidFill>
                  <a:schemeClr val="bg1">
                    <a:lumMod val="95000"/>
                  </a:schemeClr>
                </a:solidFill>
                <a:latin typeface="OfficinaSansC" panose="02000806050000020004" pitchFamily="50" charset="-52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«Информация ПРАВИТЕЛЬСТВА</a:t>
            </a:r>
            <a:b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АРХАНГЕЛЬСКОЙ ОБЛАСТИ О ПРОХОЖДЕНИИ ОТОПИТЕЛЬНОГО периода 2016-2017 </a:t>
            </a:r>
            <a:r>
              <a:rPr lang="ru-RU" sz="2400" b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годОВ</a:t>
            </a:r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и </a:t>
            </a:r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МЕРОПРИЯТИЯХ по </a:t>
            </a:r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подготовке </a:t>
            </a:r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объектов</a:t>
            </a:r>
            <a:b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ТЭК </a:t>
            </a:r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и </a:t>
            </a:r>
            <a:r>
              <a:rPr lang="ru-RU" sz="2400" b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жкх</a:t>
            </a:r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 </a:t>
            </a:r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отопительному периоду </a:t>
            </a:r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2017-2018 </a:t>
            </a:r>
            <a:r>
              <a:rPr lang="ru-RU" sz="2400" b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годОВ</a:t>
            </a:r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»</a:t>
            </a:r>
            <a:endParaRPr lang="ru-RU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188" y="6282806"/>
            <a:ext cx="7921624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2017 год</a:t>
            </a:r>
          </a:p>
        </p:txBody>
      </p:sp>
    </p:spTree>
    <p:extLst>
      <p:ext uri="{BB962C8B-B14F-4D97-AF65-F5344CB8AC3E}">
        <p14:creationId xmlns:p14="http://schemas.microsoft.com/office/powerpoint/2010/main" xmlns="" val="150923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725021"/>
            <a:ext cx="5983889" cy="5688001"/>
            <a:chOff x="0" y="712321"/>
            <a:chExt cx="5983889" cy="5688001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702" t="8790" r="2751" b="3800"/>
            <a:stretch/>
          </p:blipFill>
          <p:spPr>
            <a:xfrm>
              <a:off x="0" y="712321"/>
              <a:ext cx="5983889" cy="5688001"/>
            </a:xfrm>
            <a:prstGeom prst="rect">
              <a:avLst/>
            </a:prstGeom>
            <a:effectLst/>
          </p:spPr>
        </p:pic>
        <p:sp>
          <p:nvSpPr>
            <p:cNvPr id="32" name="TextBox 31"/>
            <p:cNvSpPr txBox="1"/>
            <p:nvPr/>
          </p:nvSpPr>
          <p:spPr>
            <a:xfrm>
              <a:off x="620673" y="4997518"/>
              <a:ext cx="130514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500" b="1" dirty="0" smtClean="0">
                  <a:latin typeface="Arial Narrow" panose="020B0606020202030204" pitchFamily="34" charset="0"/>
                  <a:cs typeface="Times New Roman" panose="02020603050405020304" pitchFamily="18" charset="0"/>
                </a:rPr>
                <a:t>Г. НЯНДОМА</a:t>
              </a:r>
              <a:endParaRPr lang="ru-RU" sz="1500" b="1" dirty="0"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991944" y="5371725"/>
              <a:ext cx="189128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500" b="1" dirty="0" smtClean="0">
                  <a:latin typeface="Arial Narrow" panose="020B0606020202030204" pitchFamily="34" charset="0"/>
                  <a:cs typeface="Times New Roman" panose="02020603050405020304" pitchFamily="18" charset="0"/>
                </a:rPr>
                <a:t>Г. СОЛЬВЫЧЕГОДСК</a:t>
              </a:r>
              <a:endParaRPr lang="ru-RU" sz="1500" b="1" dirty="0"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697836" y="3697617"/>
              <a:ext cx="189128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500" b="1" dirty="0" smtClean="0">
                  <a:latin typeface="Arial Narrow" panose="020B0606020202030204" pitchFamily="34" charset="0"/>
                  <a:cs typeface="Times New Roman" panose="02020603050405020304" pitchFamily="18" charset="0"/>
                </a:rPr>
                <a:t>ПОС. САВИНСКИЙ</a:t>
              </a:r>
              <a:endParaRPr lang="ru-RU" sz="1500" b="1" dirty="0"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0" name="Заголовок 3"/>
          <p:cNvSpPr>
            <a:spLocks noGrp="1"/>
          </p:cNvSpPr>
          <p:nvPr>
            <p:ph type="title"/>
          </p:nvPr>
        </p:nvSpPr>
        <p:spPr>
          <a:xfrm>
            <a:off x="628650" y="140159"/>
            <a:ext cx="7886700" cy="573063"/>
          </a:xfrm>
        </p:spPr>
        <p:txBody>
          <a:bodyPr/>
          <a:lstStyle/>
          <a:p>
            <a:r>
              <a:rPr lang="ru-RU" dirty="0"/>
              <a:t>Итоги отопительного периода </a:t>
            </a:r>
            <a:r>
              <a:rPr lang="ru-RU" dirty="0" smtClean="0"/>
              <a:t>2016-2017 годов</a:t>
            </a:r>
            <a:endParaRPr lang="ru-RU" dirty="0"/>
          </a:p>
        </p:txBody>
      </p:sp>
      <p:sp>
        <p:nvSpPr>
          <p:cNvPr id="24" name="Заголовок 1"/>
          <p:cNvSpPr txBox="1">
            <a:spLocks/>
          </p:cNvSpPr>
          <p:nvPr/>
        </p:nvSpPr>
        <p:spPr bwMode="auto">
          <a:xfrm>
            <a:off x="6279172" y="937077"/>
            <a:ext cx="2965772" cy="6064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1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КОЛИЧЕСТВО СЛУЧАЕВ </a:t>
            </a:r>
            <a:r>
              <a:rPr lang="en-US" sz="1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en-US" sz="1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НАРУШЕНИЙ </a:t>
            </a:r>
            <a:br>
              <a:rPr lang="ru-RU" sz="1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ОБЕСПЕЧЕНИЯ КОММУНАЛЬНЫМИ </a:t>
            </a:r>
            <a:br>
              <a:rPr lang="ru-RU" sz="1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УСЛУГАМИ ОБЪЕКТОВ ЖИЛИЩНОГО ФОНДА </a:t>
            </a:r>
            <a:br>
              <a:rPr lang="ru-RU" sz="1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И СОЦИАЛЬНОЙ СФЕРЫ</a:t>
            </a:r>
            <a:r>
              <a:rPr lang="en-US" sz="1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:</a:t>
            </a:r>
            <a:endParaRPr lang="ru-RU" sz="16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endParaRPr lang="ru-RU" sz="12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Теплоснабжения – 10;</a:t>
            </a:r>
          </a:p>
          <a:p>
            <a:r>
              <a:rPr lang="ru-RU" sz="1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Водоснабжения – 37;</a:t>
            </a:r>
          </a:p>
          <a:p>
            <a:r>
              <a:rPr lang="ru-RU" sz="1500" dirty="0">
                <a:latin typeface="Arial Narrow" panose="020B0606020202030204" pitchFamily="34" charset="0"/>
                <a:cs typeface="Times New Roman" panose="02020603050405020304" pitchFamily="18" charset="0"/>
              </a:rPr>
              <a:t>Э</a:t>
            </a:r>
            <a:r>
              <a:rPr lang="ru-RU" sz="1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лектроснабжения – 15;</a:t>
            </a:r>
            <a:endParaRPr lang="en-US" sz="15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endParaRPr lang="en-US" sz="15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500" dirty="0">
                <a:latin typeface="Arial Narrow" panose="020B0606020202030204" pitchFamily="34" charset="0"/>
                <a:cs typeface="Times New Roman" panose="02020603050405020304" pitchFamily="18" charset="0"/>
              </a:rPr>
              <a:t>З</a:t>
            </a:r>
            <a:r>
              <a:rPr lang="ru-RU" sz="1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афиксированные </a:t>
            </a:r>
            <a:r>
              <a:rPr lang="en-US" sz="1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en-US" sz="1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1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нарушения в организации </a:t>
            </a:r>
            <a:r>
              <a:rPr lang="en-US" sz="1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en-US" sz="1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1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работы теплоснабжающих организаций, которые </a:t>
            </a:r>
            <a:r>
              <a:rPr lang="en-US" sz="1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en-US" sz="1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1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могли привести к </a:t>
            </a:r>
            <a:r>
              <a:rPr lang="en-US" sz="1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en-US" sz="1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1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возникновению ЧС</a:t>
            </a:r>
            <a:r>
              <a:rPr lang="ru-RU" sz="1500" dirty="0"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  <a:endParaRPr lang="ru-RU" sz="15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endParaRPr lang="ru-RU" sz="1600" b="1" dirty="0">
              <a:latin typeface="Arial Narrow" panose="020B0606020202030204" pitchFamily="34" charset="0"/>
            </a:endParaRPr>
          </a:p>
          <a:p>
            <a:endParaRPr lang="ru-RU" sz="1600" b="1" dirty="0" smtClean="0">
              <a:latin typeface="Arial Narrow" panose="020B0606020202030204" pitchFamily="34" charset="0"/>
            </a:endParaRPr>
          </a:p>
          <a:p>
            <a:pPr eaLnBrk="1" hangingPunct="1">
              <a:defRPr/>
            </a:pPr>
            <a:endParaRPr lang="ru-RU" sz="1400" b="1" dirty="0" smtClean="0">
              <a:latin typeface="Arial Narrow" panose="020B0606020202030204" pitchFamily="34" charset="0"/>
            </a:endParaRPr>
          </a:p>
        </p:txBody>
      </p:sp>
      <p:pic>
        <p:nvPicPr>
          <p:cNvPr id="27" name="Рисунок 26" descr="Исходный файл ‎ (SVG-файл, номинально 634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0967" y="3710317"/>
            <a:ext cx="325406" cy="2880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1" name="Рисунок 30" descr="Исходный файл ‎ (SVG-файл, номинально 634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5133" y="5280154"/>
            <a:ext cx="325406" cy="2880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3" name="Рисунок 42" descr="Исходный файл ‎ (SVG-файл, номинально 634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5876" y="3998317"/>
            <a:ext cx="325406" cy="2880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4" name="Рисунок 43" descr="Исходный файл ‎ (SVG-файл, номинально 634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5781" y="5629543"/>
            <a:ext cx="325406" cy="2880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475A-A7B0-4551-A18F-DAAF2F913E3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259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Заголовок 3"/>
          <p:cNvSpPr>
            <a:spLocks noGrp="1"/>
          </p:cNvSpPr>
          <p:nvPr>
            <p:ph type="title"/>
          </p:nvPr>
        </p:nvSpPr>
        <p:spPr>
          <a:xfrm>
            <a:off x="628650" y="140159"/>
            <a:ext cx="7886700" cy="573063"/>
          </a:xfrm>
        </p:spPr>
        <p:txBody>
          <a:bodyPr/>
          <a:lstStyle/>
          <a:p>
            <a:r>
              <a:rPr lang="ru-RU" dirty="0"/>
              <a:t>Итоги отопительного периода </a:t>
            </a:r>
            <a:r>
              <a:rPr lang="ru-RU" dirty="0" smtClean="0"/>
              <a:t>2016-2017 годов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475A-A7B0-4551-A18F-DAAF2F913E3C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" y="3941271"/>
            <a:ext cx="3943337" cy="220525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35544" y="1499248"/>
            <a:ext cx="3679806" cy="219317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1" y="1499248"/>
            <a:ext cx="3943337" cy="219317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35544" y="3941271"/>
            <a:ext cx="3679806" cy="220525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21480" y="2158914"/>
            <a:ext cx="1981034" cy="3053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Прямоугольник 2"/>
          <p:cNvSpPr/>
          <p:nvPr/>
        </p:nvSpPr>
        <p:spPr>
          <a:xfrm>
            <a:off x="628650" y="950444"/>
            <a:ext cx="7886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 Narrow" panose="020B0606020202030204" pitchFamily="34" charset="0"/>
              </a:rPr>
              <a:t>СИСТЕМА МОНИТОРИНГА ЗАПАСОВ ТОПЛИВА</a:t>
            </a:r>
            <a:endParaRPr lang="ru-RU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56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Заголовок 3"/>
          <p:cNvSpPr>
            <a:spLocks noGrp="1"/>
          </p:cNvSpPr>
          <p:nvPr>
            <p:ph type="title"/>
          </p:nvPr>
        </p:nvSpPr>
        <p:spPr>
          <a:xfrm>
            <a:off x="628650" y="140159"/>
            <a:ext cx="7886700" cy="573063"/>
          </a:xfrm>
        </p:spPr>
        <p:txBody>
          <a:bodyPr/>
          <a:lstStyle/>
          <a:p>
            <a:r>
              <a:rPr lang="ru-RU" dirty="0"/>
              <a:t>Итоги отопительного периода </a:t>
            </a:r>
            <a:r>
              <a:rPr lang="ru-RU" dirty="0" smtClean="0"/>
              <a:t>2016-2017 годов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3512850713"/>
              </p:ext>
            </p:extLst>
          </p:nvPr>
        </p:nvGraphicFramePr>
        <p:xfrm>
          <a:off x="410817" y="1896969"/>
          <a:ext cx="8481392" cy="4571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28650" y="938600"/>
            <a:ext cx="79041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КРЕДИТОРСКАЯ И ДЕБИТОРСКАЯ ЗАДОЛЖЕННОСТИ </a:t>
            </a:r>
            <a:br>
              <a:rPr lang="ru-RU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ОРГАНИЗАЦИЙ В СФЕРЕ ЖКХ</a:t>
            </a:r>
            <a:r>
              <a:rPr lang="ru-RU" b="1" dirty="0" smtClean="0">
                <a:latin typeface="Arial Narrow" panose="020B0606020202030204" pitchFamily="34" charset="0"/>
              </a:rPr>
              <a:t>, </a:t>
            </a:r>
            <a:r>
              <a:rPr lang="ru-RU" b="1" dirty="0">
                <a:latin typeface="Arial Narrow" panose="020B0606020202030204" pitchFamily="34" charset="0"/>
              </a:rPr>
              <a:t>МЛН. РУБЛЕЙ</a:t>
            </a:r>
          </a:p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475A-A7B0-4551-A18F-DAAF2F913E3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252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Диаграмм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86172031"/>
              </p:ext>
            </p:extLst>
          </p:nvPr>
        </p:nvGraphicFramePr>
        <p:xfrm>
          <a:off x="2394725" y="1871894"/>
          <a:ext cx="4252880" cy="3973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0" name="Заголовок 3"/>
          <p:cNvSpPr>
            <a:spLocks noGrp="1"/>
          </p:cNvSpPr>
          <p:nvPr>
            <p:ph type="title"/>
          </p:nvPr>
        </p:nvSpPr>
        <p:spPr>
          <a:xfrm>
            <a:off x="628650" y="140159"/>
            <a:ext cx="7886700" cy="573063"/>
          </a:xfrm>
        </p:spPr>
        <p:txBody>
          <a:bodyPr/>
          <a:lstStyle/>
          <a:p>
            <a:r>
              <a:rPr lang="ru-RU" dirty="0"/>
              <a:t>Итоги отопительного периода </a:t>
            </a:r>
            <a:r>
              <a:rPr lang="ru-RU" dirty="0" smtClean="0"/>
              <a:t>2016-2017 годов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8651" y="958619"/>
            <a:ext cx="7886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ЗАДОЛЖЕННОСТЬ ПРЕДПРИЯТИЙ ЖКХ ЗА ПОТРЕБЛЕННЫЕ </a:t>
            </a:r>
            <a:br>
              <a:rPr lang="ru-RU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ТОПЛИВНО-ЭНЕРГЕТИЧЕСКИЕ РЕСУРСЫ НА 01 АПРЕЛЯ 2017 ГОДА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84964" y="2861366"/>
            <a:ext cx="1835601" cy="1924088"/>
          </a:xfrm>
          <a:prstGeom prst="rect">
            <a:avLst/>
          </a:prstGeom>
          <a:solidFill>
            <a:srgbClr val="002060"/>
          </a:solidFill>
          <a:ln>
            <a:noFill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ЗАДОЛЖЕННОСТЬ </a:t>
            </a:r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en-US" sz="14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ОРГАНИЗАЦИЙ ЖКХ </a:t>
            </a:r>
            <a:endParaRPr lang="en-US" sz="1400" b="1" dirty="0" smtClean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ЗА ТОПЛИВНО-</a:t>
            </a:r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en-US" sz="14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ЭНЕРГЕТИЧЕСКИЕ </a:t>
            </a:r>
            <a:endParaRPr lang="en-US" sz="1400" b="1" dirty="0" smtClean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РЕСУРСЫ</a:t>
            </a:r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br>
              <a:rPr lang="en-US" sz="14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01</a:t>
            </a:r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.04.</a:t>
            </a: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2016</a:t>
            </a:r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en-US" sz="14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СОСТАВИЛА </a:t>
            </a:r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en-US" sz="14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2 683 МЛН. РУБЛЕЙ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475A-A7B0-4551-A18F-DAAF2F913E3C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88588" y="1901532"/>
            <a:ext cx="22749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Тепловая энергия </a:t>
            </a:r>
            <a:r>
              <a:rPr lang="ru-RU" sz="1600" dirty="0" smtClean="0">
                <a:latin typeface="Arial Narrow" panose="020B0606020202030204" pitchFamily="34" charset="0"/>
              </a:rPr>
              <a:t>(</a:t>
            </a:r>
            <a:r>
              <a:rPr lang="en-US" sz="1600" dirty="0" smtClean="0">
                <a:latin typeface="Arial Narrow" panose="020B0606020202030204" pitchFamily="34" charset="0"/>
              </a:rPr>
              <a:t>41</a:t>
            </a:r>
            <a:r>
              <a:rPr lang="ru-RU" sz="1600" dirty="0" smtClean="0">
                <a:latin typeface="Arial Narrow" panose="020B0606020202030204" pitchFamily="34" charset="0"/>
              </a:rPr>
              <a:t>%) </a:t>
            </a:r>
            <a:r>
              <a:rPr lang="ru-RU" sz="1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– </a:t>
            </a:r>
            <a:endParaRPr lang="en-US" sz="160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r"/>
            <a:r>
              <a:rPr lang="ru-RU" sz="1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1 045 млн</a:t>
            </a:r>
            <a:r>
              <a:rPr lang="ru-RU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. руб.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660668" y="2474075"/>
            <a:ext cx="2472368" cy="495831"/>
            <a:chOff x="753432" y="2474075"/>
            <a:chExt cx="2472368" cy="495831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flipH="1" flipV="1">
              <a:off x="2959948" y="2474076"/>
              <a:ext cx="265852" cy="49583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H="1">
              <a:off x="753432" y="2474075"/>
              <a:ext cx="2206518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4"/>
          <p:cNvGrpSpPr/>
          <p:nvPr/>
        </p:nvGrpSpPr>
        <p:grpSpPr>
          <a:xfrm flipH="1">
            <a:off x="5559261" y="2935380"/>
            <a:ext cx="2851948" cy="280756"/>
            <a:chOff x="354695" y="2474075"/>
            <a:chExt cx="2851948" cy="280756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flipH="1" flipV="1">
              <a:off x="2337584" y="2480552"/>
              <a:ext cx="869059" cy="274279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H="1" flipV="1">
              <a:off x="354695" y="2474075"/>
              <a:ext cx="1982889" cy="1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Прямоугольник 17"/>
          <p:cNvSpPr/>
          <p:nvPr/>
        </p:nvSpPr>
        <p:spPr>
          <a:xfrm>
            <a:off x="6456202" y="2110860"/>
            <a:ext cx="21243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ru-RU" sz="16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r>
              <a:rPr lang="ru-RU" sz="1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Электроэнергия</a:t>
            </a:r>
            <a:r>
              <a:rPr lang="en-US" sz="1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smtClean="0">
                <a:latin typeface="Arial Narrow" panose="020B0606020202030204" pitchFamily="34" charset="0"/>
              </a:rPr>
              <a:t>(</a:t>
            </a:r>
            <a:r>
              <a:rPr lang="en-US" sz="1600" dirty="0" smtClean="0">
                <a:latin typeface="Arial Narrow" panose="020B0606020202030204" pitchFamily="34" charset="0"/>
              </a:rPr>
              <a:t>37</a:t>
            </a:r>
            <a:r>
              <a:rPr lang="ru-RU" sz="1600" dirty="0" smtClean="0">
                <a:latin typeface="Arial Narrow" panose="020B0606020202030204" pitchFamily="34" charset="0"/>
              </a:rPr>
              <a:t>%)</a:t>
            </a:r>
            <a:r>
              <a:rPr lang="ru-RU" sz="1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– </a:t>
            </a:r>
            <a:r>
              <a:rPr lang="en-US" sz="1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Arial Narrow" panose="020B0606020202030204" pitchFamily="34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930 </a:t>
            </a:r>
            <a:r>
              <a:rPr lang="ru-RU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.</a:t>
            </a:r>
            <a:endParaRPr lang="ru-RU" sz="16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 flipH="1">
            <a:off x="5892800" y="4109376"/>
            <a:ext cx="2513013" cy="465058"/>
            <a:chOff x="966788" y="2472936"/>
            <a:chExt cx="2513013" cy="465058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 flipH="1" flipV="1">
              <a:off x="2959948" y="2474077"/>
              <a:ext cx="519853" cy="463917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flipH="1" flipV="1">
              <a:off x="966788" y="2472936"/>
              <a:ext cx="1993160" cy="1139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Группа 25"/>
          <p:cNvGrpSpPr/>
          <p:nvPr/>
        </p:nvGrpSpPr>
        <p:grpSpPr>
          <a:xfrm flipH="1" flipV="1">
            <a:off x="5411868" y="4975186"/>
            <a:ext cx="3001565" cy="302813"/>
            <a:chOff x="997268" y="2474074"/>
            <a:chExt cx="3001565" cy="302813"/>
          </a:xfrm>
        </p:grpSpPr>
        <p:cxnSp>
          <p:nvCxnSpPr>
            <p:cNvPr id="27" name="Прямая соединительная линия 26"/>
            <p:cNvCxnSpPr/>
            <p:nvPr/>
          </p:nvCxnSpPr>
          <p:spPr>
            <a:xfrm flipH="1" flipV="1">
              <a:off x="2959948" y="2474076"/>
              <a:ext cx="1038885" cy="302811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flipH="1">
              <a:off x="997268" y="2474074"/>
              <a:ext cx="1962680" cy="1722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Прямоугольник 29"/>
          <p:cNvSpPr/>
          <p:nvPr/>
        </p:nvSpPr>
        <p:spPr>
          <a:xfrm>
            <a:off x="6456202" y="3522512"/>
            <a:ext cx="23006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Древесное </a:t>
            </a:r>
            <a:r>
              <a:rPr lang="ru-RU" sz="1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топливо </a:t>
            </a:r>
            <a:r>
              <a:rPr lang="ru-RU" sz="1600" dirty="0" smtClean="0">
                <a:latin typeface="Arial Narrow" panose="020B0606020202030204" pitchFamily="34" charset="0"/>
              </a:rPr>
              <a:t>(</a:t>
            </a:r>
            <a:r>
              <a:rPr lang="en-US" sz="1600" dirty="0" smtClean="0">
                <a:latin typeface="Arial Narrow" panose="020B0606020202030204" pitchFamily="34" charset="0"/>
              </a:rPr>
              <a:t>2</a:t>
            </a:r>
            <a:r>
              <a:rPr lang="ru-RU" sz="1600" dirty="0" smtClean="0">
                <a:latin typeface="Arial Narrow" panose="020B0606020202030204" pitchFamily="34" charset="0"/>
              </a:rPr>
              <a:t>%)</a:t>
            </a:r>
            <a:r>
              <a:rPr lang="en-US" sz="1600" dirty="0" smtClean="0">
                <a:latin typeface="Arial Narrow" panose="020B0606020202030204" pitchFamily="34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– </a:t>
            </a:r>
            <a:endParaRPr lang="en-US" sz="160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r>
              <a:rPr lang="ru-RU" sz="1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61 </a:t>
            </a:r>
            <a:r>
              <a:rPr lang="ru-RU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млн. руб.</a:t>
            </a:r>
            <a:endParaRPr lang="ru-RU" sz="16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6456202" y="4692864"/>
            <a:ext cx="21387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Каменный </a:t>
            </a:r>
            <a:r>
              <a:rPr lang="ru-RU" sz="1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уголь</a:t>
            </a:r>
            <a:r>
              <a:rPr lang="en-US" sz="1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smtClean="0">
                <a:latin typeface="Arial Narrow" panose="020B0606020202030204" pitchFamily="34" charset="0"/>
              </a:rPr>
              <a:t>(</a:t>
            </a:r>
            <a:r>
              <a:rPr lang="en-US" sz="1600" dirty="0" smtClean="0">
                <a:latin typeface="Arial Narrow" panose="020B0606020202030204" pitchFamily="34" charset="0"/>
              </a:rPr>
              <a:t>10</a:t>
            </a:r>
            <a:r>
              <a:rPr lang="ru-RU" sz="1600" dirty="0" smtClean="0">
                <a:latin typeface="Arial Narrow" panose="020B0606020202030204" pitchFamily="34" charset="0"/>
              </a:rPr>
              <a:t>%)</a:t>
            </a:r>
            <a:r>
              <a:rPr lang="ru-RU" sz="1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– </a:t>
            </a:r>
            <a:endParaRPr lang="en-US" sz="160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r>
              <a:rPr lang="ru-RU" sz="1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252 млн</a:t>
            </a:r>
            <a:r>
              <a:rPr lang="ru-RU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. руб.</a:t>
            </a:r>
          </a:p>
        </p:txBody>
      </p:sp>
      <p:grpSp>
        <p:nvGrpSpPr>
          <p:cNvPr id="35" name="Группа 34"/>
          <p:cNvGrpSpPr/>
          <p:nvPr/>
        </p:nvGrpSpPr>
        <p:grpSpPr>
          <a:xfrm flipV="1">
            <a:off x="684964" y="5515034"/>
            <a:ext cx="3747336" cy="693870"/>
            <a:chOff x="808161" y="2474074"/>
            <a:chExt cx="3747336" cy="693870"/>
          </a:xfrm>
        </p:grpSpPr>
        <p:cxnSp>
          <p:nvCxnSpPr>
            <p:cNvPr id="36" name="Прямая соединительная линия 35"/>
            <p:cNvCxnSpPr/>
            <p:nvPr/>
          </p:nvCxnSpPr>
          <p:spPr>
            <a:xfrm flipH="1" flipV="1">
              <a:off x="2959950" y="2474076"/>
              <a:ext cx="1595547" cy="693868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flipH="1" flipV="1">
              <a:off x="808161" y="2474074"/>
              <a:ext cx="2151789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Прямоугольник 37"/>
          <p:cNvSpPr/>
          <p:nvPr/>
        </p:nvSpPr>
        <p:spPr>
          <a:xfrm>
            <a:off x="753432" y="5869284"/>
            <a:ext cx="20762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Газ </a:t>
            </a:r>
            <a:r>
              <a:rPr lang="ru-RU" sz="1600" dirty="0" smtClean="0">
                <a:latin typeface="Arial Narrow" panose="020B0606020202030204" pitchFamily="34" charset="0"/>
              </a:rPr>
              <a:t>(</a:t>
            </a:r>
            <a:r>
              <a:rPr lang="en-US" sz="1600" dirty="0" smtClean="0">
                <a:latin typeface="Arial Narrow" panose="020B0606020202030204" pitchFamily="34" charset="0"/>
              </a:rPr>
              <a:t>5</a:t>
            </a:r>
            <a:r>
              <a:rPr lang="ru-RU" sz="1600" dirty="0" smtClean="0">
                <a:latin typeface="Arial Narrow" panose="020B0606020202030204" pitchFamily="34" charset="0"/>
              </a:rPr>
              <a:t>%) </a:t>
            </a:r>
            <a:r>
              <a:rPr lang="ru-RU" sz="1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– 133 </a:t>
            </a:r>
            <a:r>
              <a:rPr lang="ru-RU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млн. руб.</a:t>
            </a:r>
          </a:p>
        </p:txBody>
      </p:sp>
      <p:grpSp>
        <p:nvGrpSpPr>
          <p:cNvPr id="40" name="Группа 39"/>
          <p:cNvGrpSpPr/>
          <p:nvPr/>
        </p:nvGrpSpPr>
        <p:grpSpPr>
          <a:xfrm flipH="1" flipV="1">
            <a:off x="4914900" y="5337627"/>
            <a:ext cx="3490913" cy="897153"/>
            <a:chOff x="997268" y="2474074"/>
            <a:chExt cx="3490913" cy="897153"/>
          </a:xfrm>
        </p:grpSpPr>
        <p:cxnSp>
          <p:nvCxnSpPr>
            <p:cNvPr id="41" name="Прямая соединительная линия 40"/>
            <p:cNvCxnSpPr/>
            <p:nvPr/>
          </p:nvCxnSpPr>
          <p:spPr>
            <a:xfrm flipH="1" flipV="1">
              <a:off x="2959948" y="2474076"/>
              <a:ext cx="1528233" cy="897151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flipH="1">
              <a:off x="997268" y="2474074"/>
              <a:ext cx="1962680" cy="1722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Прямоугольник 42"/>
          <p:cNvSpPr/>
          <p:nvPr/>
        </p:nvSpPr>
        <p:spPr>
          <a:xfrm>
            <a:off x="6456202" y="5649645"/>
            <a:ext cx="20617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Жидкое </a:t>
            </a:r>
            <a:r>
              <a:rPr lang="ru-RU" sz="1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топливо</a:t>
            </a:r>
            <a:r>
              <a:rPr lang="en-US" sz="1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smtClean="0">
                <a:latin typeface="Arial Narrow" panose="020B0606020202030204" pitchFamily="34" charset="0"/>
              </a:rPr>
              <a:t>(</a:t>
            </a:r>
            <a:r>
              <a:rPr lang="en-US" sz="1600" dirty="0" smtClean="0">
                <a:latin typeface="Arial Narrow" panose="020B0606020202030204" pitchFamily="34" charset="0"/>
              </a:rPr>
              <a:t>5</a:t>
            </a:r>
            <a:r>
              <a:rPr lang="ru-RU" sz="1600" dirty="0" smtClean="0">
                <a:latin typeface="Arial Narrow" panose="020B0606020202030204" pitchFamily="34" charset="0"/>
              </a:rPr>
              <a:t>%)</a:t>
            </a:r>
            <a:r>
              <a:rPr lang="en-US" sz="1600" dirty="0" smtClean="0">
                <a:latin typeface="Arial Narrow" panose="020B0606020202030204" pitchFamily="34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– </a:t>
            </a:r>
            <a:endParaRPr lang="en-US" sz="16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r>
              <a:rPr lang="ru-RU" sz="1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119 </a:t>
            </a:r>
            <a:r>
              <a:rPr lang="ru-RU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млн. руб.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784818" y="3303551"/>
            <a:ext cx="1492716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atin typeface="Arial Narrow" panose="020B0606020202030204" pitchFamily="34" charset="0"/>
              </a:rPr>
              <a:t>2</a:t>
            </a:r>
            <a:r>
              <a:rPr lang="en-US" sz="4000" b="1" dirty="0" smtClean="0">
                <a:latin typeface="Arial Narrow" panose="020B0606020202030204" pitchFamily="34" charset="0"/>
              </a:rPr>
              <a:t>540</a:t>
            </a:r>
            <a:r>
              <a:rPr lang="ru-RU" sz="4000" b="1" dirty="0" smtClean="0">
                <a:latin typeface="Arial Narrow" panose="020B0606020202030204" pitchFamily="34" charset="0"/>
              </a:rPr>
              <a:t> </a:t>
            </a:r>
            <a:endParaRPr lang="en-US" sz="4000" b="1" dirty="0" smtClean="0">
              <a:latin typeface="Arial Narrow" panose="020B0606020202030204" pitchFamily="34" charset="0"/>
            </a:endParaRPr>
          </a:p>
          <a:p>
            <a:pPr algn="just"/>
            <a:r>
              <a:rPr lang="ru-RU" b="1" dirty="0" smtClean="0">
                <a:latin typeface="Arial Narrow" panose="020B0606020202030204" pitchFamily="34" charset="0"/>
              </a:rPr>
              <a:t>МЛН</a:t>
            </a:r>
            <a:r>
              <a:rPr lang="ru-RU" b="1" dirty="0">
                <a:latin typeface="Arial Narrow" panose="020B0606020202030204" pitchFamily="34" charset="0"/>
              </a:rPr>
              <a:t>. </a:t>
            </a:r>
            <a:r>
              <a:rPr lang="ru-RU" b="1" dirty="0" smtClean="0">
                <a:latin typeface="Arial Narrow" panose="020B0606020202030204" pitchFamily="34" charset="0"/>
              </a:rPr>
              <a:t>РУБЛЕЙ</a:t>
            </a:r>
            <a:endParaRPr lang="ru-RU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07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Заголовок 3"/>
          <p:cNvSpPr>
            <a:spLocks noGrp="1"/>
          </p:cNvSpPr>
          <p:nvPr>
            <p:ph type="title"/>
          </p:nvPr>
        </p:nvSpPr>
        <p:spPr>
          <a:xfrm>
            <a:off x="628650" y="140159"/>
            <a:ext cx="7886700" cy="573063"/>
          </a:xfrm>
        </p:spPr>
        <p:txBody>
          <a:bodyPr/>
          <a:lstStyle/>
          <a:p>
            <a:r>
              <a:rPr lang="ru-RU" dirty="0"/>
              <a:t>ПОДГОТОВКА к отопительному </a:t>
            </a:r>
            <a:r>
              <a:rPr lang="ru-RU" dirty="0" err="1" smtClean="0"/>
              <a:t>периодУ</a:t>
            </a:r>
            <a:r>
              <a:rPr lang="en-US" dirty="0" smtClean="0"/>
              <a:t> </a:t>
            </a:r>
            <a:r>
              <a:rPr lang="ru-RU" dirty="0" smtClean="0"/>
              <a:t>2017</a:t>
            </a:r>
            <a:r>
              <a:rPr lang="en-US" dirty="0" smtClean="0"/>
              <a:t>-</a:t>
            </a:r>
            <a:r>
              <a:rPr lang="ru-RU" dirty="0" smtClean="0"/>
              <a:t>2018 </a:t>
            </a:r>
            <a:r>
              <a:rPr lang="ru-RU" dirty="0"/>
              <a:t>годов</a:t>
            </a: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267279" y="1117733"/>
            <a:ext cx="8229600" cy="3497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1800" b="1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47701" y="957814"/>
            <a:ext cx="7812087" cy="5329237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sz="18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ПОДГОТОВКА К ОТОПИТЕЛЬНОМУ ПЕРИОДУ 2017</a:t>
            </a:r>
            <a:r>
              <a:rPr lang="en-US" sz="18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-</a:t>
            </a:r>
            <a:r>
              <a:rPr lang="ru-RU" sz="18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2018 ГОДОВ ОРГАНИЗОВАНА В СООТВЕТСТВИИ С РАСПОРЯЖЕНИЕМ</a:t>
            </a:r>
            <a:br>
              <a:rPr lang="ru-RU" sz="18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ПРАВИТЕЛЬСТВА АРХАНГЕЛЬСКОЙ ОБЛАСТИ </a:t>
            </a:r>
            <a:br>
              <a:rPr lang="ru-RU" sz="18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ОТ 25 </a:t>
            </a:r>
            <a:r>
              <a:rPr lang="ru-RU" sz="18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АПРЕЛЯ 2017 ГОДА № </a:t>
            </a:r>
            <a:r>
              <a:rPr lang="ru-RU" sz="18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144-РП</a:t>
            </a:r>
          </a:p>
          <a:p>
            <a:pPr fontAlgn="auto">
              <a:spcAft>
                <a:spcPts val="0"/>
              </a:spcAft>
            </a:pPr>
            <a:endParaRPr lang="ru-RU" sz="1800" b="1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</a:pPr>
            <a:r>
              <a:rPr lang="ru-RU" sz="18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КООРДИНАЦИЯ РАБОТ ПРИ ПОДГОТОВКЕ К ОТОПИТЕЛЬНОМУ ПЕРИОДУ ОБЪЕКТОВ ТЭК И ЖКХ НА ТЕРРИТОРИИ АРХАНГЕЛЬСКОЙ ОБЛАСТИ ВОЗЛОЖЕНА НА МИНИСТЕРСТВО ТЭК И ЖКХ АРХАНГЕЛЬСКОЙ ОБЛАСТИ</a:t>
            </a:r>
            <a:endParaRPr lang="en-US" sz="18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</a:pPr>
            <a:endParaRPr lang="ru-RU" sz="16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342900" indent="-342900" algn="just" fontAlgn="auto">
              <a:lnSpc>
                <a:spcPts val="2500"/>
              </a:lnSpc>
              <a:spcAft>
                <a:spcPts val="0"/>
              </a:spcAft>
              <a:buFontTx/>
              <a:buChar char="-"/>
            </a:pPr>
            <a:endParaRPr lang="ru-RU" sz="16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475A-A7B0-4551-A18F-DAAF2F913E3C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149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Заголовок 3"/>
          <p:cNvSpPr>
            <a:spLocks noGrp="1"/>
          </p:cNvSpPr>
          <p:nvPr>
            <p:ph type="title"/>
          </p:nvPr>
        </p:nvSpPr>
        <p:spPr>
          <a:xfrm>
            <a:off x="628650" y="140159"/>
            <a:ext cx="7886700" cy="573063"/>
          </a:xfrm>
        </p:spPr>
        <p:txBody>
          <a:bodyPr/>
          <a:lstStyle/>
          <a:p>
            <a:r>
              <a:rPr lang="ru-RU" dirty="0"/>
              <a:t>ПОДГОТОВКА к отопительному </a:t>
            </a:r>
            <a:r>
              <a:rPr lang="ru-RU" dirty="0" err="1"/>
              <a:t>периодУ</a:t>
            </a:r>
            <a:r>
              <a:rPr lang="ru-RU" dirty="0"/>
              <a:t> </a:t>
            </a:r>
            <a:r>
              <a:rPr lang="ru-RU" dirty="0" smtClean="0"/>
              <a:t>2017-2018 </a:t>
            </a:r>
            <a:r>
              <a:rPr lang="ru-RU" dirty="0"/>
              <a:t>годов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628649" y="954894"/>
            <a:ext cx="8203449" cy="525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1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НА ТЕРРИТОРИИ </a:t>
            </a:r>
            <a:endParaRPr lang="en-US" sz="18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АРХАНГЕЛЬСКОЙ </a:t>
            </a:r>
            <a:r>
              <a:rPr lang="en-US" sz="1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en-US" sz="1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ОБЛАСТИ К РАБОТЕ </a:t>
            </a:r>
            <a:endParaRPr lang="en-US" sz="18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В ОСЕННЕ-ЗИМНИХ УСЛОВИЯХ </a:t>
            </a:r>
            <a:r>
              <a:rPr lang="en-US" sz="1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en-US" sz="1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ЗАПЛАНИРОВАНО ПОДГОТОВИТЬ </a:t>
            </a:r>
            <a:r>
              <a:rPr lang="en-US" sz="1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en-US" sz="1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(ДО 01 СЕНТЯБРЯ 2017 ГОДА):</a:t>
            </a:r>
          </a:p>
          <a:p>
            <a:endParaRPr lang="en-US" sz="16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Жилищный </a:t>
            </a:r>
            <a:r>
              <a:rPr 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фонд – </a:t>
            </a:r>
            <a:r>
              <a:rPr lang="ru-RU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39 </a:t>
            </a:r>
            <a:r>
              <a:rPr 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тыс. единиц;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Котельных – </a:t>
            </a:r>
            <a:r>
              <a:rPr lang="ru-RU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656 единиц;</a:t>
            </a:r>
            <a:endParaRPr lang="ru-RU" sz="16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Тепловых сетей – 1 </a:t>
            </a:r>
            <a:r>
              <a:rPr lang="ru-RU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761 </a:t>
            </a:r>
            <a:r>
              <a:rPr 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км;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Водопроводных сетей – 2 </a:t>
            </a:r>
            <a:r>
              <a:rPr lang="ru-RU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485 </a:t>
            </a:r>
            <a:r>
              <a:rPr 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км;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Канализационных </a:t>
            </a:r>
            <a:r>
              <a:rPr 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сетей – 1 </a:t>
            </a:r>
            <a:r>
              <a:rPr lang="ru-RU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674 </a:t>
            </a:r>
            <a:r>
              <a:rPr 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км;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Электрических сетей –  32 </a:t>
            </a:r>
            <a:r>
              <a:rPr lang="ru-RU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909 </a:t>
            </a:r>
            <a:r>
              <a:rPr 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км.</a:t>
            </a:r>
          </a:p>
          <a:p>
            <a:endParaRPr lang="en-US" sz="16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Всего </a:t>
            </a:r>
            <a:r>
              <a:rPr 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на подготовку к отопительному </a:t>
            </a:r>
            <a:br>
              <a:rPr 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периоду </a:t>
            </a:r>
            <a:r>
              <a:rPr lang="ru-RU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2017 - 2018 годов </a:t>
            </a:r>
            <a:r>
              <a:rPr 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из бюджетов </a:t>
            </a:r>
            <a:br>
              <a:rPr 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всех уровней и средств организаций </a:t>
            </a:r>
            <a:br>
              <a:rPr 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планируется направить </a:t>
            </a:r>
            <a:r>
              <a:rPr lang="ru-RU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не </a:t>
            </a:r>
            <a:r>
              <a:rPr 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менее </a:t>
            </a:r>
            <a:r>
              <a:rPr lang="ru-RU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2,9 </a:t>
            </a:r>
            <a:r>
              <a:rPr 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млрд. рублей.</a:t>
            </a:r>
          </a:p>
        </p:txBody>
      </p:sp>
      <p:pic>
        <p:nvPicPr>
          <p:cNvPr id="8" name="Рисунок 7" descr="C:\Users\dunenkov\Desktop\Фото Беломорье 15.09.2015\20160915_125351(0).jpg"/>
          <p:cNvPicPr/>
          <p:nvPr/>
        </p:nvPicPr>
        <p:blipFill rotWithShape="1">
          <a:blip r:embed="rId2" cstate="print">
            <a:lum bright="-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71" r="31097"/>
          <a:stretch/>
        </p:blipFill>
        <p:spPr bwMode="auto">
          <a:xfrm>
            <a:off x="4114799" y="944563"/>
            <a:ext cx="5058229" cy="5329237"/>
          </a:xfrm>
          <a:prstGeom prst="rect">
            <a:avLst/>
          </a:prstGeom>
          <a:noFill/>
          <a:ln w="28575"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475A-A7B0-4551-A18F-DAAF2F913E3C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875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" y="0"/>
            <a:ext cx="9144001" cy="6858000"/>
          </a:xfrm>
          <a:prstGeom prst="rect">
            <a:avLst/>
          </a:prstGeom>
          <a:gradFill>
            <a:gsLst>
              <a:gs pos="53000">
                <a:srgbClr val="00438B">
                  <a:alpha val="50000"/>
                </a:srgbClr>
              </a:gs>
              <a:gs pos="0">
                <a:srgbClr val="002060"/>
              </a:gs>
              <a:gs pos="100000">
                <a:srgbClr val="002060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   </a:t>
            </a:r>
          </a:p>
        </p:txBody>
      </p:sp>
      <p:sp>
        <p:nvSpPr>
          <p:cNvPr id="21" name="Прямоугольник 20"/>
          <p:cNvSpPr/>
          <p:nvPr/>
        </p:nvSpPr>
        <p:spPr>
          <a:xfrm rot="5400000">
            <a:off x="1143000" y="-1142999"/>
            <a:ext cx="6858003" cy="9144001"/>
          </a:xfrm>
          <a:prstGeom prst="rect">
            <a:avLst/>
          </a:prstGeom>
          <a:gradFill>
            <a:gsLst>
              <a:gs pos="53000">
                <a:srgbClr val="00438B">
                  <a:alpha val="20000"/>
                </a:srgbClr>
              </a:gs>
              <a:gs pos="0">
                <a:srgbClr val="002060"/>
              </a:gs>
              <a:gs pos="100000">
                <a:srgbClr val="002060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   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611190" y="2216964"/>
            <a:ext cx="7921625" cy="25928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cap="all" baseline="0">
                <a:solidFill>
                  <a:schemeClr val="bg1">
                    <a:lumMod val="95000"/>
                  </a:schemeClr>
                </a:solidFill>
                <a:latin typeface="OfficinaSansC" panose="02000806050000020004" pitchFamily="50" charset="-52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Спасибо за внимание!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475A-A7B0-4551-A18F-DAAF2F913E3C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626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628650" y="140159"/>
            <a:ext cx="7886700" cy="573063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dirty="0"/>
              <a:t>Итоги отопительного периода </a:t>
            </a:r>
            <a:r>
              <a:rPr lang="ru-RU" dirty="0" smtClean="0"/>
              <a:t>2016-2017 </a:t>
            </a:r>
            <a:r>
              <a:rPr lang="ru-RU" dirty="0"/>
              <a:t>годов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475A-A7B0-4551-A18F-DAAF2F913E3C}" type="slidenum">
              <a:rPr lang="ru-RU" smtClean="0"/>
              <a:pPr/>
              <a:t>2</a:t>
            </a:fld>
            <a:endParaRPr lang="ru-RU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76014357"/>
              </p:ext>
            </p:extLst>
          </p:nvPr>
        </p:nvGraphicFramePr>
        <p:xfrm>
          <a:off x="647700" y="930677"/>
          <a:ext cx="7812088" cy="7810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12088">
                  <a:extLst>
                    <a:ext uri="{9D8B030D-6E8A-4147-A177-3AD203B41FA5}">
                      <a16:colId xmlns:a16="http://schemas.microsoft.com/office/drawing/2014/main" xmlns="" val="715071019"/>
                    </a:ext>
                  </a:extLst>
                </a:gridCol>
              </a:tblGrid>
              <a:tr h="37631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В РАМКАХ ПОДГОТОВКИ К ОТОПИТЕЛЬНОМУ ПЕРИОДУ 2016</a:t>
                      </a:r>
                      <a:r>
                        <a:rPr lang="ru-RU" sz="1800" b="1" u="none" strike="noStrike" baseline="0" dirty="0" smtClean="0">
                          <a:effectLst/>
                          <a:latin typeface="Arial Narrow" panose="020B0606020202030204" pitchFamily="34" charset="0"/>
                        </a:rPr>
                        <a:t>-20</a:t>
                      </a:r>
                      <a:r>
                        <a:rPr lang="ru-RU" sz="18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17 ГОДОВ </a:t>
                      </a:r>
                      <a:br>
                        <a:rPr lang="ru-RU" sz="1800" b="1" u="none" strike="noStrike" dirty="0" smtClean="0"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8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В</a:t>
                      </a:r>
                      <a:r>
                        <a:rPr lang="ru-RU" sz="1800" b="1" u="none" strike="noStrike" baseline="0" dirty="0" smtClean="0">
                          <a:effectLst/>
                          <a:latin typeface="Arial Narrow" panose="020B0606020202030204" pitchFamily="34" charset="0"/>
                        </a:rPr>
                        <a:t> АРХАНГЕЛЬСКОЙ ОБЛАСТИ </a:t>
                      </a:r>
                      <a:r>
                        <a:rPr lang="ru-RU" sz="18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ВЫПОЛНЕН КАПИТАЛЬНЫЙ РЕМОНТ И ЗАМЕНА</a:t>
                      </a:r>
                      <a:r>
                        <a:rPr lang="en-US" sz="18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: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5137016"/>
                  </a:ext>
                </a:extLst>
              </a:tr>
              <a:tr h="191371">
                <a:tc>
                  <a:txBody>
                    <a:bodyPr/>
                    <a:lstStyle/>
                    <a:p>
                      <a:pPr algn="l" rtl="0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1522378"/>
                  </a:ext>
                </a:extLst>
              </a:tr>
            </a:tbl>
          </a:graphicData>
        </a:graphic>
      </p:graphicFrame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0704" y="1901528"/>
            <a:ext cx="648000" cy="648000"/>
          </a:xfrm>
          <a:prstGeom prst="rect">
            <a:avLst/>
          </a:prstGeom>
          <a:noFill/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2563036" y="2040862"/>
            <a:ext cx="4594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ru-RU" dirty="0" smtClean="0">
                <a:solidFill>
                  <a:schemeClr val="dk1"/>
                </a:solidFill>
                <a:latin typeface="Arial Narrow" panose="020B0606020202030204" pitchFamily="34" charset="0"/>
              </a:rPr>
              <a:t>ТЕПЛОВЫХ СЕТЕЙ – 30,1 КМ (100% ОТ ПЛАНА)</a:t>
            </a:r>
            <a:r>
              <a:rPr lang="en-US" dirty="0" smtClean="0">
                <a:solidFill>
                  <a:schemeClr val="dk1"/>
                </a:solidFill>
                <a:latin typeface="Arial Narrow" panose="020B0606020202030204" pitchFamily="34" charset="0"/>
              </a:rPr>
              <a:t>;</a:t>
            </a:r>
            <a:endParaRPr lang="ru-RU" dirty="0">
              <a:solidFill>
                <a:schemeClr val="dk1"/>
              </a:solidFill>
              <a:latin typeface="Arial Narrow" panose="020B060602020203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0017" y="2806296"/>
            <a:ext cx="569374" cy="569374"/>
          </a:xfrm>
          <a:prstGeom prst="rect">
            <a:avLst/>
          </a:prstGeom>
          <a:noFill/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sp>
        <p:nvSpPr>
          <p:cNvPr id="20" name="Прямоугольник 19"/>
          <p:cNvSpPr/>
          <p:nvPr/>
        </p:nvSpPr>
        <p:spPr>
          <a:xfrm>
            <a:off x="2563036" y="2920831"/>
            <a:ext cx="59523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dirty="0" smtClean="0">
                <a:solidFill>
                  <a:schemeClr val="dk1"/>
                </a:solidFill>
                <a:latin typeface="Arial Narrow" panose="020B0606020202030204" pitchFamily="34" charset="0"/>
              </a:rPr>
              <a:t>ВОДОПРОВОДНЫХ СЕТЕЙ – 12,6 КМ (100% ОТ ПЛАНА);</a:t>
            </a:r>
            <a:endParaRPr lang="ru-RU" dirty="0">
              <a:solidFill>
                <a:schemeClr val="dk1"/>
              </a:solidFill>
              <a:latin typeface="Arial Narrow" panose="020B060602020203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0704" y="3632438"/>
            <a:ext cx="648000" cy="648000"/>
          </a:xfrm>
          <a:prstGeom prst="rect">
            <a:avLst/>
          </a:prstGeom>
          <a:noFill/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sp>
        <p:nvSpPr>
          <p:cNvPr id="23" name="Прямоугольник 22"/>
          <p:cNvSpPr/>
          <p:nvPr/>
        </p:nvSpPr>
        <p:spPr>
          <a:xfrm>
            <a:off x="2563036" y="3771772"/>
            <a:ext cx="5652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dk1"/>
                </a:solidFill>
                <a:latin typeface="Arial Narrow" panose="020B0606020202030204" pitchFamily="34" charset="0"/>
              </a:rPr>
              <a:t>КАНАЛИЗАЦИОННЫХ СЕТЕЙ – 2,7 КМ (100% ОТ ПЛАНА)</a:t>
            </a:r>
            <a:r>
              <a:rPr lang="en-US" dirty="0" smtClean="0">
                <a:solidFill>
                  <a:schemeClr val="dk1"/>
                </a:solidFill>
                <a:latin typeface="Arial Narrow" panose="020B0606020202030204" pitchFamily="34" charset="0"/>
              </a:rPr>
              <a:t>;</a:t>
            </a:r>
            <a:endParaRPr lang="ru-RU" dirty="0">
              <a:solidFill>
                <a:schemeClr val="dk1"/>
              </a:solidFill>
              <a:latin typeface="Arial Narrow" panose="020B060602020203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3277" y="4430466"/>
            <a:ext cx="782855" cy="782855"/>
          </a:xfrm>
          <a:prstGeom prst="rect">
            <a:avLst/>
          </a:prstGeom>
          <a:noFill/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sp>
        <p:nvSpPr>
          <p:cNvPr id="25" name="Прямоугольник 24"/>
          <p:cNvSpPr/>
          <p:nvPr/>
        </p:nvSpPr>
        <p:spPr>
          <a:xfrm>
            <a:off x="2563036" y="4637227"/>
            <a:ext cx="59523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dk1"/>
                </a:solidFill>
                <a:latin typeface="Arial Narrow" panose="020B0606020202030204" pitchFamily="34" charset="0"/>
              </a:rPr>
              <a:t>ЭЛЕКТРИЧЕСКИХ СЕТЕЙ – 1</a:t>
            </a:r>
            <a:r>
              <a:rPr lang="en-US" dirty="0" smtClean="0">
                <a:solidFill>
                  <a:schemeClr val="dk1"/>
                </a:solidFill>
                <a:latin typeface="Arial Narrow" panose="020B0606020202030204" pitchFamily="34" charset="0"/>
              </a:rPr>
              <a:t> </a:t>
            </a:r>
            <a:r>
              <a:rPr lang="ru-RU" dirty="0" smtClean="0">
                <a:solidFill>
                  <a:schemeClr val="dk1"/>
                </a:solidFill>
                <a:latin typeface="Arial Narrow" panose="020B0606020202030204" pitchFamily="34" charset="0"/>
              </a:rPr>
              <a:t>288 КМ (100% ОТ ПЛАНА)</a:t>
            </a:r>
            <a:r>
              <a:rPr lang="en-US" dirty="0" smtClean="0">
                <a:solidFill>
                  <a:schemeClr val="dk1"/>
                </a:solidFill>
                <a:latin typeface="Arial Narrow" panose="020B0606020202030204" pitchFamily="34" charset="0"/>
              </a:rPr>
              <a:t>;</a:t>
            </a:r>
            <a:endParaRPr lang="ru-RU" dirty="0">
              <a:solidFill>
                <a:schemeClr val="dk1"/>
              </a:solidFill>
              <a:latin typeface="Arial Narrow" panose="020B060602020203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1999" y="5388139"/>
            <a:ext cx="598418" cy="59841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sp>
        <p:nvSpPr>
          <p:cNvPr id="27" name="Прямоугольник 26"/>
          <p:cNvSpPr/>
          <p:nvPr/>
        </p:nvSpPr>
        <p:spPr>
          <a:xfrm>
            <a:off x="2563036" y="5365017"/>
            <a:ext cx="52973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dk1"/>
                </a:solidFill>
                <a:latin typeface="Arial Narrow" panose="020B0606020202030204" pitchFamily="34" charset="0"/>
              </a:rPr>
              <a:t>ПОДГОТОВЛЕНО К РАБОТЕ В ЗИМНИХ УСЛОВИЯХ </a:t>
            </a:r>
            <a:r>
              <a:rPr lang="en-US" dirty="0" smtClean="0">
                <a:solidFill>
                  <a:schemeClr val="dk1"/>
                </a:solidFill>
                <a:latin typeface="Arial Narrow" panose="020B0606020202030204" pitchFamily="34" charset="0"/>
              </a:rPr>
              <a:t/>
            </a:r>
            <a:br>
              <a:rPr lang="en-US" dirty="0" smtClean="0">
                <a:solidFill>
                  <a:schemeClr val="dk1"/>
                </a:solidFill>
                <a:latin typeface="Arial Narrow" panose="020B0606020202030204" pitchFamily="34" charset="0"/>
              </a:rPr>
            </a:br>
            <a:r>
              <a:rPr lang="ru-RU" dirty="0" smtClean="0">
                <a:solidFill>
                  <a:schemeClr val="dk1"/>
                </a:solidFill>
                <a:latin typeface="Arial Narrow" panose="020B0606020202030204" pitchFamily="34" charset="0"/>
              </a:rPr>
              <a:t>663 ИЗ 664</a:t>
            </a:r>
            <a:r>
              <a:rPr lang="en-US" dirty="0" smtClean="0">
                <a:solidFill>
                  <a:schemeClr val="dk1"/>
                </a:solidFill>
                <a:latin typeface="Arial Narrow" panose="020B0606020202030204" pitchFamily="34" charset="0"/>
              </a:rPr>
              <a:t> </a:t>
            </a:r>
            <a:r>
              <a:rPr lang="ru-RU" dirty="0" smtClean="0">
                <a:solidFill>
                  <a:schemeClr val="dk1"/>
                </a:solidFill>
                <a:latin typeface="Arial Narrow" panose="020B0606020202030204" pitchFamily="34" charset="0"/>
              </a:rPr>
              <a:t>КОТЕЛЬНЫХ (99,9% ОТ ПЛАНА).</a:t>
            </a:r>
            <a:endParaRPr lang="ru-RU" dirty="0">
              <a:solidFill>
                <a:schemeClr val="dk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969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628650" y="140159"/>
            <a:ext cx="7886700" cy="573063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dirty="0" smtClean="0"/>
              <a:t>Итоги отопительного периода 2016-2017 годов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282" y="3528530"/>
            <a:ext cx="0" cy="0"/>
          </a:xfrm>
          <a:prstGeom prst="rect">
            <a:avLst/>
          </a:prstGeom>
        </p:spPr>
      </p:pic>
      <p:graphicFrame>
        <p:nvGraphicFramePr>
          <p:cNvPr id="14" name="Диаграмма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29413017"/>
              </p:ext>
            </p:extLst>
          </p:nvPr>
        </p:nvGraphicFramePr>
        <p:xfrm>
          <a:off x="693738" y="1824038"/>
          <a:ext cx="7296150" cy="4940300"/>
        </p:xfrm>
        <a:graphic>
          <a:graphicData uri="http://schemas.openxmlformats.org/presentationml/2006/ole">
            <p:oleObj spid="_x0000_s6284" name="Worksheet" r:id="rId5" imgW="6629324" imgH="4457819" progId="Excel.Sheet.8">
              <p:embed/>
            </p:oleObj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28651" y="900090"/>
            <a:ext cx="79041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 Narrow" panose="020B0606020202030204" pitchFamily="34" charset="0"/>
              </a:rPr>
              <a:t>ДИНАМИКА ФИНАНСИРОВАНИЯ МЕРОПРИЯТИЙ ПО ПОДГОТОВКЕ </a:t>
            </a:r>
            <a:r>
              <a:rPr lang="en-US" b="1" dirty="0" smtClean="0">
                <a:latin typeface="Arial Narrow" panose="020B0606020202030204" pitchFamily="34" charset="0"/>
              </a:rPr>
              <a:t/>
            </a:r>
            <a:br>
              <a:rPr lang="en-US" b="1" dirty="0" smtClean="0">
                <a:latin typeface="Arial Narrow" panose="020B0606020202030204" pitchFamily="34" charset="0"/>
              </a:rPr>
            </a:br>
            <a:r>
              <a:rPr lang="ru-RU" b="1" dirty="0" smtClean="0">
                <a:latin typeface="Arial Narrow" panose="020B0606020202030204" pitchFamily="34" charset="0"/>
              </a:rPr>
              <a:t>ОБЪЕКТОВ ТЭК </a:t>
            </a:r>
            <a:r>
              <a:rPr lang="ru-RU" b="1" dirty="0">
                <a:latin typeface="Arial Narrow" panose="020B0606020202030204" pitchFamily="34" charset="0"/>
              </a:rPr>
              <a:t>И ЖКХ НА ТЕРРИТОРИИ АРХАНГЕЛЬСКОЙ ОБЛАСТИ </a:t>
            </a:r>
            <a:r>
              <a:rPr lang="en-US" b="1" dirty="0" smtClean="0">
                <a:latin typeface="Arial Narrow" panose="020B0606020202030204" pitchFamily="34" charset="0"/>
              </a:rPr>
              <a:t/>
            </a:r>
            <a:br>
              <a:rPr lang="en-US" b="1" dirty="0" smtClean="0">
                <a:latin typeface="Arial Narrow" panose="020B0606020202030204" pitchFamily="34" charset="0"/>
              </a:rPr>
            </a:br>
            <a:r>
              <a:rPr lang="ru-RU" b="1" dirty="0" smtClean="0">
                <a:latin typeface="Arial Narrow" panose="020B0606020202030204" pitchFamily="34" charset="0"/>
              </a:rPr>
              <a:t>К </a:t>
            </a:r>
            <a:r>
              <a:rPr lang="ru-RU" b="1" dirty="0">
                <a:latin typeface="Arial Narrow" panose="020B0606020202030204" pitchFamily="34" charset="0"/>
              </a:rPr>
              <a:t>ОТОПИТЕЛЬНОМУ ПЕРИОДУ, МЛН. РУБЛЕЙ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475A-A7B0-4551-A18F-DAAF2F913E3C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5169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02168182"/>
              </p:ext>
            </p:extLst>
          </p:nvPr>
        </p:nvGraphicFramePr>
        <p:xfrm>
          <a:off x="1181504" y="1949626"/>
          <a:ext cx="6151973" cy="4069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xmlns="" val="1756132026"/>
              </p:ext>
            </p:extLst>
          </p:nvPr>
        </p:nvGraphicFramePr>
        <p:xfrm>
          <a:off x="6250926" y="4109998"/>
          <a:ext cx="2560714" cy="2163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Итоги отопительного периода </a:t>
            </a:r>
            <a:r>
              <a:rPr lang="ru-RU" dirty="0" smtClean="0"/>
              <a:t>2016-2017 годов</a:t>
            </a:r>
            <a:endParaRPr lang="ru-RU" dirty="0"/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92821039"/>
              </p:ext>
            </p:extLst>
          </p:nvPr>
        </p:nvGraphicFramePr>
        <p:xfrm>
          <a:off x="647793" y="940171"/>
          <a:ext cx="7885020" cy="5676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85020">
                  <a:extLst>
                    <a:ext uri="{9D8B030D-6E8A-4147-A177-3AD203B41FA5}">
                      <a16:colId xmlns="" xmlns:a16="http://schemas.microsoft.com/office/drawing/2014/main" val="58208648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ПОДГОТОВКУ К ОТОПИТЕЛЬНОМУ ПЕРИОДУ В 2016 ГОДУ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3915693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НАПРАВЛЕНО 2 959 МЛН. РУБЛЕЙ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1435768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475A-A7B0-4551-A18F-DAAF2F913E3C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502386" y="1643489"/>
            <a:ext cx="308289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ТЕКУЩИЙ И КАПИТАЛЬНЫЙ РЕМОНТ</a:t>
            </a:r>
            <a:endParaRPr lang="en-US" sz="1500" dirty="0" smtClean="0">
              <a:latin typeface="Arial Narrow" panose="020B0606020202030204" pitchFamily="34" charset="0"/>
            </a:endParaRPr>
          </a:p>
          <a:p>
            <a:r>
              <a:rPr lang="ru-RU" sz="1500" dirty="0">
                <a:latin typeface="Arial Narrow" panose="020B0606020202030204" pitchFamily="34" charset="0"/>
              </a:rPr>
              <a:t>(62%) </a:t>
            </a:r>
            <a:r>
              <a:rPr lang="ru-RU" sz="1500" dirty="0">
                <a:solidFill>
                  <a:srgbClr val="000000"/>
                </a:solidFill>
                <a:latin typeface="Arial Narrow" panose="020B0606020202030204" pitchFamily="34" charset="0"/>
              </a:rPr>
              <a:t>–</a:t>
            </a:r>
            <a:r>
              <a:rPr lang="ru-RU" sz="1500" dirty="0">
                <a:latin typeface="Arial Narrow" panose="020B0606020202030204" pitchFamily="34" charset="0"/>
              </a:rPr>
              <a:t> </a:t>
            </a:r>
            <a:r>
              <a:rPr lang="ru-RU" sz="15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1 822 МЛН. РУБЛЕЙ</a:t>
            </a:r>
            <a:endParaRPr lang="en-US" sz="1500" dirty="0" smtClean="0"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91138" y="3483698"/>
            <a:ext cx="1492716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atin typeface="Arial Narrow" panose="020B0606020202030204" pitchFamily="34" charset="0"/>
              </a:rPr>
              <a:t>2 959 </a:t>
            </a:r>
            <a:endParaRPr lang="en-US" sz="4000" b="1" dirty="0" smtClean="0">
              <a:latin typeface="Arial Narrow" panose="020B0606020202030204" pitchFamily="34" charset="0"/>
            </a:endParaRPr>
          </a:p>
          <a:p>
            <a:pPr algn="just"/>
            <a:r>
              <a:rPr lang="ru-RU" b="1" dirty="0" smtClean="0">
                <a:latin typeface="Arial Narrow" panose="020B0606020202030204" pitchFamily="34" charset="0"/>
              </a:rPr>
              <a:t>МЛН. РУБЛЕЙ</a:t>
            </a:r>
            <a:endParaRPr lang="ru-RU" b="1" dirty="0">
              <a:latin typeface="Arial Narrow" panose="020B0606020202030204" pitchFamily="34" charset="0"/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5209138" y="2195278"/>
            <a:ext cx="3306212" cy="435872"/>
            <a:chOff x="5854700" y="2485128"/>
            <a:chExt cx="3306212" cy="435872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5854700" y="2485128"/>
              <a:ext cx="566850" cy="435872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6421550" y="2485128"/>
              <a:ext cx="2739362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Группа 41"/>
          <p:cNvGrpSpPr/>
          <p:nvPr/>
        </p:nvGrpSpPr>
        <p:grpSpPr>
          <a:xfrm>
            <a:off x="628650" y="2474075"/>
            <a:ext cx="2143266" cy="495831"/>
            <a:chOff x="1082534" y="2397875"/>
            <a:chExt cx="2143266" cy="495831"/>
          </a:xfrm>
        </p:grpSpPr>
        <p:cxnSp>
          <p:nvCxnSpPr>
            <p:cNvPr id="30" name="Прямая соединительная линия 29"/>
            <p:cNvCxnSpPr/>
            <p:nvPr/>
          </p:nvCxnSpPr>
          <p:spPr>
            <a:xfrm flipH="1" flipV="1">
              <a:off x="2959948" y="2397876"/>
              <a:ext cx="265852" cy="49583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flipH="1">
              <a:off x="1082534" y="2397875"/>
              <a:ext cx="1877416" cy="17489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Прямоугольник 36"/>
          <p:cNvSpPr/>
          <p:nvPr/>
        </p:nvSpPr>
        <p:spPr>
          <a:xfrm>
            <a:off x="682240" y="1698484"/>
            <a:ext cx="1752403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5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СОЗДАНИЕ </a:t>
            </a:r>
          </a:p>
          <a:p>
            <a:pPr algn="r"/>
            <a:r>
              <a:rPr lang="ru-RU" sz="15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ЗАПАСА МТР</a:t>
            </a:r>
            <a:r>
              <a:rPr lang="en-US" sz="15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ru-RU" sz="1500" dirty="0" smtClean="0">
                <a:latin typeface="Arial Narrow" panose="020B0606020202030204" pitchFamily="34" charset="0"/>
              </a:rPr>
              <a:t>(</a:t>
            </a:r>
            <a:r>
              <a:rPr lang="en-US" sz="1500" dirty="0">
                <a:latin typeface="Arial Narrow" panose="020B0606020202030204" pitchFamily="34" charset="0"/>
              </a:rPr>
              <a:t>1</a:t>
            </a:r>
            <a:r>
              <a:rPr lang="ru-RU" sz="1500" dirty="0" smtClean="0">
                <a:latin typeface="Arial Narrow" panose="020B0606020202030204" pitchFamily="34" charset="0"/>
              </a:rPr>
              <a:t>%)</a:t>
            </a:r>
            <a:r>
              <a:rPr lang="ru-RU" sz="1500" dirty="0" smtClean="0"/>
              <a:t> </a:t>
            </a:r>
            <a:r>
              <a:rPr lang="ru-RU" sz="15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–</a:t>
            </a:r>
            <a:r>
              <a:rPr lang="ru-RU" sz="1500" dirty="0" smtClean="0"/>
              <a:t> </a:t>
            </a:r>
            <a:endParaRPr lang="en-US" sz="1500" dirty="0" smtClean="0"/>
          </a:p>
          <a:p>
            <a:pPr algn="r"/>
            <a:r>
              <a:rPr lang="ru-RU" sz="15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43 МЛН. РУБЛЕЙ</a:t>
            </a:r>
            <a:r>
              <a:rPr lang="ru-RU" sz="1500" dirty="0" smtClean="0"/>
              <a:t> </a:t>
            </a:r>
            <a:endParaRPr lang="ru-RU" sz="15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647793" y="5242676"/>
            <a:ext cx="2586062" cy="662358"/>
            <a:chOff x="647793" y="5242676"/>
            <a:chExt cx="2586062" cy="662358"/>
          </a:xfrm>
        </p:grpSpPr>
        <p:cxnSp>
          <p:nvCxnSpPr>
            <p:cNvPr id="44" name="Прямая соединительная линия 43"/>
            <p:cNvCxnSpPr/>
            <p:nvPr/>
          </p:nvCxnSpPr>
          <p:spPr>
            <a:xfrm flipH="1">
              <a:off x="2357008" y="5242676"/>
              <a:ext cx="876847" cy="662354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flipH="1" flipV="1">
              <a:off x="647793" y="5905033"/>
              <a:ext cx="1709215" cy="1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Прямоугольник 45"/>
          <p:cNvSpPr/>
          <p:nvPr/>
        </p:nvSpPr>
        <p:spPr>
          <a:xfrm>
            <a:off x="527681" y="5120201"/>
            <a:ext cx="1736373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5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ПРИОБРЕТЕНИЕ </a:t>
            </a:r>
          </a:p>
          <a:p>
            <a:pPr algn="r"/>
            <a:r>
              <a:rPr lang="ru-RU" sz="15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ТОПЛИВА</a:t>
            </a:r>
            <a:r>
              <a:rPr lang="ru-RU" sz="1500" dirty="0" smtClean="0"/>
              <a:t> </a:t>
            </a:r>
            <a:r>
              <a:rPr lang="ru-RU" sz="1500" dirty="0" smtClean="0">
                <a:latin typeface="Arial Narrow" panose="020B0606020202030204" pitchFamily="34" charset="0"/>
              </a:rPr>
              <a:t>(</a:t>
            </a:r>
            <a:r>
              <a:rPr lang="en-US" sz="1500" dirty="0" smtClean="0">
                <a:latin typeface="Arial Narrow" panose="020B0606020202030204" pitchFamily="34" charset="0"/>
              </a:rPr>
              <a:t>34</a:t>
            </a:r>
            <a:r>
              <a:rPr lang="ru-RU" sz="1500" dirty="0" smtClean="0">
                <a:latin typeface="Arial Narrow" panose="020B0606020202030204" pitchFamily="34" charset="0"/>
              </a:rPr>
              <a:t>%)</a:t>
            </a:r>
            <a:r>
              <a:rPr lang="en-US" sz="1500" dirty="0" smtClean="0">
                <a:latin typeface="Arial Narrow" panose="020B0606020202030204" pitchFamily="34" charset="0"/>
              </a:rPr>
              <a:t> </a:t>
            </a:r>
            <a:r>
              <a:rPr lang="ru-RU" sz="15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–</a:t>
            </a:r>
            <a:r>
              <a:rPr lang="ru-RU" sz="1500" dirty="0" smtClean="0"/>
              <a:t> </a:t>
            </a:r>
            <a:endParaRPr lang="en-US" sz="1500" dirty="0" smtClean="0"/>
          </a:p>
          <a:p>
            <a:pPr algn="r"/>
            <a:r>
              <a:rPr lang="ru-RU" sz="15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1 005 МЛН. РУБЛЕЙ</a:t>
            </a:r>
            <a:r>
              <a:rPr lang="ru-RU" sz="1500" dirty="0" smtClean="0"/>
              <a:t> </a:t>
            </a:r>
            <a:endParaRPr lang="ru-RU" sz="1500" dirty="0"/>
          </a:p>
        </p:txBody>
      </p:sp>
      <p:grpSp>
        <p:nvGrpSpPr>
          <p:cNvPr id="48" name="Группа 47"/>
          <p:cNvGrpSpPr/>
          <p:nvPr/>
        </p:nvGrpSpPr>
        <p:grpSpPr>
          <a:xfrm flipV="1">
            <a:off x="647793" y="3314395"/>
            <a:ext cx="1786850" cy="898826"/>
            <a:chOff x="1561319" y="2397872"/>
            <a:chExt cx="1786850" cy="898826"/>
          </a:xfrm>
        </p:grpSpPr>
        <p:cxnSp>
          <p:nvCxnSpPr>
            <p:cNvPr id="49" name="Прямая соединительная линия 48"/>
            <p:cNvCxnSpPr/>
            <p:nvPr/>
          </p:nvCxnSpPr>
          <p:spPr>
            <a:xfrm flipH="1" flipV="1">
              <a:off x="2959949" y="2397875"/>
              <a:ext cx="388220" cy="898823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flipH="1">
              <a:off x="1561319" y="2397872"/>
              <a:ext cx="1398632" cy="1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Прямоугольник 50"/>
          <p:cNvSpPr/>
          <p:nvPr/>
        </p:nvSpPr>
        <p:spPr>
          <a:xfrm>
            <a:off x="38241" y="3183595"/>
            <a:ext cx="20814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5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СТРОИТЕЛЬСТВО ОБЪЕКТОВ </a:t>
            </a:r>
            <a:endParaRPr lang="en-US" sz="150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r"/>
            <a:r>
              <a:rPr lang="ru-RU" sz="15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ЖКХ</a:t>
            </a:r>
            <a:r>
              <a:rPr lang="ru-RU" sz="1500" dirty="0" smtClean="0"/>
              <a:t> </a:t>
            </a:r>
            <a:r>
              <a:rPr lang="ru-RU" sz="1500" dirty="0" smtClean="0">
                <a:latin typeface="Arial Narrow" panose="020B0606020202030204" pitchFamily="34" charset="0"/>
              </a:rPr>
              <a:t>(</a:t>
            </a:r>
            <a:r>
              <a:rPr lang="en-US" sz="1500" dirty="0" smtClean="0">
                <a:latin typeface="Arial Narrow" panose="020B0606020202030204" pitchFamily="34" charset="0"/>
              </a:rPr>
              <a:t>3</a:t>
            </a:r>
            <a:r>
              <a:rPr lang="ru-RU" sz="1500" dirty="0" smtClean="0">
                <a:latin typeface="Arial Narrow" panose="020B0606020202030204" pitchFamily="34" charset="0"/>
              </a:rPr>
              <a:t>%)</a:t>
            </a:r>
            <a:r>
              <a:rPr lang="en-US" sz="1500" dirty="0" smtClean="0">
                <a:latin typeface="Arial Narrow" panose="020B0606020202030204" pitchFamily="34" charset="0"/>
              </a:rPr>
              <a:t> </a:t>
            </a:r>
            <a:r>
              <a:rPr lang="ru-RU" sz="15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–</a:t>
            </a:r>
            <a:r>
              <a:rPr lang="ru-RU" sz="1500" dirty="0" smtClean="0"/>
              <a:t> </a:t>
            </a:r>
            <a:endParaRPr lang="en-US" sz="1500" dirty="0" smtClean="0"/>
          </a:p>
          <a:p>
            <a:pPr algn="r"/>
            <a:r>
              <a:rPr lang="ru-RU" sz="15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89 МЛН. РУБЛЕЙ</a:t>
            </a:r>
            <a:endParaRPr lang="ru-RU" sz="15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6339258" y="3436454"/>
            <a:ext cx="23021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ДИНАМИКА РАСХОДОВ</a:t>
            </a:r>
          </a:p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НА ТЕКУЩИЙ </a:t>
            </a:r>
            <a:br>
              <a:rPr lang="ru-RU" sz="1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</a:br>
            <a:r>
              <a:rPr lang="ru-RU" sz="1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И КАПИТАЛЬНЫЙ РЕМОНТ</a:t>
            </a:r>
            <a:endParaRPr lang="en-US" sz="14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00780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843" y="1396277"/>
            <a:ext cx="8230313" cy="4523624"/>
          </a:xfrm>
          <a:prstGeom prst="rect">
            <a:avLst/>
          </a:prstGeom>
          <a:effectLst>
            <a:innerShdw blurRad="190500">
              <a:prstClr val="black"/>
            </a:inn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Итоги отопительного периода </a:t>
            </a:r>
            <a:r>
              <a:rPr lang="ru-RU" dirty="0" smtClean="0"/>
              <a:t>2016-2017 годов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640656" y="941708"/>
            <a:ext cx="7795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Narrow" panose="020B0606020202030204" pitchFamily="34" charset="0"/>
              </a:rPr>
              <a:t>СРЕДСТВА НА КАПИТАЛЬНЫЙ РЕМОНТ И МОДЕРНИЗАЦИЮ ОБОРУДОВАНИЯ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475A-A7B0-4551-A18F-DAAF2F913E3C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73370" y="4846335"/>
            <a:ext cx="2233304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СРЕДСТВА </a:t>
            </a:r>
            <a:b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</a:b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ОБЛАСТНОГО БЮДЖЕТА </a:t>
            </a:r>
            <a:b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</a:b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ВЫДЕЛЯЕМЫЕ НА РЕМОНТ </a:t>
            </a:r>
            <a:endParaRPr lang="en-US" sz="140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r"/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И МОДЕРНИЗАЦИЮ </a:t>
            </a:r>
            <a:endParaRPr lang="en-US" sz="140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r"/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ОБОРУДОВАНИЯ</a:t>
            </a:r>
            <a:r>
              <a:rPr lang="en-US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(74%)</a:t>
            </a: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–</a:t>
            </a:r>
          </a:p>
          <a:p>
            <a:pPr algn="r"/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96 </a:t>
            </a:r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</a:rPr>
              <a:t>МЛН. </a:t>
            </a: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РУБЛЕЙ</a:t>
            </a:r>
            <a:endParaRPr lang="en-US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00270" y="1482817"/>
            <a:ext cx="2008948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СОФИНАНСИРОВАНИЕ </a:t>
            </a:r>
            <a:endParaRPr lang="en-US" sz="140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МУНИЦИПАЛЬНЫМИ 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БЮДЖЕТАМИ РЕМОНТА </a:t>
            </a:r>
            <a:endParaRPr lang="en-US" sz="140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И МОДЕРНИЗАЦИИ 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ОБОР</a:t>
            </a:r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</a:rPr>
              <a:t>У</a:t>
            </a: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ДОВАНИЯ </a:t>
            </a:r>
            <a:r>
              <a:rPr lang="en-US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(26%) </a:t>
            </a: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–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33 </a:t>
            </a:r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</a:rPr>
              <a:t>МЛН. РУБЛЕЙ</a:t>
            </a:r>
            <a:endParaRPr lang="en-US" sz="1400" dirty="0"/>
          </a:p>
          <a:p>
            <a:endParaRPr lang="en-US" sz="1400" dirty="0" smtClean="0"/>
          </a:p>
        </p:txBody>
      </p:sp>
      <p:grpSp>
        <p:nvGrpSpPr>
          <p:cNvPr id="17" name="Группа 16"/>
          <p:cNvGrpSpPr/>
          <p:nvPr/>
        </p:nvGrpSpPr>
        <p:grpSpPr>
          <a:xfrm flipV="1">
            <a:off x="5521388" y="5120640"/>
            <a:ext cx="2914585" cy="1106235"/>
            <a:chOff x="5635688" y="2485128"/>
            <a:chExt cx="2914585" cy="1106235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5635688" y="2485128"/>
              <a:ext cx="785862" cy="1106235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6421550" y="2485128"/>
              <a:ext cx="2128723" cy="81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Группа 23"/>
          <p:cNvGrpSpPr/>
          <p:nvPr/>
        </p:nvGrpSpPr>
        <p:grpSpPr>
          <a:xfrm flipH="1" flipV="1">
            <a:off x="672873" y="2504661"/>
            <a:ext cx="2719684" cy="325507"/>
            <a:chOff x="5477625" y="2481838"/>
            <a:chExt cx="2719684" cy="325507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 flipV="1">
              <a:off x="5477625" y="2485128"/>
              <a:ext cx="943924" cy="322217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6421549" y="2481838"/>
              <a:ext cx="1775760" cy="329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Прямоугольник 30"/>
          <p:cNvSpPr/>
          <p:nvPr/>
        </p:nvSpPr>
        <p:spPr>
          <a:xfrm>
            <a:off x="3815814" y="3114847"/>
            <a:ext cx="1492716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latin typeface="Arial Narrow" panose="020B0606020202030204" pitchFamily="34" charset="0"/>
              </a:rPr>
              <a:t>129</a:t>
            </a:r>
          </a:p>
          <a:p>
            <a:pPr algn="just"/>
            <a:r>
              <a:rPr lang="ru-RU" b="1" dirty="0" smtClean="0">
                <a:latin typeface="Arial Narrow" panose="020B0606020202030204" pitchFamily="34" charset="0"/>
              </a:rPr>
              <a:t>МЛН. РУБЛЕЙ</a:t>
            </a:r>
            <a:endParaRPr lang="ru-RU" b="1" dirty="0">
              <a:latin typeface="Arial Narrow" panose="020B060602020203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517213" y="3811587"/>
            <a:ext cx="1931420" cy="2462213"/>
            <a:chOff x="6736080" y="1525381"/>
            <a:chExt cx="1931420" cy="2462213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6903719" y="1525381"/>
              <a:ext cx="1763781" cy="24622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srgbClr val="FF0000"/>
                  </a:solidFill>
                  <a:latin typeface="Arial Narrow" panose="020B0606020202030204" pitchFamily="34" charset="0"/>
                </a:rPr>
                <a:t>ВЫПОЛНЕНО </a:t>
              </a:r>
              <a:r>
                <a:rPr lang="en-US" sz="1400" b="1" dirty="0" smtClean="0">
                  <a:solidFill>
                    <a:srgbClr val="FF0000"/>
                  </a:solidFill>
                  <a:latin typeface="Arial Narrow" panose="020B0606020202030204" pitchFamily="34" charset="0"/>
                </a:rPr>
                <a:t/>
              </a:r>
              <a:br>
                <a:rPr lang="en-US" sz="1400" b="1" dirty="0" smtClean="0">
                  <a:solidFill>
                    <a:srgbClr val="FF0000"/>
                  </a:solidFill>
                  <a:latin typeface="Arial Narrow" panose="020B0606020202030204" pitchFamily="34" charset="0"/>
                </a:rPr>
              </a:br>
              <a:r>
                <a:rPr lang="ru-RU" sz="1400" b="1" dirty="0" smtClean="0">
                  <a:solidFill>
                    <a:srgbClr val="FF0000"/>
                  </a:solidFill>
                  <a:latin typeface="Arial Narrow" panose="020B0606020202030204" pitchFamily="34" charset="0"/>
                </a:rPr>
                <a:t>52 МЕРОПРИЯТИЯ</a:t>
              </a:r>
              <a:r>
                <a:rPr lang="en-US" sz="1400" b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 </a:t>
              </a:r>
              <a:r>
                <a:rPr lang="ru-RU" sz="1400" b="1" dirty="0" smtClean="0">
                  <a:solidFill>
                    <a:srgbClr val="FF0000"/>
                  </a:solidFill>
                  <a:latin typeface="Arial Narrow" panose="020B0606020202030204" pitchFamily="34" charset="0"/>
                </a:rPr>
                <a:t/>
              </a:r>
              <a:br>
                <a:rPr lang="ru-RU" sz="1400" b="1" dirty="0" smtClean="0">
                  <a:solidFill>
                    <a:srgbClr val="FF0000"/>
                  </a:solidFill>
                  <a:latin typeface="Arial Narrow" panose="020B0606020202030204" pitchFamily="34" charset="0"/>
                </a:rPr>
              </a:br>
              <a:r>
                <a:rPr lang="ru-RU" sz="1400" b="1" dirty="0" smtClean="0">
                  <a:solidFill>
                    <a:srgbClr val="FF0000"/>
                  </a:solidFill>
                  <a:latin typeface="Arial Narrow" panose="020B0606020202030204" pitchFamily="34" charset="0"/>
                </a:rPr>
                <a:t>ПО КАПИТАЛЬНОМУ РЕМОНТУ</a:t>
              </a:r>
              <a:r>
                <a:rPr lang="en-US" sz="1400" b="1" dirty="0" smtClean="0">
                  <a:solidFill>
                    <a:srgbClr val="FF0000"/>
                  </a:solidFill>
                  <a:latin typeface="Arial Narrow" panose="020B0606020202030204" pitchFamily="34" charset="0"/>
                </a:rPr>
                <a:t>:</a:t>
              </a:r>
              <a:endParaRPr lang="ru-RU" sz="1400" b="1" dirty="0" smtClean="0">
                <a:solidFill>
                  <a:srgbClr val="FF0000"/>
                </a:solidFill>
                <a:latin typeface="Arial Narrow" panose="020B0606020202030204" pitchFamily="34" charset="0"/>
              </a:endParaRPr>
            </a:p>
            <a:p>
              <a:r>
                <a:rPr lang="ru-RU" sz="14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3 КОТЕЛЬНЫХ</a:t>
              </a:r>
            </a:p>
            <a:p>
              <a:r>
                <a:rPr lang="en-US" sz="14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22</a:t>
              </a:r>
              <a:r>
                <a:rPr lang="ru-RU" sz="14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,9 КМ ТЕПЛОВЫХ СЕТЕЙ</a:t>
              </a:r>
            </a:p>
            <a:p>
              <a:r>
                <a:rPr lang="ru-RU" sz="14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6,7 КМ ВОДОПРОВОДНЫХ СЕТЕЙ</a:t>
              </a:r>
              <a:endParaRPr lang="en-US" sz="1400" dirty="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  <a:p>
              <a:r>
                <a:rPr lang="en-US" sz="14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15 </a:t>
              </a:r>
              <a:r>
                <a:rPr lang="ru-RU" sz="14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ОБЪЕКТОВ ВКХ</a:t>
              </a:r>
              <a:endParaRPr lang="en-US" sz="14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6736080" y="1525381"/>
              <a:ext cx="259080" cy="24622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14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  <a:p>
              <a:endParaRPr lang="en-US" sz="1400" dirty="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  <a:p>
              <a:endParaRPr lang="en-US" sz="14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  <a:p>
              <a:endParaRPr lang="en-US" sz="1400" dirty="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  <a:p>
              <a:r>
                <a:rPr lang="en-US" sz="14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•</a:t>
              </a:r>
            </a:p>
            <a:p>
              <a:r>
                <a:rPr lang="en-US" sz="14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•</a:t>
              </a:r>
            </a:p>
            <a:p>
              <a:endParaRPr lang="en-US" sz="14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  <a:p>
              <a:r>
                <a:rPr lang="en-US" sz="14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•</a:t>
              </a:r>
            </a:p>
            <a:p>
              <a:endParaRPr lang="en-US" sz="14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  <a:p>
              <a:endParaRPr lang="en-US" sz="1400" dirty="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  <a:p>
              <a:r>
                <a:rPr lang="en-US" sz="14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•</a:t>
              </a:r>
              <a:endPara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14268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85824" y="1"/>
            <a:ext cx="7669214" cy="713222"/>
          </a:xfrm>
        </p:spPr>
        <p:txBody>
          <a:bodyPr>
            <a:noAutofit/>
          </a:bodyPr>
          <a:lstStyle/>
          <a:p>
            <a:pPr fontAlgn="ctr"/>
            <a:r>
              <a:rPr lang="ru-RU" sz="1600" dirty="0"/>
              <a:t>Итоги отопительного периода 2016-2017 годов</a:t>
            </a:r>
          </a:p>
        </p:txBody>
      </p:sp>
      <p:sp>
        <p:nvSpPr>
          <p:cNvPr id="32" name="Заголовок 1"/>
          <p:cNvSpPr txBox="1">
            <a:spLocks/>
          </p:cNvSpPr>
          <p:nvPr/>
        </p:nvSpPr>
        <p:spPr bwMode="auto">
          <a:xfrm>
            <a:off x="647699" y="1003051"/>
            <a:ext cx="7812089" cy="61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70" tIns="51435" rIns="102870" bIns="51435" anchor="ctr"/>
          <a:lstStyle>
            <a:lvl1pPr algn="ctr" defTabSz="1028700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10287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0287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0287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028700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028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28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28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28700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16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СУБСИДИИ ИЗ ОБЛАСТНОГО БЮДЖЕТА НА ВОЗМЕЩЕНИЕ НЕДОПОЛУЧЕННЫХ ДОХОДОВ, ВОЗНИКАЮЩИХ В РЕЗУЛЬТАТЕ ГОСУДАРСТВЕННОГО РЕГУЛИРОВАНИЯ ТАРИФОВ (ЦЕН) В 2016 ГОДУ</a:t>
            </a:r>
            <a:endParaRPr lang="ru-RU" sz="16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66879" y="371057"/>
            <a:ext cx="8007924" cy="4108619"/>
            <a:chOff x="666879" y="304797"/>
            <a:chExt cx="8007924" cy="4108619"/>
          </a:xfrm>
        </p:grpSpPr>
        <p:graphicFrame>
          <p:nvGraphicFramePr>
            <p:cNvPr id="26" name="Диаграмма 25"/>
            <p:cNvGraphicFramePr/>
            <p:nvPr>
              <p:extLst/>
            </p:nvPr>
          </p:nvGraphicFramePr>
          <p:xfrm>
            <a:off x="3781072" y="304797"/>
            <a:ext cx="2083844" cy="40209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28" name="Диаграмма 27"/>
            <p:cNvGraphicFramePr/>
            <p:nvPr>
              <p:extLst/>
            </p:nvPr>
          </p:nvGraphicFramePr>
          <p:xfrm>
            <a:off x="6693603" y="407756"/>
            <a:ext cx="1981200" cy="40056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27" name="Диаграмма 26"/>
            <p:cNvGraphicFramePr/>
            <p:nvPr>
              <p:extLst/>
            </p:nvPr>
          </p:nvGraphicFramePr>
          <p:xfrm>
            <a:off x="666879" y="874589"/>
            <a:ext cx="2426402" cy="337731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5" name="Заголовок 1"/>
            <p:cNvSpPr txBox="1">
              <a:spLocks/>
            </p:cNvSpPr>
            <p:nvPr/>
          </p:nvSpPr>
          <p:spPr bwMode="auto">
            <a:xfrm>
              <a:off x="962856" y="1867796"/>
              <a:ext cx="1981200" cy="478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870" tIns="51435" rIns="102870" bIns="51435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70000"/>
                </a:lnSpc>
                <a:defRPr/>
              </a:pPr>
              <a:r>
                <a:rPr lang="ru-RU" sz="1800" b="1" dirty="0" smtClean="0">
                  <a:solidFill>
                    <a:schemeClr val="bg2">
                      <a:lumMod val="2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Дельта Т </a:t>
              </a:r>
            </a:p>
            <a:p>
              <a:pPr algn="ctr">
                <a:lnSpc>
                  <a:spcPct val="70000"/>
                </a:lnSpc>
                <a:defRPr/>
              </a:pPr>
              <a:r>
                <a:rPr lang="ru-RU" sz="1200" b="1" dirty="0" smtClean="0">
                  <a:solidFill>
                    <a:schemeClr val="bg2">
                      <a:lumMod val="2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млн. руб.</a:t>
              </a:r>
              <a:endParaRPr lang="ru-RU" sz="12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Заголовок 1"/>
            <p:cNvSpPr txBox="1">
              <a:spLocks/>
            </p:cNvSpPr>
            <p:nvPr/>
          </p:nvSpPr>
          <p:spPr bwMode="auto">
            <a:xfrm>
              <a:off x="3754849" y="1867796"/>
              <a:ext cx="1981200" cy="478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870" tIns="51435" rIns="102870" bIns="51435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70000"/>
                </a:lnSpc>
                <a:defRPr/>
              </a:pPr>
              <a:r>
                <a:rPr lang="ru-RU" sz="1800" b="1" dirty="0" smtClean="0">
                  <a:solidFill>
                    <a:schemeClr val="bg2">
                      <a:lumMod val="2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Дельта Э</a:t>
              </a:r>
            </a:p>
            <a:p>
              <a:pPr algn="ctr">
                <a:lnSpc>
                  <a:spcPct val="70000"/>
                </a:lnSpc>
                <a:defRPr/>
              </a:pPr>
              <a:r>
                <a:rPr lang="ru-RU" sz="1200" b="1" dirty="0" smtClean="0">
                  <a:solidFill>
                    <a:schemeClr val="bg2">
                      <a:lumMod val="2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млн. руб.</a:t>
              </a:r>
              <a:endParaRPr lang="ru-RU" sz="12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Заголовок 1"/>
            <p:cNvSpPr txBox="1">
              <a:spLocks/>
            </p:cNvSpPr>
            <p:nvPr/>
          </p:nvSpPr>
          <p:spPr bwMode="auto">
            <a:xfrm>
              <a:off x="6664323" y="1867796"/>
              <a:ext cx="1795465" cy="478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870" tIns="51435" rIns="102870" bIns="51435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70000"/>
                </a:lnSpc>
                <a:defRPr/>
              </a:pPr>
              <a:r>
                <a:rPr lang="ru-RU" sz="1800" b="1" dirty="0" smtClean="0">
                  <a:solidFill>
                    <a:schemeClr val="bg2">
                      <a:lumMod val="2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Дельта В</a:t>
              </a:r>
            </a:p>
            <a:p>
              <a:pPr algn="ctr">
                <a:lnSpc>
                  <a:spcPct val="70000"/>
                </a:lnSpc>
                <a:defRPr/>
              </a:pPr>
              <a:r>
                <a:rPr lang="ru-RU" sz="1200" b="1" dirty="0" smtClean="0">
                  <a:solidFill>
                    <a:schemeClr val="bg2">
                      <a:lumMod val="2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млн. руб.</a:t>
              </a:r>
              <a:endParaRPr lang="ru-RU" sz="12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1892300" y="2302306"/>
            <a:ext cx="5300310" cy="4303738"/>
            <a:chOff x="1892300" y="2302306"/>
            <a:chExt cx="5300310" cy="4303738"/>
          </a:xfrm>
        </p:grpSpPr>
        <p:graphicFrame>
          <p:nvGraphicFramePr>
            <p:cNvPr id="29" name="Диаграмма 28"/>
            <p:cNvGraphicFramePr/>
            <p:nvPr>
              <p:extLst/>
            </p:nvPr>
          </p:nvGraphicFramePr>
          <p:xfrm>
            <a:off x="1892300" y="2302306"/>
            <a:ext cx="2095500" cy="430373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30" name="Диаграмма 29"/>
            <p:cNvGraphicFramePr/>
            <p:nvPr>
              <p:extLst/>
            </p:nvPr>
          </p:nvGraphicFramePr>
          <p:xfrm>
            <a:off x="5154260" y="2343872"/>
            <a:ext cx="2038350" cy="40863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31" name="Заголовок 1"/>
            <p:cNvSpPr txBox="1">
              <a:spLocks/>
            </p:cNvSpPr>
            <p:nvPr/>
          </p:nvSpPr>
          <p:spPr bwMode="auto">
            <a:xfrm>
              <a:off x="2028824" y="4468555"/>
              <a:ext cx="1819275" cy="478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870" tIns="51435" rIns="102870" bIns="51435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70000"/>
                </a:lnSpc>
                <a:defRPr/>
              </a:pPr>
              <a:r>
                <a:rPr lang="ru-RU" sz="1800" b="1" dirty="0" smtClean="0">
                  <a:solidFill>
                    <a:schemeClr val="bg2">
                      <a:lumMod val="2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Дельта Г</a:t>
              </a:r>
            </a:p>
            <a:p>
              <a:pPr algn="ctr">
                <a:lnSpc>
                  <a:spcPct val="70000"/>
                </a:lnSpc>
                <a:defRPr/>
              </a:pPr>
              <a:r>
                <a:rPr lang="ru-RU" sz="1200" b="1" dirty="0" smtClean="0">
                  <a:solidFill>
                    <a:schemeClr val="bg2">
                      <a:lumMod val="2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млн. руб.</a:t>
              </a:r>
              <a:endParaRPr lang="ru-RU" sz="12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Заголовок 1"/>
            <p:cNvSpPr txBox="1">
              <a:spLocks/>
            </p:cNvSpPr>
            <p:nvPr/>
          </p:nvSpPr>
          <p:spPr bwMode="auto">
            <a:xfrm>
              <a:off x="5048250" y="4468555"/>
              <a:ext cx="1828800" cy="478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870" tIns="51435" rIns="102870" bIns="51435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70000"/>
                </a:lnSpc>
                <a:defRPr/>
              </a:pPr>
              <a:r>
                <a:rPr lang="ru-RU" sz="1800" b="1" dirty="0" smtClean="0">
                  <a:solidFill>
                    <a:schemeClr val="bg2">
                      <a:lumMod val="2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Дельта Д</a:t>
              </a:r>
            </a:p>
            <a:p>
              <a:pPr algn="ctr">
                <a:lnSpc>
                  <a:spcPct val="70000"/>
                </a:lnSpc>
                <a:defRPr/>
              </a:pPr>
              <a:r>
                <a:rPr lang="ru-RU" sz="1200" b="1" dirty="0" smtClean="0">
                  <a:solidFill>
                    <a:schemeClr val="bg2">
                      <a:lumMod val="2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млн. руб.</a:t>
              </a:r>
              <a:endParaRPr lang="ru-RU" sz="12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50273" y="6379382"/>
            <a:ext cx="448401" cy="365125"/>
          </a:xfrm>
        </p:spPr>
        <p:txBody>
          <a:bodyPr/>
          <a:lstStyle/>
          <a:p>
            <a:r>
              <a:rPr lang="ru-RU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xmlns="" val="361676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02" t="9987" r="2751" b="3800"/>
          <a:stretch/>
        </p:blipFill>
        <p:spPr>
          <a:xfrm>
            <a:off x="1" y="725923"/>
            <a:ext cx="6028582" cy="5652000"/>
          </a:xfrm>
          <a:prstGeom prst="rect">
            <a:avLst/>
          </a:prstGeom>
          <a:effectLst>
            <a:reflection stA="45000" endPos="10000" dist="50800" dir="5400000" sy="-100000" algn="bl" rotWithShape="0"/>
          </a:effectLst>
        </p:spPr>
      </p:pic>
      <p:sp>
        <p:nvSpPr>
          <p:cNvPr id="33" name="Овал 32"/>
          <p:cNvSpPr/>
          <p:nvPr/>
        </p:nvSpPr>
        <p:spPr>
          <a:xfrm>
            <a:off x="4302000" y="2277093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5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1021448" y="3000672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5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1603752" y="3912915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5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2609798" y="2910672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5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1729752" y="2745171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5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3844098" y="1206274"/>
            <a:ext cx="370752" cy="363446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5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3376986" y="2620345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Овал 39"/>
          <p:cNvSpPr/>
          <p:nvPr/>
        </p:nvSpPr>
        <p:spPr>
          <a:xfrm>
            <a:off x="5342359" y="4768857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5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4136609" y="5280874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5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3155074" y="5658670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5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2586752" y="5010874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7" name="Овал 46"/>
          <p:cNvSpPr/>
          <p:nvPr/>
        </p:nvSpPr>
        <p:spPr>
          <a:xfrm>
            <a:off x="3204780" y="4166749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5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1804100" y="5190874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5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2249798" y="5370874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5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1279142" y="5913801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5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4680361" y="5573923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5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5115574" y="5838670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3" name="Овал 52"/>
          <p:cNvSpPr/>
          <p:nvPr/>
        </p:nvSpPr>
        <p:spPr>
          <a:xfrm>
            <a:off x="4572000" y="5746710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841448" y="5219593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5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4711547" y="5779856"/>
            <a:ext cx="117628" cy="117628"/>
          </a:xfrm>
          <a:prstGeom prst="ellipse">
            <a:avLst/>
          </a:prstGeom>
          <a:solidFill>
            <a:srgbClr val="00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3989567" y="4286525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7" name="Текст 4"/>
          <p:cNvSpPr txBox="1">
            <a:spLocks/>
          </p:cNvSpPr>
          <p:nvPr/>
        </p:nvSpPr>
        <p:spPr>
          <a:xfrm>
            <a:off x="6292803" y="946150"/>
            <a:ext cx="2374947" cy="50184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ПАСПОРТА (АКТЫ) </a:t>
            </a:r>
          </a:p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ГОТОВНОСТИ </a:t>
            </a:r>
            <a:br>
              <a:rPr lang="ru-RU" sz="18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К ОЗП ПОЛУЧИЛИ</a:t>
            </a:r>
            <a:r>
              <a:rPr lang="en-US" sz="18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:</a:t>
            </a:r>
            <a:endParaRPr lang="ru-RU" sz="1800" b="1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sz="1800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55 </a:t>
            </a:r>
            <a:r>
              <a:rPr lang="ru-RU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из </a:t>
            </a:r>
            <a:r>
              <a:rPr lang="en-US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77</a:t>
            </a:r>
            <a:r>
              <a:rPr lang="ru-RU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муниципальных образований, подлежащих</a:t>
            </a:r>
            <a:br>
              <a:rPr lang="ru-RU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оценке готовности</a:t>
            </a:r>
            <a:r>
              <a:rPr lang="en-US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;</a:t>
            </a:r>
            <a:endParaRPr lang="ru-RU" sz="1600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количество муниципальных </a:t>
            </a:r>
            <a:r>
              <a:rPr lang="en-US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/>
            </a:r>
            <a:br>
              <a:rPr lang="en-US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образований, получивших паспорта (акты)</a:t>
            </a:r>
            <a:r>
              <a:rPr lang="en-US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;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количество муниципальных</a:t>
            </a:r>
            <a:r>
              <a:rPr lang="en-US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/>
            </a:r>
            <a:br>
              <a:rPr lang="en-US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образований, </a:t>
            </a:r>
            <a:br>
              <a:rPr lang="ru-RU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не получивших паспорта </a:t>
            </a:r>
            <a:br>
              <a:rPr lang="ru-RU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и акты готовности</a:t>
            </a:r>
            <a:r>
              <a:rPr 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.</a:t>
            </a:r>
            <a:endParaRPr lang="ru-RU" sz="1600" dirty="0"/>
          </a:p>
        </p:txBody>
      </p:sp>
      <p:sp>
        <p:nvSpPr>
          <p:cNvPr id="60" name="Заголовок 3"/>
          <p:cNvSpPr>
            <a:spLocks noGrp="1"/>
          </p:cNvSpPr>
          <p:nvPr>
            <p:ph type="title"/>
          </p:nvPr>
        </p:nvSpPr>
        <p:spPr>
          <a:xfrm>
            <a:off x="628650" y="140159"/>
            <a:ext cx="7886700" cy="573063"/>
          </a:xfrm>
        </p:spPr>
        <p:txBody>
          <a:bodyPr/>
          <a:lstStyle/>
          <a:p>
            <a:r>
              <a:rPr lang="ru-RU" dirty="0"/>
              <a:t>Итоги отопительного периода </a:t>
            </a:r>
            <a:r>
              <a:rPr lang="ru-RU" dirty="0" smtClean="0"/>
              <a:t>2016-2017 годов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475A-A7B0-4551-A18F-DAAF2F913E3C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2532097" y="2851220"/>
            <a:ext cx="370752" cy="363446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5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931448" y="2910672"/>
            <a:ext cx="370752" cy="363446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5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3844098" y="4165026"/>
            <a:ext cx="370752" cy="363446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5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1627882" y="2644167"/>
            <a:ext cx="370752" cy="363446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5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1729298" y="5127870"/>
            <a:ext cx="370752" cy="363446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5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Овал 65"/>
          <p:cNvSpPr/>
          <p:nvPr/>
        </p:nvSpPr>
        <p:spPr>
          <a:xfrm>
            <a:off x="1529473" y="3831235"/>
            <a:ext cx="370752" cy="363446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5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1209673" y="5797782"/>
            <a:ext cx="370752" cy="363446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5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2141028" y="5280874"/>
            <a:ext cx="370752" cy="363446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5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4621741" y="5410897"/>
            <a:ext cx="370752" cy="363446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5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Овал 69"/>
          <p:cNvSpPr/>
          <p:nvPr/>
        </p:nvSpPr>
        <p:spPr>
          <a:xfrm>
            <a:off x="3103313" y="4092915"/>
            <a:ext cx="370752" cy="363446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5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Овал 70"/>
          <p:cNvSpPr/>
          <p:nvPr/>
        </p:nvSpPr>
        <p:spPr>
          <a:xfrm>
            <a:off x="3059698" y="5547957"/>
            <a:ext cx="370752" cy="363446"/>
          </a:xfrm>
          <a:prstGeom prst="ellipse">
            <a:avLst/>
          </a:prstGeom>
          <a:solidFill>
            <a:srgbClr val="00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5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Овал 71"/>
          <p:cNvSpPr/>
          <p:nvPr/>
        </p:nvSpPr>
        <p:spPr>
          <a:xfrm>
            <a:off x="4029474" y="5135200"/>
            <a:ext cx="370752" cy="363446"/>
          </a:xfrm>
          <a:prstGeom prst="ellipse">
            <a:avLst/>
          </a:prstGeom>
          <a:solidFill>
            <a:srgbClr val="00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5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5246983" y="4677134"/>
            <a:ext cx="370752" cy="363446"/>
          </a:xfrm>
          <a:prstGeom prst="ellipse">
            <a:avLst/>
          </a:prstGeom>
          <a:solidFill>
            <a:srgbClr val="00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5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Овал 73"/>
          <p:cNvSpPr/>
          <p:nvPr/>
        </p:nvSpPr>
        <p:spPr>
          <a:xfrm>
            <a:off x="3246677" y="2547226"/>
            <a:ext cx="370752" cy="363446"/>
          </a:xfrm>
          <a:prstGeom prst="ellipse">
            <a:avLst/>
          </a:prstGeom>
          <a:solidFill>
            <a:srgbClr val="00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5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Овал 74"/>
          <p:cNvSpPr/>
          <p:nvPr/>
        </p:nvSpPr>
        <p:spPr>
          <a:xfrm>
            <a:off x="746072" y="5095421"/>
            <a:ext cx="370752" cy="363446"/>
          </a:xfrm>
          <a:prstGeom prst="ellipse">
            <a:avLst/>
          </a:prstGeom>
          <a:solidFill>
            <a:srgbClr val="00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5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4226609" y="2220899"/>
            <a:ext cx="370752" cy="363446"/>
          </a:xfrm>
          <a:prstGeom prst="ellipse">
            <a:avLst/>
          </a:prstGeom>
          <a:solidFill>
            <a:srgbClr val="00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5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Овал 76"/>
          <p:cNvSpPr/>
          <p:nvPr/>
        </p:nvSpPr>
        <p:spPr>
          <a:xfrm>
            <a:off x="2508069" y="4913698"/>
            <a:ext cx="370752" cy="363446"/>
          </a:xfrm>
          <a:prstGeom prst="ellipse">
            <a:avLst/>
          </a:prstGeom>
          <a:solidFill>
            <a:srgbClr val="00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5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Овал 77"/>
          <p:cNvSpPr/>
          <p:nvPr/>
        </p:nvSpPr>
        <p:spPr>
          <a:xfrm>
            <a:off x="5051113" y="5713048"/>
            <a:ext cx="370752" cy="363446"/>
          </a:xfrm>
          <a:prstGeom prst="ellipse">
            <a:avLst/>
          </a:prstGeom>
          <a:solidFill>
            <a:srgbClr val="00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5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Овал 81"/>
          <p:cNvSpPr/>
          <p:nvPr/>
        </p:nvSpPr>
        <p:spPr>
          <a:xfrm>
            <a:off x="4544318" y="5729680"/>
            <a:ext cx="117628" cy="117628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2070129" y="2592717"/>
            <a:ext cx="117628" cy="117628"/>
          </a:xfrm>
          <a:prstGeom prst="ellipse">
            <a:avLst/>
          </a:prstGeom>
          <a:solidFill>
            <a:srgbClr val="00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1968340" y="2461375"/>
            <a:ext cx="117628" cy="117628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1686472" y="2417223"/>
            <a:ext cx="117628" cy="117628"/>
          </a:xfrm>
          <a:prstGeom prst="ellipse">
            <a:avLst/>
          </a:prstGeom>
          <a:solidFill>
            <a:srgbClr val="00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5883203" y="2995599"/>
            <a:ext cx="370752" cy="363446"/>
          </a:xfrm>
          <a:prstGeom prst="ellipse">
            <a:avLst/>
          </a:prstGeom>
          <a:solidFill>
            <a:srgbClr val="00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5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Овал 86"/>
          <p:cNvSpPr/>
          <p:nvPr/>
        </p:nvSpPr>
        <p:spPr>
          <a:xfrm>
            <a:off x="5883203" y="4012626"/>
            <a:ext cx="370752" cy="363446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5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163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Заголовок 3"/>
          <p:cNvSpPr>
            <a:spLocks noGrp="1"/>
          </p:cNvSpPr>
          <p:nvPr>
            <p:ph type="title"/>
          </p:nvPr>
        </p:nvSpPr>
        <p:spPr>
          <a:xfrm>
            <a:off x="628650" y="140159"/>
            <a:ext cx="7886700" cy="573063"/>
          </a:xfrm>
        </p:spPr>
        <p:txBody>
          <a:bodyPr/>
          <a:lstStyle/>
          <a:p>
            <a:r>
              <a:rPr lang="ru-RU" dirty="0"/>
              <a:t>Итоги отопительного периода </a:t>
            </a:r>
            <a:r>
              <a:rPr lang="ru-RU" dirty="0" smtClean="0"/>
              <a:t>2016-2017 годов</a:t>
            </a:r>
            <a:endParaRPr lang="ru-RU" dirty="0"/>
          </a:p>
        </p:txBody>
      </p:sp>
      <p:sp>
        <p:nvSpPr>
          <p:cNvPr id="61" name="Заголовок 1"/>
          <p:cNvSpPr txBox="1">
            <a:spLocks/>
          </p:cNvSpPr>
          <p:nvPr/>
        </p:nvSpPr>
        <p:spPr>
          <a:xfrm>
            <a:off x="655153" y="947805"/>
            <a:ext cx="7886701" cy="122000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fontAlgn="auto">
              <a:spcAft>
                <a:spcPts val="0"/>
              </a:spcAft>
            </a:pPr>
            <a:r>
              <a:rPr lang="ru-RU" sz="18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СОЗДАНИЕ НОРМАТИВНЫХ </a:t>
            </a:r>
            <a:r>
              <a:rPr lang="en-US" sz="18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en-US" sz="18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ЗАПАСОВ ТОПЛИВА</a:t>
            </a:r>
            <a:br>
              <a:rPr lang="ru-RU" sz="18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ТЕПЛОСНАБЖАЮЩИМИ </a:t>
            </a:r>
            <a:r>
              <a:rPr lang="en-US" sz="18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en-US" sz="18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ОРГАНИЗАЦИЯМИ</a:t>
            </a:r>
            <a:endParaRPr lang="ru-RU" sz="1800" b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2" cstate="print">
            <a:lum contrast="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777" r="17730"/>
          <a:stretch/>
        </p:blipFill>
        <p:spPr>
          <a:xfrm>
            <a:off x="4452729" y="948086"/>
            <a:ext cx="4717776" cy="5325713"/>
          </a:xfrm>
          <a:prstGeom prst="rect">
            <a:avLst/>
          </a:prstGeom>
          <a:ln w="28575"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475A-A7B0-4551-A18F-DAAF2F913E3C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47700" y="2362923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Arial Narrow" panose="020B0606020202030204" pitchFamily="34" charset="0"/>
              </a:rPr>
              <a:t>На начало отопительного </a:t>
            </a:r>
            <a:endParaRPr lang="ru-RU" b="1" dirty="0" smtClean="0">
              <a:latin typeface="Arial Narrow" panose="020B0606020202030204" pitchFamily="34" charset="0"/>
            </a:endParaRPr>
          </a:p>
          <a:p>
            <a:r>
              <a:rPr lang="ru-RU" b="1" dirty="0" smtClean="0">
                <a:latin typeface="Arial Narrow" panose="020B0606020202030204" pitchFamily="34" charset="0"/>
              </a:rPr>
              <a:t>периода 2016-2017 годов были </a:t>
            </a:r>
          </a:p>
          <a:p>
            <a:r>
              <a:rPr lang="ru-RU" b="1" dirty="0" smtClean="0">
                <a:latin typeface="Arial Narrow" panose="020B0606020202030204" pitchFamily="34" charset="0"/>
              </a:rPr>
              <a:t>созданы запасы </a:t>
            </a:r>
            <a:r>
              <a:rPr lang="ru-RU" b="1" dirty="0">
                <a:latin typeface="Arial Narrow" panose="020B0606020202030204" pitchFamily="34" charset="0"/>
              </a:rPr>
              <a:t>топлива</a:t>
            </a:r>
            <a:r>
              <a:rPr lang="ru-RU" dirty="0">
                <a:latin typeface="Arial Narrow" panose="020B0606020202030204" pitchFamily="34" charset="0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 smtClean="0">
                <a:latin typeface="Arial Narrow" panose="020B0606020202030204" pitchFamily="34" charset="0"/>
              </a:rPr>
              <a:t>каменный уголь – </a:t>
            </a:r>
            <a:r>
              <a:rPr lang="ru-RU" dirty="0">
                <a:latin typeface="Arial Narrow" panose="020B0606020202030204" pitchFamily="34" charset="0"/>
              </a:rPr>
              <a:t>108 тыс. тонн;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 smtClean="0">
                <a:latin typeface="Arial Narrow" panose="020B0606020202030204" pitchFamily="34" charset="0"/>
              </a:rPr>
              <a:t>дрова </a:t>
            </a:r>
            <a:r>
              <a:rPr lang="ru-RU" dirty="0">
                <a:latin typeface="Arial Narrow" panose="020B0606020202030204" pitchFamily="34" charset="0"/>
              </a:rPr>
              <a:t>– </a:t>
            </a:r>
            <a:r>
              <a:rPr lang="ru-RU" dirty="0" smtClean="0">
                <a:latin typeface="Arial Narrow" panose="020B0606020202030204" pitchFamily="34" charset="0"/>
              </a:rPr>
              <a:t>185 </a:t>
            </a:r>
            <a:r>
              <a:rPr lang="ru-RU" dirty="0">
                <a:latin typeface="Arial Narrow" panose="020B0606020202030204" pitchFamily="34" charset="0"/>
              </a:rPr>
              <a:t>тыс. тонн;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 smtClean="0">
                <a:latin typeface="Arial Narrow" panose="020B0606020202030204" pitchFamily="34" charset="0"/>
              </a:rPr>
              <a:t>жидкое </a:t>
            </a:r>
            <a:r>
              <a:rPr lang="ru-RU" dirty="0">
                <a:latin typeface="Arial Narrow" panose="020B0606020202030204" pitchFamily="34" charset="0"/>
              </a:rPr>
              <a:t>топливо – </a:t>
            </a:r>
            <a:r>
              <a:rPr lang="ru-RU" dirty="0" smtClean="0">
                <a:latin typeface="Arial Narrow" panose="020B0606020202030204" pitchFamily="34" charset="0"/>
              </a:rPr>
              <a:t>30 </a:t>
            </a:r>
            <a:r>
              <a:rPr lang="ru-RU" dirty="0">
                <a:latin typeface="Arial Narrow" panose="020B0606020202030204" pitchFamily="34" charset="0"/>
              </a:rPr>
              <a:t>тыс. тонн.</a:t>
            </a:r>
          </a:p>
          <a:p>
            <a:endParaRPr lang="ru-RU" dirty="0" smtClean="0">
              <a:latin typeface="Arial Narrow" panose="020B0606020202030204" pitchFamily="34" charset="0"/>
            </a:endParaRPr>
          </a:p>
          <a:p>
            <a:r>
              <a:rPr lang="ru-RU" b="1" dirty="0" smtClean="0">
                <a:latin typeface="Arial Narrow" panose="020B0606020202030204" pitchFamily="34" charset="0"/>
              </a:rPr>
              <a:t>В </a:t>
            </a:r>
            <a:r>
              <a:rPr lang="ru-RU" b="1" dirty="0">
                <a:latin typeface="Arial Narrow" panose="020B0606020202030204" pitchFamily="34" charset="0"/>
              </a:rPr>
              <a:t>районы Крайнего Севера завезено: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Arial Narrow" panose="020B0606020202030204" pitchFamily="34" charset="0"/>
              </a:rPr>
              <a:t>каменного </a:t>
            </a:r>
            <a:r>
              <a:rPr lang="ru-RU" dirty="0">
                <a:latin typeface="Arial Narrow" panose="020B0606020202030204" pitchFamily="34" charset="0"/>
              </a:rPr>
              <a:t>угля – </a:t>
            </a:r>
            <a:r>
              <a:rPr lang="ru-RU" dirty="0" smtClean="0">
                <a:latin typeface="Arial Narrow" panose="020B0606020202030204" pitchFamily="34" charset="0"/>
              </a:rPr>
              <a:t>26 </a:t>
            </a:r>
            <a:r>
              <a:rPr lang="ru-RU" dirty="0">
                <a:latin typeface="Arial Narrow" panose="020B0606020202030204" pitchFamily="34" charset="0"/>
              </a:rPr>
              <a:t>тыс. тонн;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Arial Narrow" panose="020B0606020202030204" pitchFamily="34" charset="0"/>
              </a:rPr>
              <a:t>дизельного </a:t>
            </a:r>
            <a:r>
              <a:rPr lang="ru-RU" dirty="0">
                <a:latin typeface="Arial Narrow" panose="020B0606020202030204" pitchFamily="34" charset="0"/>
              </a:rPr>
              <a:t>топлива – </a:t>
            </a:r>
            <a:r>
              <a:rPr lang="ru-RU" dirty="0" smtClean="0">
                <a:latin typeface="Arial Narrow" panose="020B0606020202030204" pitchFamily="34" charset="0"/>
              </a:rPr>
              <a:t>14 </a:t>
            </a:r>
            <a:r>
              <a:rPr lang="ru-RU" dirty="0">
                <a:latin typeface="Arial Narrow" panose="020B0606020202030204" pitchFamily="34" charset="0"/>
              </a:rPr>
              <a:t>тыс. тонн.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849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76013600"/>
              </p:ext>
            </p:extLst>
          </p:nvPr>
        </p:nvGraphicFramePr>
        <p:xfrm>
          <a:off x="211138" y="1731182"/>
          <a:ext cx="8248650" cy="5013325"/>
        </p:xfrm>
        <a:graphic>
          <a:graphicData uri="http://schemas.openxmlformats.org/presentationml/2006/ole">
            <p:oleObj spid="_x0000_s7303" name="Worksheet" r:id="rId3" imgW="7572235" imgH="4591083" progId="Excel.Sheet.8">
              <p:embed/>
            </p:oleObj>
          </a:graphicData>
        </a:graphic>
      </p:graphicFrame>
      <p:sp>
        <p:nvSpPr>
          <p:cNvPr id="60" name="Заголовок 3"/>
          <p:cNvSpPr>
            <a:spLocks noGrp="1"/>
          </p:cNvSpPr>
          <p:nvPr>
            <p:ph type="title"/>
          </p:nvPr>
        </p:nvSpPr>
        <p:spPr>
          <a:xfrm>
            <a:off x="628650" y="140159"/>
            <a:ext cx="7886700" cy="573063"/>
          </a:xfrm>
        </p:spPr>
        <p:txBody>
          <a:bodyPr/>
          <a:lstStyle/>
          <a:p>
            <a:r>
              <a:rPr lang="ru-RU" dirty="0"/>
              <a:t>Итоги отопительного периода </a:t>
            </a:r>
            <a:r>
              <a:rPr lang="ru-RU" dirty="0" smtClean="0"/>
              <a:t>2016-2017 годов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475A-A7B0-4551-A18F-DAAF2F913E3C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36104" y="934175"/>
            <a:ext cx="7871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 Narrow" panose="020B0606020202030204" pitchFamily="34" charset="0"/>
              </a:rPr>
              <a:t>ДИНАМИКА КОЛИЧЕСТВА </a:t>
            </a:r>
            <a:r>
              <a:rPr lang="ru-RU" b="1" dirty="0" smtClean="0">
                <a:latin typeface="Arial Narrow" panose="020B0606020202030204" pitchFamily="34" charset="0"/>
              </a:rPr>
              <a:t>НАРУШЕНИЙ </a:t>
            </a:r>
            <a:r>
              <a:rPr lang="ru-RU" b="1" dirty="0">
                <a:latin typeface="Arial Narrow" panose="020B0606020202030204" pitchFamily="34" charset="0"/>
              </a:rPr>
              <a:t>ОБЕСПЕЧЕНИЯ </a:t>
            </a:r>
            <a:r>
              <a:rPr lang="ru-RU" b="1" dirty="0" smtClean="0">
                <a:latin typeface="Arial Narrow" panose="020B0606020202030204" pitchFamily="34" charset="0"/>
              </a:rPr>
              <a:t>КОММУНАЛЬНЫМИ </a:t>
            </a:r>
            <a:r>
              <a:rPr lang="ru-RU" b="1" dirty="0">
                <a:latin typeface="Arial Narrow" panose="020B0606020202030204" pitchFamily="34" charset="0"/>
              </a:rPr>
              <a:t>УСЛУГАМИ ОБЪЕКТОВ ЖИЛИЩНОГО ФОНДА И СОЦИАЛЬНОЙ </a:t>
            </a:r>
            <a:r>
              <a:rPr lang="ru-RU" b="1" dirty="0" smtClean="0">
                <a:latin typeface="Arial Narrow" panose="020B0606020202030204" pitchFamily="34" charset="0"/>
              </a:rPr>
              <a:t>СФЕРЫ</a:t>
            </a:r>
            <a:endParaRPr lang="ru-RU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814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1238</TotalTime>
  <Words>568</Words>
  <Application>Microsoft Office PowerPoint</Application>
  <PresentationFormat>Экран (4:3)</PresentationFormat>
  <Paragraphs>223</Paragraphs>
  <Slides>16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Worksheet</vt:lpstr>
      <vt:lpstr>Слайд 1</vt:lpstr>
      <vt:lpstr>Слайд 2</vt:lpstr>
      <vt:lpstr>Слайд 3</vt:lpstr>
      <vt:lpstr>Итоги отопительного периода 2016-2017 годов</vt:lpstr>
      <vt:lpstr>Итоги отопительного периода 2016-2017 годов</vt:lpstr>
      <vt:lpstr>Итоги отопительного периода 2016-2017 годов</vt:lpstr>
      <vt:lpstr>Итоги отопительного периода 2016-2017 годов</vt:lpstr>
      <vt:lpstr>Итоги отопительного периода 2016-2017 годов</vt:lpstr>
      <vt:lpstr>Итоги отопительного периода 2016-2017 годов</vt:lpstr>
      <vt:lpstr>Итоги отопительного периода 2016-2017 годов</vt:lpstr>
      <vt:lpstr>Итоги отопительного периода 2016-2017 годов</vt:lpstr>
      <vt:lpstr>Итоги отопительного периода 2016-2017 годов</vt:lpstr>
      <vt:lpstr>Итоги отопительного периода 2016-2017 годов</vt:lpstr>
      <vt:lpstr>ПОДГОТОВКА к отопительному периодУ 2017-2018 годов</vt:lpstr>
      <vt:lpstr>ПОДГОТОВКА к отопительному периодУ 2017-2018 годов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Шелюк Илья Сергеевич</dc:creator>
  <cp:lastModifiedBy>Цуркан</cp:lastModifiedBy>
  <cp:revision>149</cp:revision>
  <cp:lastPrinted>2017-05-26T15:34:28Z</cp:lastPrinted>
  <dcterms:created xsi:type="dcterms:W3CDTF">2017-04-21T08:37:00Z</dcterms:created>
  <dcterms:modified xsi:type="dcterms:W3CDTF">2017-05-31T09:26:03Z</dcterms:modified>
</cp:coreProperties>
</file>