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330" r:id="rId2"/>
    <p:sldId id="333" r:id="rId3"/>
    <p:sldId id="331" r:id="rId4"/>
    <p:sldId id="332" r:id="rId5"/>
    <p:sldId id="318" r:id="rId6"/>
    <p:sldId id="323" r:id="rId7"/>
    <p:sldId id="329" r:id="rId8"/>
    <p:sldId id="325" r:id="rId9"/>
    <p:sldId id="320" r:id="rId10"/>
    <p:sldId id="321" r:id="rId11"/>
    <p:sldId id="327" r:id="rId12"/>
    <p:sldId id="32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91DFF7"/>
    <a:srgbClr val="C0DAE6"/>
    <a:srgbClr val="F5F27E"/>
    <a:srgbClr val="9CB3FE"/>
    <a:srgbClr val="8EDDF6"/>
    <a:srgbClr val="70D5F4"/>
    <a:srgbClr val="0E97D4"/>
    <a:srgbClr val="45E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70771" autoAdjust="0"/>
  </p:normalViewPr>
  <p:slideViewPr>
    <p:cSldViewPr>
      <p:cViewPr varScale="1">
        <p:scale>
          <a:sx n="82" d="100"/>
          <a:sy n="82" d="100"/>
        </p:scale>
        <p:origin x="7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0556226836481"/>
          <c:y val="2.7979089960270456E-2"/>
          <c:w val="0.8921944377316352"/>
          <c:h val="0.6697542797521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3190958688410168E-2"/>
                  <c:y val="-1.92845324573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656620764899111E-3"/>
                  <c:y val="1.446339934299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по области</c:v>
                </c:pt>
                <c:pt idx="1">
                  <c:v>Архангельск</c:v>
                </c:pt>
                <c:pt idx="2">
                  <c:v>Северодвинск</c:v>
                </c:pt>
                <c:pt idx="3">
                  <c:v>Новодвинск</c:v>
                </c:pt>
                <c:pt idx="4">
                  <c:v>Котлас</c:v>
                </c:pt>
                <c:pt idx="5">
                  <c:v>Коряжма</c:v>
                </c:pt>
                <c:pt idx="6">
                  <c:v>Мирный</c:v>
                </c:pt>
                <c:pt idx="7">
                  <c:v>Прочие МО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63775.591999999997</c:v>
                </c:pt>
                <c:pt idx="1">
                  <c:v>20790.727999999999</c:v>
                </c:pt>
                <c:pt idx="2">
                  <c:v>19576.135999999999</c:v>
                </c:pt>
                <c:pt idx="3">
                  <c:v>1731.14</c:v>
                </c:pt>
                <c:pt idx="4">
                  <c:v>4715.7460000000001</c:v>
                </c:pt>
                <c:pt idx="5">
                  <c:v>3189.2510000000002</c:v>
                </c:pt>
                <c:pt idx="6">
                  <c:v>4126.8100000000004</c:v>
                </c:pt>
                <c:pt idx="7">
                  <c:v>9645.7810000000027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по населению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122282841390206E-2"/>
                  <c:y val="2.651623212882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587944917880224E-2"/>
                  <c:y val="-2.4105665571662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87944917880224E-2"/>
                  <c:y val="1.446339934299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259634535430131E-2"/>
                  <c:y val="3.133736524316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656620764900187E-3"/>
                  <c:y val="2.892679868599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656620764900187E-3"/>
                  <c:y val="1.9284532457329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9313241529800374E-3"/>
                  <c:y val="1.92845324573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по области</c:v>
                </c:pt>
                <c:pt idx="1">
                  <c:v>Архангельск</c:v>
                </c:pt>
                <c:pt idx="2">
                  <c:v>Северодвинск</c:v>
                </c:pt>
                <c:pt idx="3">
                  <c:v>Новодвинск</c:v>
                </c:pt>
                <c:pt idx="4">
                  <c:v>Котлас</c:v>
                </c:pt>
                <c:pt idx="5">
                  <c:v>Коряжма</c:v>
                </c:pt>
                <c:pt idx="6">
                  <c:v>Мирный</c:v>
                </c:pt>
                <c:pt idx="7">
                  <c:v>Прочие МО</c:v>
                </c:pt>
              </c:strCache>
            </c:strRef>
          </c:cat>
          <c:val>
            <c:numRef>
              <c:f>Лист1!$C$2:$C$9</c:f>
              <c:numCache>
                <c:formatCode>#,##0.00</c:formatCode>
                <c:ptCount val="8"/>
                <c:pt idx="0">
                  <c:v>47794.790999999997</c:v>
                </c:pt>
                <c:pt idx="1">
                  <c:v>17058.797999999999</c:v>
                </c:pt>
                <c:pt idx="2">
                  <c:v>16761.942999999999</c:v>
                </c:pt>
                <c:pt idx="3">
                  <c:v>1465.96</c:v>
                </c:pt>
                <c:pt idx="4">
                  <c:v>2791.7179999999998</c:v>
                </c:pt>
                <c:pt idx="5">
                  <c:v>1452.848</c:v>
                </c:pt>
                <c:pt idx="6">
                  <c:v>1901.8920000000001</c:v>
                </c:pt>
                <c:pt idx="7">
                  <c:v>6361.6319999999996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025920"/>
        <c:axId val="539024744"/>
      </c:barChart>
      <c:catAx>
        <c:axId val="5390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 baseline="0"/>
            </a:pPr>
            <a:endParaRPr lang="ru-RU"/>
          </a:p>
        </c:txPr>
        <c:crossAx val="539024744"/>
        <c:crosses val="autoZero"/>
        <c:auto val="1"/>
        <c:lblAlgn val="ctr"/>
        <c:lblOffset val="100"/>
        <c:noMultiLvlLbl val="0"/>
      </c:catAx>
      <c:valAx>
        <c:axId val="5390247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3902592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40888013492400371"/>
          <c:y val="0.29650291327407896"/>
          <c:w val="0.45383418353274418"/>
          <c:h val="9.7391064694101956E-2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05445094576566"/>
          <c:y val="7.7711467235327986E-2"/>
          <c:w val="0.81333548064551964"/>
          <c:h val="0.630016041578036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Тарифы для населения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2"/>
              <c:layout>
                <c:manualLayout>
                  <c:x val="2.8566525026188379E-3"/>
                  <c:y val="4.3219643046145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12662033967552E-2"/>
                  <c:y val="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Средний показатель</c:v>
                </c:pt>
                <c:pt idx="1">
                  <c:v>Архангельск</c:v>
                </c:pt>
                <c:pt idx="2">
                  <c:v>Северодвинск (АО "ПО "Севмаш")</c:v>
                </c:pt>
                <c:pt idx="3">
                  <c:v>Новодвинск (ОАО "Сети")</c:v>
                </c:pt>
                <c:pt idx="4">
                  <c:v>Котлас (МП "Горводоканал")</c:v>
                </c:pt>
                <c:pt idx="5">
                  <c:v>Коряжма (МУП "ПУЖКХ")</c:v>
                </c:pt>
                <c:pt idx="6">
                  <c:v>Мирный (МУП "ЖЭУ")</c:v>
                </c:pt>
              </c:strCache>
            </c:strRef>
          </c:cat>
          <c:val>
            <c:numRef>
              <c:f>Лист1!$B$3:$B$9</c:f>
              <c:numCache>
                <c:formatCode>#,##0.00</c:formatCode>
                <c:ptCount val="7"/>
                <c:pt idx="0">
                  <c:v>22.76</c:v>
                </c:pt>
                <c:pt idx="1">
                  <c:v>21.57</c:v>
                </c:pt>
                <c:pt idx="2">
                  <c:v>22.27</c:v>
                </c:pt>
                <c:pt idx="3">
                  <c:v>31.77</c:v>
                </c:pt>
                <c:pt idx="4">
                  <c:v>25.95</c:v>
                </c:pt>
                <c:pt idx="5">
                  <c:v>17.2</c:v>
                </c:pt>
                <c:pt idx="6">
                  <c:v>20.93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ЭОТ</c:v>
                </c:pt>
              </c:strCache>
            </c:strRef>
          </c:tx>
          <c:spPr>
            <a:solidFill>
              <a:srgbClr val="91DFF7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1116650121312687E-3"/>
                  <c:y val="-1.290507016835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6525026187855E-3"/>
                  <c:y val="-2.161067233694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982837591657495E-3"/>
                  <c:y val="-1.080533616847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916911900162019E-2"/>
                  <c:y val="4.2096568735721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898917238728201E-2"/>
                  <c:y val="4.250495939405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02212668556556E-2"/>
                  <c:y val="-1.085638500076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Средний показатель</c:v>
                </c:pt>
                <c:pt idx="1">
                  <c:v>Архангельск</c:v>
                </c:pt>
                <c:pt idx="2">
                  <c:v>Северодвинск (АО "ПО "Севмаш")</c:v>
                </c:pt>
                <c:pt idx="3">
                  <c:v>Новодвинск (ОАО "Сети")</c:v>
                </c:pt>
                <c:pt idx="4">
                  <c:v>Котлас (МП "Горводоканал")</c:v>
                </c:pt>
                <c:pt idx="5">
                  <c:v>Коряжма (МУП "ПУЖКХ")</c:v>
                </c:pt>
                <c:pt idx="6">
                  <c:v>Мирный (МУП "ЖЭУ")</c:v>
                </c:pt>
              </c:strCache>
            </c:strRef>
          </c:cat>
          <c:val>
            <c:numRef>
              <c:f>Лист1!$C$3:$C$9</c:f>
              <c:numCache>
                <c:formatCode>#,##0.00</c:formatCode>
                <c:ptCount val="7"/>
                <c:pt idx="0">
                  <c:v>28.89</c:v>
                </c:pt>
                <c:pt idx="1">
                  <c:v>23.89</c:v>
                </c:pt>
                <c:pt idx="2">
                  <c:v>22.27</c:v>
                </c:pt>
                <c:pt idx="3">
                  <c:v>31.77</c:v>
                </c:pt>
                <c:pt idx="4">
                  <c:v>31.52</c:v>
                </c:pt>
                <c:pt idx="5">
                  <c:v>17.2</c:v>
                </c:pt>
                <c:pt idx="6">
                  <c:v>20.93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877048"/>
        <c:axId val="675873912"/>
        <c:axId val="283087040"/>
      </c:bar3DChart>
      <c:catAx>
        <c:axId val="675877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75873912"/>
        <c:crosses val="autoZero"/>
        <c:auto val="1"/>
        <c:lblAlgn val="l"/>
        <c:lblOffset val="100"/>
        <c:noMultiLvlLbl val="0"/>
      </c:catAx>
      <c:valAx>
        <c:axId val="6758739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75877048"/>
        <c:crosses val="autoZero"/>
        <c:crossBetween val="between"/>
      </c:valAx>
      <c:serAx>
        <c:axId val="28308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675873912"/>
        <c:crosses val="autoZero"/>
      </c:serAx>
    </c:plotArea>
    <c:legend>
      <c:legendPos val="r"/>
      <c:layout>
        <c:manualLayout>
          <c:xMode val="edge"/>
          <c:yMode val="edge"/>
          <c:x val="0.75440510680342177"/>
          <c:y val="0.78376735617757232"/>
          <c:w val="0.20730506590781886"/>
          <c:h val="0.114185347419634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05445094576566"/>
          <c:y val="7.7711467235327986E-2"/>
          <c:w val="0.81333548064551964"/>
          <c:h val="0.630016041578036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Тарифы для населения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2"/>
              <c:layout>
                <c:manualLayout>
                  <c:x val="2.8566525026188379E-3"/>
                  <c:y val="4.3219643046145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12662033967552E-2"/>
                  <c:y val="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Средний показатель</c:v>
                </c:pt>
                <c:pt idx="1">
                  <c:v>Архангельск</c:v>
                </c:pt>
                <c:pt idx="2">
                  <c:v>Северодвинск (АО "ПО "Севмаш")</c:v>
                </c:pt>
                <c:pt idx="3">
                  <c:v>Новодвинск (ОАО "Сети")</c:v>
                </c:pt>
                <c:pt idx="4">
                  <c:v>Котлас (МП "Горводоканал")</c:v>
                </c:pt>
                <c:pt idx="5">
                  <c:v>Коряжма (МУП "ПУЖКХ")</c:v>
                </c:pt>
                <c:pt idx="6">
                  <c:v>Мирный (МУП "ЖЭУ")</c:v>
                </c:pt>
              </c:strCache>
            </c:strRef>
          </c:cat>
          <c:val>
            <c:numRef>
              <c:f>Лист1!$B$3:$B$9</c:f>
              <c:numCache>
                <c:formatCode>#,##0.00</c:formatCode>
                <c:ptCount val="7"/>
                <c:pt idx="0">
                  <c:v>24.03</c:v>
                </c:pt>
                <c:pt idx="1">
                  <c:v>22.58</c:v>
                </c:pt>
                <c:pt idx="2">
                  <c:v>23.47</c:v>
                </c:pt>
                <c:pt idx="3">
                  <c:v>35.03</c:v>
                </c:pt>
                <c:pt idx="4">
                  <c:v>27.8</c:v>
                </c:pt>
                <c:pt idx="5">
                  <c:v>17.3</c:v>
                </c:pt>
                <c:pt idx="6">
                  <c:v>21.92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ЭОТ</c:v>
                </c:pt>
              </c:strCache>
            </c:strRef>
          </c:tx>
          <c:spPr>
            <a:solidFill>
              <a:srgbClr val="91DFF7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1116650121312687E-3"/>
                  <c:y val="-1.290507016835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6525026187855E-3"/>
                  <c:y val="-2.161067233694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982837591657495E-3"/>
                  <c:y val="-1.0805336168472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916911900162019E-2"/>
                  <c:y val="4.2096568735721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898917238728201E-2"/>
                  <c:y val="4.250495939405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02212668556556E-2"/>
                  <c:y val="-1.085638500076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Средний показатель</c:v>
                </c:pt>
                <c:pt idx="1">
                  <c:v>Архангельск</c:v>
                </c:pt>
                <c:pt idx="2">
                  <c:v>Северодвинск (АО "ПО "Севмаш")</c:v>
                </c:pt>
                <c:pt idx="3">
                  <c:v>Новодвинск (ОАО "Сети")</c:v>
                </c:pt>
                <c:pt idx="4">
                  <c:v>Котлас (МП "Горводоканал")</c:v>
                </c:pt>
                <c:pt idx="5">
                  <c:v>Коряжма (МУП "ПУЖКХ")</c:v>
                </c:pt>
                <c:pt idx="6">
                  <c:v>Мирный (МУП "ЖЭУ")</c:v>
                </c:pt>
              </c:strCache>
            </c:strRef>
          </c:cat>
          <c:val>
            <c:numRef>
              <c:f>Лист1!$C$3:$C$9</c:f>
              <c:numCache>
                <c:formatCode>#,##0.00</c:formatCode>
                <c:ptCount val="7"/>
                <c:pt idx="0">
                  <c:v>30.79</c:v>
                </c:pt>
                <c:pt idx="1">
                  <c:v>25.3</c:v>
                </c:pt>
                <c:pt idx="2">
                  <c:v>23.47</c:v>
                </c:pt>
                <c:pt idx="3">
                  <c:v>35.03</c:v>
                </c:pt>
                <c:pt idx="4">
                  <c:v>33.72</c:v>
                </c:pt>
                <c:pt idx="5">
                  <c:v>17.3</c:v>
                </c:pt>
                <c:pt idx="6">
                  <c:v>21.92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9025528"/>
        <c:axId val="539025136"/>
        <c:axId val="81940704"/>
      </c:bar3DChart>
      <c:catAx>
        <c:axId val="53902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>
              <a:defRPr sz="1200"/>
            </a:pPr>
            <a:endParaRPr lang="ru-RU"/>
          </a:p>
        </c:txPr>
        <c:crossAx val="539025136"/>
        <c:crosses val="autoZero"/>
        <c:auto val="1"/>
        <c:lblAlgn val="l"/>
        <c:lblOffset val="100"/>
        <c:noMultiLvlLbl val="0"/>
      </c:catAx>
      <c:valAx>
        <c:axId val="5390251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39025528"/>
        <c:crosses val="autoZero"/>
        <c:crossBetween val="between"/>
      </c:valAx>
      <c:serAx>
        <c:axId val="8194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539025136"/>
        <c:crosses val="autoZero"/>
      </c:serAx>
    </c:plotArea>
    <c:legend>
      <c:legendPos val="r"/>
      <c:layout>
        <c:manualLayout>
          <c:xMode val="edge"/>
          <c:yMode val="edge"/>
          <c:x val="0.72295274867336945"/>
          <c:y val="0.72325747363412896"/>
          <c:w val="0.2756797574948891"/>
          <c:h val="0.196305902300022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15660738410109407"/>
          <c:y val="1.1443172980779913E-4"/>
        </c:manualLayout>
      </c:layout>
      <c:overlay val="0"/>
      <c:txPr>
        <a:bodyPr/>
        <a:lstStyle/>
        <a:p>
          <a:pPr algn="ctr">
            <a:defRPr sz="2000">
              <a:solidFill>
                <a:srgbClr val="0000FF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41205214486526E-2"/>
          <c:y val="0.24013276302633041"/>
          <c:w val="0.79578328396656495"/>
          <c:h val="0.52560530311446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затрат организаций, оказывающих услуги  водоснабжения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Операционные расходы 1,723,863 т.р.</c:v>
                </c:pt>
                <c:pt idx="1">
                  <c:v>Неподконтрольные расходы 90,915 т.р.</c:v>
                </c:pt>
                <c:pt idx="2">
                  <c:v>Энергоресурсы 675,005 т.р.</c:v>
                </c:pt>
                <c:pt idx="3">
                  <c:v>Амортизация 102,294 т.р.</c:v>
                </c:pt>
                <c:pt idx="4">
                  <c:v>Нормативная прибыль 109,981 т.р.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0.64</c:v>
                </c:pt>
                <c:pt idx="1">
                  <c:v>0.03</c:v>
                </c:pt>
                <c:pt idx="2">
                  <c:v>0.25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8629356625158411"/>
          <c:y val="0.75977687664333593"/>
          <c:w val="0.61993959239933794"/>
          <c:h val="0.226113579972595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в среднем по Архангельской области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МО Архангельской области</c:v>
                </c:pt>
                <c:pt idx="1">
                  <c:v>МО "Город Новодвинск"</c:v>
                </c:pt>
                <c:pt idx="2">
                  <c:v>МО "Няндомское"</c:v>
                </c:pt>
                <c:pt idx="3">
                  <c:v>МО "Шенкурский муниципальный район"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(максимальный) индекс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МО Архангельской области</c:v>
                </c:pt>
                <c:pt idx="1">
                  <c:v>МО "Город Новодвинск"</c:v>
                </c:pt>
                <c:pt idx="2">
                  <c:v>МО "Няндомское"</c:v>
                </c:pt>
                <c:pt idx="3">
                  <c:v>МО "Шенкурский муниципальный район"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7.1</c:v>
                </c:pt>
                <c:pt idx="1">
                  <c:v>8.1</c:v>
                </c:pt>
                <c:pt idx="2">
                  <c:v>10.7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667744"/>
        <c:axId val="314672840"/>
      </c:barChart>
      <c:catAx>
        <c:axId val="31466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314672840"/>
        <c:crosses val="autoZero"/>
        <c:auto val="1"/>
        <c:lblAlgn val="ctr"/>
        <c:lblOffset val="100"/>
        <c:noMultiLvlLbl val="0"/>
      </c:catAx>
      <c:valAx>
        <c:axId val="314672840"/>
        <c:scaling>
          <c:orientation val="minMax"/>
          <c:max val="1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667744"/>
        <c:crosses val="autoZero"/>
        <c:crossBetween val="between"/>
        <c:majorUnit val="1"/>
        <c:minorUnit val="0.5"/>
      </c:valAx>
    </c:plotArea>
    <c:legend>
      <c:legendPos val="r"/>
      <c:layout/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в среднем по Архангельской области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МО Архангельской области</c:v>
                </c:pt>
                <c:pt idx="1">
                  <c:v>МО "Город Новодвинск"</c:v>
                </c:pt>
                <c:pt idx="2">
                  <c:v>МО "Няндомское"</c:v>
                </c:pt>
                <c:pt idx="3">
                  <c:v>МО "Шенкурский муниципальный район"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(максимальный) индекс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МО Архангельской области</c:v>
                </c:pt>
                <c:pt idx="1">
                  <c:v>МО "Город Новодвинск"</c:v>
                </c:pt>
                <c:pt idx="2">
                  <c:v>МО "Няндомское"</c:v>
                </c:pt>
                <c:pt idx="3">
                  <c:v>МО "Шенкурский муниципальный район"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7.1</c:v>
                </c:pt>
                <c:pt idx="1">
                  <c:v>8.1</c:v>
                </c:pt>
                <c:pt idx="2">
                  <c:v>10.7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674800"/>
        <c:axId val="314663432"/>
      </c:barChart>
      <c:catAx>
        <c:axId val="31467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314663432"/>
        <c:crosses val="autoZero"/>
        <c:auto val="1"/>
        <c:lblAlgn val="ctr"/>
        <c:lblOffset val="100"/>
        <c:noMultiLvlLbl val="0"/>
      </c:catAx>
      <c:valAx>
        <c:axId val="314663432"/>
        <c:scaling>
          <c:orientation val="minMax"/>
          <c:max val="1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674800"/>
        <c:crosses val="autoZero"/>
        <c:crossBetween val="between"/>
        <c:majorUnit val="1"/>
        <c:minorUnit val="0.5"/>
      </c:valAx>
    </c:plotArea>
    <c:legend>
      <c:legendPos val="r"/>
      <c:layout/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0.75303</cdr:x>
      <cdr:y>0.18667</cdr:y>
    </cdr:from>
    <cdr:to>
      <cdr:x>0.95224</cdr:x>
      <cdr:y>0.70152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04757" y="1008130"/>
          <a:ext cx="1800200" cy="2780499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Сырье</a:t>
          </a:r>
          <a:r>
            <a:rPr lang="ru-RU" sz="1200" dirty="0"/>
            <a:t>, материалы</a:t>
          </a:r>
          <a:r>
            <a:rPr lang="ru-RU" sz="1200" dirty="0" smtClean="0"/>
            <a:t> 305 004, </a:t>
          </a:r>
          <a:r>
            <a:rPr lang="ru-RU" sz="1200" dirty="0" err="1" smtClean="0"/>
            <a:t>т.р</a:t>
          </a:r>
          <a:r>
            <a:rPr lang="ru-RU" sz="1200" dirty="0" smtClean="0"/>
            <a:t>.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/>
            <a:t>Оплата труда, отчисления</a:t>
          </a:r>
          <a:r>
            <a:rPr lang="ru-RU" sz="1200" dirty="0" smtClean="0"/>
            <a:t>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806 </a:t>
          </a:r>
          <a:r>
            <a:rPr lang="ru-RU" sz="1200" dirty="0"/>
            <a:t>538 </a:t>
          </a:r>
          <a:r>
            <a:rPr lang="ru-RU" sz="1200" dirty="0" err="1"/>
            <a:t>т.р</a:t>
          </a:r>
          <a:r>
            <a:rPr lang="ru-RU" sz="1200" dirty="0"/>
            <a:t>.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/>
            <a:t>Ремонтные расходы</a:t>
          </a:r>
          <a:r>
            <a:rPr lang="ru-RU" sz="1200" dirty="0" smtClean="0"/>
            <a:t>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137 </a:t>
          </a:r>
          <a:r>
            <a:rPr lang="ru-RU" sz="1200" dirty="0"/>
            <a:t>972 </a:t>
          </a:r>
          <a:r>
            <a:rPr lang="ru-RU" sz="1200" dirty="0" err="1"/>
            <a:t>т.р</a:t>
          </a:r>
          <a:r>
            <a:rPr lang="ru-RU" sz="1200" dirty="0"/>
            <a:t>. Административные</a:t>
          </a:r>
          <a:r>
            <a:rPr lang="ru-RU" sz="1200" dirty="0" smtClean="0"/>
            <a:t> </a:t>
          </a:r>
          <a:r>
            <a:rPr lang="ru-RU" sz="1200" dirty="0"/>
            <a:t>179 949 </a:t>
          </a:r>
          <a:r>
            <a:rPr lang="ru-RU" sz="1200" dirty="0" err="1"/>
            <a:t>т.р</a:t>
          </a:r>
          <a:r>
            <a:rPr lang="ru-RU" sz="1200" dirty="0"/>
            <a:t>.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Общехозяйственные, </a:t>
          </a:r>
          <a:r>
            <a:rPr lang="ru-RU" sz="1200" dirty="0"/>
            <a:t>цеховые расходы</a:t>
          </a:r>
          <a:r>
            <a:rPr lang="ru-RU" sz="1200" dirty="0" smtClean="0"/>
            <a:t> </a:t>
          </a:r>
          <a:r>
            <a:rPr lang="ru-RU" sz="1200" dirty="0"/>
            <a:t>264 983 </a:t>
          </a:r>
          <a:r>
            <a:rPr lang="ru-RU" sz="1200" dirty="0" err="1"/>
            <a:t>т.р</a:t>
          </a:r>
          <a:r>
            <a:rPr lang="ru-RU" sz="1200" dirty="0"/>
            <a:t>. </a:t>
          </a:r>
          <a:r>
            <a:rPr lang="ru-RU" sz="1200" dirty="0" smtClean="0"/>
            <a:t>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Прочие </a:t>
          </a:r>
          <a:r>
            <a:rPr lang="ru-RU" sz="1200" dirty="0"/>
            <a:t>29 417 </a:t>
          </a:r>
          <a:r>
            <a:rPr lang="ru-RU" sz="1200" dirty="0" err="1"/>
            <a:t>т.р</a:t>
          </a:r>
          <a:r>
            <a:rPr lang="ru-RU" sz="1200" dirty="0"/>
            <a:t>.</a:t>
          </a:r>
          <a:r>
            <a:rPr lang="ru-RU" sz="1200" dirty="0" smtClean="0"/>
            <a:t> </a:t>
          </a:r>
        </a:p>
      </cdr:txBody>
    </cdr:sp>
  </cdr:relSizeAnchor>
  <cdr:relSizeAnchor xmlns:cdr="http://schemas.openxmlformats.org/drawingml/2006/chartDrawing">
    <cdr:from>
      <cdr:x>0.00159</cdr:x>
      <cdr:y>0.20636</cdr:y>
    </cdr:from>
    <cdr:to>
      <cdr:x>0.19316</cdr:x>
      <cdr:y>0.67303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350" y="1114478"/>
          <a:ext cx="1731122" cy="2520298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Аренда</a:t>
          </a:r>
          <a:r>
            <a:rPr lang="ru-RU" sz="1200" dirty="0"/>
            <a:t>, концессионная плата </a:t>
          </a:r>
          <a:r>
            <a:rPr lang="ru-RU" sz="1200" dirty="0" smtClean="0"/>
            <a:t> - 19 088 </a:t>
          </a:r>
          <a:r>
            <a:rPr lang="ru-RU" sz="1200" dirty="0" err="1" smtClean="0"/>
            <a:t>т.р</a:t>
          </a:r>
          <a:r>
            <a:rPr lang="ru-RU" sz="1200" dirty="0" smtClean="0"/>
            <a:t>.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Налоги</a:t>
          </a:r>
          <a:r>
            <a:rPr lang="ru-RU" sz="1200" dirty="0"/>
            <a:t>, сборы, иные </a:t>
          </a:r>
          <a:r>
            <a:rPr lang="ru-RU" sz="1200" dirty="0" smtClean="0"/>
            <a:t>обязательные </a:t>
          </a:r>
          <a:r>
            <a:rPr lang="ru-RU" sz="1200" dirty="0"/>
            <a:t>платежи 52 </a:t>
          </a:r>
          <a:r>
            <a:rPr lang="ru-RU" sz="1200" dirty="0" smtClean="0"/>
            <a:t>993 </a:t>
          </a:r>
          <a:r>
            <a:rPr lang="ru-RU" sz="1200" dirty="0" err="1" smtClean="0"/>
            <a:t>т.р</a:t>
          </a:r>
          <a:r>
            <a:rPr lang="ru-RU" sz="1200" dirty="0" smtClean="0"/>
            <a:t>.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Расходы </a:t>
          </a:r>
          <a:r>
            <a:rPr lang="ru-RU" sz="1200" dirty="0"/>
            <a:t>на оплату товаров, услуг,</a:t>
          </a:r>
          <a:br>
            <a:rPr lang="ru-RU" sz="1200" dirty="0"/>
          </a:br>
          <a:r>
            <a:rPr lang="ru-RU" sz="1200" dirty="0"/>
            <a:t>приобретаемых по рег. тарифам </a:t>
          </a:r>
          <a:r>
            <a:rPr lang="ru-RU" sz="1200" dirty="0" smtClean="0"/>
            <a:t> -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16 808 </a:t>
          </a:r>
          <a:r>
            <a:rPr lang="ru-RU" sz="1200" dirty="0" err="1" smtClean="0"/>
            <a:t>т.р</a:t>
          </a:r>
          <a:r>
            <a:rPr lang="ru-RU" sz="1200" dirty="0" smtClean="0"/>
            <a:t>. 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1200" dirty="0" smtClean="0"/>
            <a:t> </a:t>
          </a:r>
          <a:r>
            <a:rPr lang="ru-RU" sz="1200" dirty="0"/>
            <a:t>Прочие 2 </a:t>
          </a:r>
          <a:r>
            <a:rPr lang="ru-RU" sz="1200" dirty="0" smtClean="0"/>
            <a:t>026 </a:t>
          </a:r>
          <a:r>
            <a:rPr lang="ru-RU" sz="1200" dirty="0" err="1" smtClean="0"/>
            <a:t>т.р</a:t>
          </a:r>
          <a:r>
            <a:rPr lang="ru-RU" sz="1200" dirty="0" smtClean="0"/>
            <a:t>. 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0.16336</cdr:x>
      <cdr:y>0.53107</cdr:y>
    </cdr:from>
    <cdr:to>
      <cdr:x>0.24434</cdr:x>
      <cdr:y>0.6244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1476164" y="2868099"/>
          <a:ext cx="731776" cy="504038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0.63971</cdr:x>
      <cdr:y>0.26667</cdr:y>
    </cdr:from>
    <cdr:to>
      <cdr:x>0.74498</cdr:x>
      <cdr:y>0.30667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5688632" y="1440160"/>
          <a:ext cx="936104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0.75303</cdr:x>
      <cdr:y>0.1222</cdr:y>
    </cdr:from>
    <cdr:to>
      <cdr:x>0.96021</cdr:x>
      <cdr:y>0.17553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04756" y="659959"/>
          <a:ext cx="1872208" cy="288032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Операционные расходы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0.14667</cdr:y>
    </cdr:from>
    <cdr:to>
      <cdr:x>0.20718</cdr:x>
      <cdr:y>0.2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-215516" y="792088"/>
          <a:ext cx="1872181" cy="288014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</a:rPr>
            <a:t>Неподконтрольные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CCF32-7C61-410D-8289-017BBC38A428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F5F3A-F07C-47D5-BBC0-DD0544324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9561AF99814167F08B43006B8468D11BE94D43D16701AD3741351EA77D28835F1CDAA33A82DE60674iB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EF01EB5600D9341F7B8CFF4321A4EECC00F701AC9DEDBC89C14E391F2B3A1BB6F11FFD22F5494E61d0iFQ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88E15485563CB3186A11AD408CAA2B3AC63E0260674F4C74D2B07DD92FA7100CAB57C69E2B206DD1Fl5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коллеги! Добрый</a:t>
            </a:r>
            <a:r>
              <a:rPr lang="ru-RU" baseline="0" dirty="0" smtClean="0"/>
              <a:t> день!</a:t>
            </a:r>
          </a:p>
          <a:p>
            <a:r>
              <a:rPr lang="ru-RU" baseline="0" dirty="0" smtClean="0"/>
              <a:t>Свой доклад хочу начать с краткой обзорной информации по итогам тарифной кампании за 2016 год</a:t>
            </a:r>
            <a:r>
              <a:rPr lang="en-US" baseline="0" dirty="0" smtClean="0"/>
              <a:t>:</a:t>
            </a:r>
          </a:p>
          <a:p>
            <a:r>
              <a:rPr lang="ru-RU" baseline="0" dirty="0" smtClean="0"/>
              <a:t>На 2016 год тарифы установлены для 116 организаций, оказывающих услуги в сфере водоснабжения.</a:t>
            </a:r>
          </a:p>
          <a:p>
            <a:r>
              <a:rPr lang="ru-RU" baseline="0" dirty="0" smtClean="0"/>
              <a:t>Объем воды, отпускаемой потребителям, составил </a:t>
            </a:r>
            <a:r>
              <a:rPr lang="ru-RU" baseline="0" dirty="0" smtClean="0"/>
              <a:t>63, </a:t>
            </a:r>
            <a:r>
              <a:rPr lang="ru-RU" baseline="0" dirty="0" smtClean="0"/>
              <a:t>775 тыс. куб. м.</a:t>
            </a:r>
          </a:p>
          <a:p>
            <a:r>
              <a:rPr lang="ru-RU" baseline="0" dirty="0" smtClean="0"/>
              <a:t>Информация об объемах реализации по </a:t>
            </a:r>
            <a:r>
              <a:rPr lang="ru-RU" baseline="0" dirty="0" smtClean="0"/>
              <a:t>городским </a:t>
            </a:r>
            <a:r>
              <a:rPr lang="ru-RU" baseline="0" dirty="0" smtClean="0"/>
              <a:t>округам Архангельской области представлена слайде 1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Как мы видим из слайдов, основной объем приходится на Архангельск, Северодвинск, </a:t>
            </a:r>
            <a:r>
              <a:rPr lang="ru-RU" baseline="0" dirty="0" err="1" smtClean="0"/>
              <a:t>Новодвинск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Также основной объем услуг оказывается категории потребителей «Население».</a:t>
            </a:r>
            <a:endParaRPr lang="ru-RU" baseline="0" dirty="0" smtClean="0"/>
          </a:p>
          <a:p>
            <a:endParaRPr lang="ru-RU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9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На 2016 год для Архангельской области введены следующие ограничения роста платы граждан за коммунальные услуги: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индекс изменения размера вносимой гражданами платы за коммунальные услуги в среднем по Архангельской области установлен распоряжением Правительства Российской Федерации от 28.10.2015 № 2182-р в размере 4,7%;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предельное допустимое отклонение по отдельным муниципальным образованиям от величины предельного индекса в среднем по Архангельской области установлено распоряжением Правительства Российской Федерации от 30.04.2014 № 718-р в размере 2,4%.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Таким образом, максимальный рост платы граждан за коммунальные услуги на территории Архангельской области в 2016 году составил 7,1%.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1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Вместе с</a:t>
            </a:r>
            <a:r>
              <a:rPr lang="ru-RU" sz="1200" baseline="0" dirty="0" smtClean="0"/>
              <a:t> тем, в</a:t>
            </a:r>
            <a:r>
              <a:rPr lang="ru-RU" sz="1200" dirty="0" smtClean="0"/>
              <a:t> целях организации электро-, тепло-, газо-, водоснабжения населения и водоотведения, а также повышения </a:t>
            </a:r>
            <a:r>
              <a:rPr lang="ru-RU" sz="1200" b="1" dirty="0" smtClean="0">
                <a:solidFill>
                  <a:srgbClr val="FF0000"/>
                </a:solidFill>
              </a:rPr>
              <a:t>надежности и качества </a:t>
            </a:r>
            <a:r>
              <a:rPr lang="ru-RU" sz="1200" dirty="0" smtClean="0"/>
              <a:t>оказываемых населению коммунальных услуг по решению представительного органа муниципального образования предельные индексы могут превышать индекс по субъекту Российской Федерации более чем на величину отклонения по субъекту Российской Федерации.</a:t>
            </a:r>
          </a:p>
          <a:p>
            <a:pPr algn="just"/>
            <a:r>
              <a:rPr lang="ru-RU" sz="1200" dirty="0" smtClean="0"/>
              <a:t>       Основаниями для установления по муниципальному образованию предельных индексов, превышающих индекс по субъекту Российской Федерации более чем на величину отклонения по субъекту Российской Федерации, могут являться: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/>
              <a:t>реализация </a:t>
            </a:r>
            <a:r>
              <a:rPr lang="ru-RU" sz="1200" dirty="0" smtClean="0"/>
              <a:t>утвержденных инвестиционных и производственных программ, направленных на повышение надежности и качества оказываемых населению коммунальных услуг;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/>
              <a:t>установление экономически обоснованных тарифов на ресурсы, приобретаемые в целях оказания коммунальных услуг;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соблюдение </a:t>
            </a:r>
            <a:r>
              <a:rPr lang="ru-RU" sz="1200" dirty="0" smtClean="0"/>
              <a:t>(установление) долгосрочных тарифов и (или) долгосрочных параметров регулирования тарифов, установленных в рамках заключенного (планируемого к заключению) концессионного соглашения.</a:t>
            </a:r>
          </a:p>
          <a:p>
            <a:endParaRPr lang="ru-RU" dirty="0" smtClean="0"/>
          </a:p>
          <a:p>
            <a:r>
              <a:rPr lang="ru-RU" b="1" dirty="0" smtClean="0"/>
              <a:t>Резюме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Рекомендовать органам местного самоуправления муниципальных районов и городских округов: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 проводить системную работу, направленную на привлечение инвестиций в развитие систем водоснабжения, обеспечение эффективного использования имущества, находящегося в муниципальной собственности, используемого для оказания услуг водоснабжения, в том числе на условиях концессионных соглашений;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принять необходимые и достаточные меры по организации конкурсов на право заключения концессионных соглашений в отношении объектов централизованных систем водоснабжения и водоотведения;</a:t>
            </a:r>
          </a:p>
          <a:p>
            <a:pPr marL="0" indent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принять к сведению информацию о праве обратиться к высшему должностному лицу субъекта Российской Федерации с инициативой об установлении предельного индекса, превышающего индекс по субъекту Российской Федерации более чем на величину отклонения по субъекту Российской Федерации в целях повышения надежности и качества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оказываемых населению коммунальных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2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b="1" dirty="0" smtClean="0"/>
              <a:t>Основания для установления по муниципальному образованию предельных индексов, превышающих индекс по субъекту Российской Федерации более чем на величину отклонения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/>
              <a:t>реализация программ комплексного развития систем коммунальной инфраструктуры муниципального образования;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/>
              <a:t>реализация утвержденных инвестиционных и производственных программ, направленных на повышение надежности и качества оказываемых населению коммунальных услуг;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/>
              <a:t>установление экономически обоснованных тарифов на ресурсы, приобретаемые в целях оказания коммунальных услуг;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установление нормативов потребления коммунальных услуг в соответствии с требованиями законодательства Российской Федерации;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устранение имеющихся дисбалансов при регулировании тарифов, включая ликвидацию перекрестного субсидирования и доведение уровня оплаты коммунальных услуг населением до 100 процентов установленных экономически обоснованных тарифов;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выравнивание уровня тарифов на коммунальные ресурсы в субъекте Российской Федерации, устанавливаемых для регулируемых организаций в различных муниципальных образованиях такого субъекта Российской Федерации в сопоставимых  условиях;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200" dirty="0" smtClean="0"/>
              <a:t>соблюдение (установление) долгосрочных тарифов и (или) долгосрочных параметров регулирования тарифов, установленных в рамках заключенного (планируемого к заключению) концессионного соглашения.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0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коллеги! Добрый</a:t>
            </a:r>
            <a:r>
              <a:rPr lang="ru-RU" baseline="0" dirty="0" smtClean="0"/>
              <a:t> день!</a:t>
            </a:r>
          </a:p>
          <a:p>
            <a:r>
              <a:rPr lang="ru-RU" baseline="0" dirty="0" smtClean="0"/>
              <a:t>Свой доклад хочу начать с краткой обзорной информации по итогам тарифной кампании за 2016 год</a:t>
            </a:r>
            <a:r>
              <a:rPr lang="en-US" baseline="0" dirty="0" smtClean="0"/>
              <a:t>:</a:t>
            </a:r>
          </a:p>
          <a:p>
            <a:r>
              <a:rPr lang="ru-RU" baseline="0" dirty="0" smtClean="0"/>
              <a:t>На 2016 год тарифы установлены для 116 организаций, оказывающих услуги в сфере водоснабжения.</a:t>
            </a:r>
          </a:p>
          <a:p>
            <a:r>
              <a:rPr lang="ru-RU" baseline="0" dirty="0" smtClean="0"/>
              <a:t>Объем воды, отпускаемой потребителям, составил </a:t>
            </a:r>
            <a:r>
              <a:rPr lang="ru-RU" baseline="0" dirty="0" smtClean="0"/>
              <a:t>63, </a:t>
            </a:r>
            <a:r>
              <a:rPr lang="ru-RU" baseline="0" dirty="0" smtClean="0"/>
              <a:t>775 тыс. куб. м.</a:t>
            </a:r>
          </a:p>
          <a:p>
            <a:r>
              <a:rPr lang="ru-RU" baseline="0" dirty="0" smtClean="0"/>
              <a:t>Информация об объемах реализации по </a:t>
            </a:r>
            <a:r>
              <a:rPr lang="ru-RU" baseline="0" dirty="0" smtClean="0"/>
              <a:t>городским </a:t>
            </a:r>
            <a:r>
              <a:rPr lang="ru-RU" baseline="0" dirty="0" smtClean="0"/>
              <a:t>округам Архангельской области представлена слайде 1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Как мы видим из слайдов, основной объем приходится на Архангельск, Северодвинск, </a:t>
            </a:r>
            <a:r>
              <a:rPr lang="ru-RU" baseline="0" dirty="0" err="1" smtClean="0"/>
              <a:t>Новодвинск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Также основной объем услуг оказывается категории потребителей «Население».</a:t>
            </a:r>
            <a:endParaRPr lang="ru-RU" baseline="0" dirty="0" smtClean="0"/>
          </a:p>
          <a:p>
            <a:endParaRPr lang="ru-RU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3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Информация об утвержденных ЭОТ и тарифах для населения по полугодиям в среднем по субъекту, а также по городским округам Архангельской области представлена на слайдах 2, 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0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среднем рост ЭОТ со второго полугодия 2016 года составил – 106,5 %</a:t>
            </a:r>
          </a:p>
          <a:p>
            <a:r>
              <a:rPr lang="ru-RU" baseline="0" dirty="0" smtClean="0"/>
              <a:t>Рост тарифов для населения -105,6 %.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Суммарный размер дельты на компенсацию разницы в тарифах составил  291 млн. 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7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Информация о структуре</a:t>
            </a:r>
            <a:r>
              <a:rPr lang="ru-RU" b="1" baseline="0" dirty="0" smtClean="0"/>
              <a:t> затрат</a:t>
            </a:r>
            <a:r>
              <a:rPr lang="ru-RU" baseline="0" dirty="0" smtClean="0"/>
              <a:t>, учтенных при расчете тарифов для организаций в сфере водоснабжения представлена на слайде 4.</a:t>
            </a:r>
          </a:p>
          <a:p>
            <a:r>
              <a:rPr lang="ru-RU" baseline="0" dirty="0" smtClean="0"/>
              <a:t>НВВ регулируемых организаций составила 2702,058 млн. руб.</a:t>
            </a:r>
          </a:p>
          <a:p>
            <a:r>
              <a:rPr lang="ru-RU" dirty="0" smtClean="0"/>
              <a:t>64%</a:t>
            </a:r>
            <a:r>
              <a:rPr lang="ru-RU" baseline="0" dirty="0" smtClean="0"/>
              <a:t> составили операционные расходы (…..). </a:t>
            </a:r>
            <a:endParaRPr lang="en-US" baseline="0" dirty="0" smtClean="0"/>
          </a:p>
          <a:p>
            <a:r>
              <a:rPr lang="en-US" baseline="0" dirty="0" smtClean="0"/>
              <a:t>25% - </a:t>
            </a:r>
            <a:r>
              <a:rPr lang="ru-RU" baseline="0" dirty="0" smtClean="0"/>
              <a:t>расходы на энергоресурсы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 4% - амортизация и прибыль</a:t>
            </a:r>
            <a:r>
              <a:rPr lang="en-US" baseline="0" dirty="0" smtClean="0"/>
              <a:t>;</a:t>
            </a:r>
          </a:p>
          <a:p>
            <a:r>
              <a:rPr lang="ru-RU" baseline="0" dirty="0" smtClean="0"/>
              <a:t>3% - неподконтрольные расходы (…).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Такая группировка расходов обусловлена переходом с 2016 года на долгосрочные методы регулирования.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Начиная с 2016 года, всем организациям в сфере водоснабжения установлены долгосрочные тарифы на 2016-2018 годы методом индексации.</a:t>
            </a:r>
          </a:p>
          <a:p>
            <a:r>
              <a:rPr lang="ru-RU" b="1" baseline="0" dirty="0" smtClean="0"/>
              <a:t>Суть метода</a:t>
            </a:r>
            <a:r>
              <a:rPr lang="en-US" b="1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effectLst/>
              </a:rPr>
              <a:t>тарифы устанавливаются на основе долгосрочных параметров регулирования</a:t>
            </a:r>
            <a:r>
              <a:rPr lang="en-US" dirty="0" smtClean="0">
                <a:effectLst/>
              </a:rPr>
              <a:t> (</a:t>
            </a:r>
            <a:r>
              <a:rPr lang="ru-RU" dirty="0" smtClean="0">
                <a:effectLst/>
              </a:rPr>
              <a:t>базовый</a:t>
            </a:r>
            <a:r>
              <a:rPr lang="ru-RU" baseline="0" dirty="0" smtClean="0">
                <a:effectLst/>
              </a:rPr>
              <a:t> уровень операционных расходов, индекс эффективности операционных расходов, показатели энергосбережения и </a:t>
            </a:r>
            <a:r>
              <a:rPr lang="ru-RU" baseline="0" dirty="0" err="1" smtClean="0">
                <a:effectLst/>
              </a:rPr>
              <a:t>энергоэффективности</a:t>
            </a:r>
            <a:r>
              <a:rPr lang="ru-RU" baseline="0" dirty="0" smtClean="0">
                <a:effectLst/>
              </a:rPr>
              <a:t> и нормативный уровень прибыли).</a:t>
            </a:r>
          </a:p>
          <a:p>
            <a:pPr marL="0" indent="0">
              <a:buFontTx/>
              <a:buNone/>
            </a:pPr>
            <a:endParaRPr lang="en-US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/>
              <a:t>В первый год </a:t>
            </a:r>
            <a:r>
              <a:rPr lang="ru-RU" baseline="0" dirty="0" err="1" smtClean="0"/>
              <a:t>ДПРа</a:t>
            </a:r>
            <a:r>
              <a:rPr lang="ru-RU" baseline="0" dirty="0" smtClean="0"/>
              <a:t> затраты определяются методом экономически обоснованных расходов (как ранее) и группируются по видам </a:t>
            </a:r>
            <a:r>
              <a:rPr lang="ru-RU" baseline="0" dirty="0" smtClean="0"/>
              <a:t>затрат (в соответствии с группировкой, представленной на слайде)</a:t>
            </a:r>
            <a:r>
              <a:rPr lang="en-US" baseline="0" dirty="0" smtClean="0"/>
              <a:t>: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ru-RU" b="1" baseline="0" dirty="0" smtClean="0"/>
              <a:t>Текущие расходы</a:t>
            </a:r>
            <a:r>
              <a:rPr lang="en-US" baseline="0" dirty="0" smtClean="0"/>
              <a:t>: </a:t>
            </a:r>
            <a:r>
              <a:rPr lang="ru-RU" baseline="0" dirty="0" smtClean="0"/>
              <a:t>операционные, неподконтрольные расходы, энергоресурсы</a:t>
            </a:r>
          </a:p>
          <a:p>
            <a:pPr marL="0" indent="0">
              <a:buFontTx/>
              <a:buNone/>
            </a:pPr>
            <a:r>
              <a:rPr lang="ru-RU" b="1" baseline="0" dirty="0" smtClean="0"/>
              <a:t>Амортизация</a:t>
            </a:r>
          </a:p>
          <a:p>
            <a:pPr marL="0" indent="0">
              <a:buFontTx/>
              <a:buNone/>
            </a:pPr>
            <a:r>
              <a:rPr lang="ru-RU" b="1" baseline="0" dirty="0" smtClean="0"/>
              <a:t>Нормативная прибыль</a:t>
            </a:r>
            <a:r>
              <a:rPr lang="ru-RU" baseline="0" dirty="0" smtClean="0"/>
              <a:t> (расходы на кап. вложения, средства на возврат кредитов и займов + процентов по ним, привлекаемых на реализацию ИП, выплаты по кол. договорам).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Определяется базовый уровень операционных </a:t>
            </a:r>
            <a:r>
              <a:rPr lang="ru-RU" baseline="0" dirty="0" smtClean="0"/>
              <a:t>расходов на долгосрочный период регулирования.</a:t>
            </a:r>
            <a:endParaRPr lang="ru-RU" baseline="0" dirty="0" smtClean="0"/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Каждый последующий год </a:t>
            </a:r>
            <a:r>
              <a:rPr lang="ru-RU" baseline="0" dirty="0" err="1" smtClean="0"/>
              <a:t>ДПРа</a:t>
            </a:r>
            <a:r>
              <a:rPr lang="ru-RU" baseline="0" dirty="0" smtClean="0"/>
              <a:t> операционные расходы определяются без разбивки по отдельным статьям затрат (базовый уровень корректируется с учетом ИПЦ, индекса эффективности операционных расходов, индекса изменения активов).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dirty="0" smtClean="0">
                <a:effectLst/>
              </a:rPr>
              <a:t>Также в последующие годы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ДПРа</a:t>
            </a:r>
            <a:r>
              <a:rPr lang="ru-RU" baseline="0" dirty="0" smtClean="0">
                <a:effectLst/>
              </a:rPr>
              <a:t> </a:t>
            </a:r>
            <a:r>
              <a:rPr lang="ru-RU" dirty="0" smtClean="0">
                <a:effectLst/>
              </a:rPr>
              <a:t>НВВ корректируется с учетом отклонения фактических значений параметров регулирования (за исключением долгосрочных параметров), от их плановых значений.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Учитывается</a:t>
            </a:r>
            <a:r>
              <a:rPr lang="en-US" baseline="0" dirty="0" smtClean="0">
                <a:effectLst/>
              </a:rPr>
              <a:t>:</a:t>
            </a:r>
            <a:endParaRPr lang="en-US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dirty="0" smtClean="0">
                <a:effectLst/>
              </a:rPr>
              <a:t>     отклонение</a:t>
            </a:r>
            <a:r>
              <a:rPr lang="ru-RU" baseline="0" dirty="0" smtClean="0">
                <a:effectLst/>
              </a:rPr>
              <a:t> фактического объема оказания услуг от планового</a:t>
            </a:r>
            <a:r>
              <a:rPr lang="en-US" baseline="0" dirty="0" smtClean="0">
                <a:effectLst/>
              </a:rPr>
              <a:t>;</a:t>
            </a: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отклонение фактического уровня неподконтрольных расходов от планового</a:t>
            </a:r>
            <a:r>
              <a:rPr lang="en-US" baseline="0" dirty="0" smtClean="0">
                <a:effectLst/>
              </a:rPr>
              <a:t>;</a:t>
            </a: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отклонение фактического индекса прогноза СЭР от планового</a:t>
            </a:r>
            <a:r>
              <a:rPr lang="en-US" baseline="0" dirty="0" smtClean="0">
                <a:effectLst/>
              </a:rPr>
              <a:t>;</a:t>
            </a: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отклонение фактических значений целевых показателей от плановых</a:t>
            </a:r>
            <a:r>
              <a:rPr lang="en-US" baseline="0" dirty="0" smtClean="0">
                <a:effectLst/>
              </a:rPr>
              <a:t>;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изменение ИП.</a:t>
            </a:r>
          </a:p>
          <a:p>
            <a:pPr marL="0" indent="0">
              <a:buFontTx/>
              <a:buNone/>
            </a:pPr>
            <a:endParaRPr lang="en-US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dirty="0" smtClean="0"/>
              <a:t>Переход с 2016 года на долгосрочное тарифное регулирование мотивирует компании повышать эффективность деятельности, экономия от сокращения издержек остается в распоряжении компании и не является основанием для снижения тарифов в течение всего периода регулирования.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Также стоит упомянуть о том, что</a:t>
            </a:r>
            <a:r>
              <a:rPr lang="ru-RU" baseline="0" dirty="0" smtClean="0"/>
              <a:t> </a:t>
            </a:r>
            <a:r>
              <a:rPr lang="ru-RU" dirty="0" smtClean="0"/>
              <a:t>гарантирующие организации, ответственные за водоснабжение населения, получили возможность включения в тариф предпринимательской прибыли в размере 5</a:t>
            </a:r>
            <a:r>
              <a:rPr lang="ru-RU" dirty="0" smtClean="0"/>
              <a:t>%.</a:t>
            </a:r>
          </a:p>
          <a:p>
            <a:pPr marL="0" indent="0">
              <a:buFontTx/>
              <a:buNone/>
            </a:pPr>
            <a:endParaRPr lang="ru-RU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Сумма вложенных средств при применении данного метода регулирования возвращается инвестору за счет включенной в тариф нормативной прибыли, в которой учитываются средства на возврат займов и кредитов, проценты по займам и кредитам (ставка не должна превышать ключевую ставку РФ более чем на 4 процентных пункта), а также капитальные вложения (инвестиции), определяемые на основе утвержденных инвестиционных программ. </a:t>
            </a:r>
          </a:p>
          <a:p>
            <a:pPr marL="0" indent="0">
              <a:buFontTx/>
              <a:buNone/>
            </a:pP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     </a:t>
            </a:r>
          </a:p>
          <a:p>
            <a:pPr marL="0" indent="0">
              <a:buFontTx/>
              <a:buNone/>
            </a:pPr>
            <a:r>
              <a:rPr lang="ru-RU" b="1" baseline="0" dirty="0" smtClean="0">
                <a:effectLst/>
              </a:rPr>
              <a:t>Структуру затрат 2016 года </a:t>
            </a:r>
            <a:r>
              <a:rPr lang="ru-RU" baseline="0" dirty="0" smtClean="0">
                <a:effectLst/>
              </a:rPr>
              <a:t>можно характеризовать</a:t>
            </a:r>
            <a:r>
              <a:rPr lang="en-US" baseline="0" dirty="0" smtClean="0">
                <a:effectLst/>
              </a:rPr>
              <a:t> </a:t>
            </a:r>
            <a:r>
              <a:rPr lang="ru-RU" baseline="0" dirty="0" smtClean="0">
                <a:effectLst/>
              </a:rPr>
              <a:t>следующим образом</a:t>
            </a:r>
            <a:r>
              <a:rPr lang="en-US" baseline="0" dirty="0" smtClean="0">
                <a:effectLst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>
                <a:effectLst/>
              </a:rPr>
              <a:t>высокая доля </a:t>
            </a:r>
            <a:r>
              <a:rPr lang="ru-RU" baseline="0" dirty="0" err="1" smtClean="0">
                <a:effectLst/>
              </a:rPr>
              <a:t>энергозатрат</a:t>
            </a:r>
            <a:r>
              <a:rPr lang="ru-RU" baseline="0" dirty="0" smtClean="0">
                <a:effectLst/>
              </a:rPr>
              <a:t> в тарифе (25%)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>
                <a:effectLst/>
              </a:rPr>
              <a:t>высокая доля операционных расходов (расходов, зависящих от хозяйственной деятельности предприятий)</a:t>
            </a:r>
            <a:r>
              <a:rPr lang="en-US" baseline="0" dirty="0" smtClean="0">
                <a:effectLst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>
                <a:effectLst/>
              </a:rPr>
              <a:t>низкий уровень амортизации, что говорит об изношенности основных фондов</a:t>
            </a:r>
            <a:r>
              <a:rPr lang="en-US" baseline="0" dirty="0" smtClean="0">
                <a:effectLst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>
                <a:effectLst/>
              </a:rPr>
              <a:t>низкий уровень расходов на ремонты, что не способствует повышению качества услуг водоснабжения.</a:t>
            </a:r>
          </a:p>
          <a:p>
            <a:pPr marL="0" indent="0">
              <a:buFontTx/>
              <a:buNone/>
            </a:pPr>
            <a:endParaRPr lang="ru-RU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dirty="0" smtClean="0">
                <a:effectLst/>
              </a:rPr>
              <a:t>Также можно обозначить следующие </a:t>
            </a:r>
            <a:r>
              <a:rPr lang="ru-RU" b="1" dirty="0" smtClean="0">
                <a:effectLst/>
              </a:rPr>
              <a:t>проблемы</a:t>
            </a:r>
            <a:r>
              <a:rPr lang="ru-RU" dirty="0" smtClean="0">
                <a:effectLst/>
              </a:rPr>
              <a:t> тарифного регулирования</a:t>
            </a:r>
            <a:r>
              <a:rPr lang="en-US" dirty="0" smtClean="0">
                <a:effectLst/>
              </a:rPr>
              <a:t>:</a:t>
            </a:r>
          </a:p>
          <a:p>
            <a:pPr marL="0" indent="0">
              <a:buFontTx/>
              <a:buNone/>
            </a:pPr>
            <a:r>
              <a:rPr lang="ru-RU" dirty="0" smtClean="0">
                <a:effectLst/>
              </a:rPr>
              <a:t>высокий</a:t>
            </a:r>
            <a:r>
              <a:rPr lang="ru-RU" baseline="0" dirty="0" smtClean="0">
                <a:effectLst/>
              </a:rPr>
              <a:t> уровень потерь</a:t>
            </a:r>
            <a:r>
              <a:rPr lang="en-US" baseline="0" dirty="0" smtClean="0">
                <a:effectLst/>
              </a:rPr>
              <a:t>;</a:t>
            </a: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en-US" baseline="0" dirty="0" smtClean="0">
                <a:effectLst/>
              </a:rPr>
              <a:t>c</a:t>
            </a:r>
            <a:r>
              <a:rPr lang="ru-RU" baseline="0" dirty="0" err="1" smtClean="0">
                <a:effectLst/>
              </a:rPr>
              <a:t>нижение</a:t>
            </a:r>
            <a:r>
              <a:rPr lang="ru-RU" baseline="0" dirty="0" smtClean="0">
                <a:effectLst/>
              </a:rPr>
              <a:t> полезного отпуска (так называемый «эффект знаменателя»)</a:t>
            </a:r>
            <a:r>
              <a:rPr lang="en-US" baseline="0" dirty="0" smtClean="0">
                <a:effectLst/>
              </a:rPr>
              <a:t>;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частая смена организаций, оказывающих услуги водоснабжения</a:t>
            </a:r>
            <a:r>
              <a:rPr lang="en-US" baseline="0" dirty="0" smtClean="0">
                <a:effectLst/>
              </a:rPr>
              <a:t>;</a:t>
            </a:r>
          </a:p>
          <a:p>
            <a:pPr marL="0" indent="0">
              <a:buFontTx/>
              <a:buNone/>
            </a:pPr>
            <a:r>
              <a:rPr lang="ru-RU" b="1" baseline="0" dirty="0" err="1" smtClean="0">
                <a:effectLst/>
              </a:rPr>
              <a:t>неурегулированность</a:t>
            </a:r>
            <a:r>
              <a:rPr lang="ru-RU" baseline="0" dirty="0" smtClean="0">
                <a:effectLst/>
              </a:rPr>
              <a:t> органами местного самоуправления имущественных вопросов</a:t>
            </a:r>
            <a:r>
              <a:rPr lang="ru-RU" baseline="0" dirty="0" smtClean="0">
                <a:effectLst/>
              </a:rPr>
              <a:t>.</a:t>
            </a:r>
          </a:p>
          <a:p>
            <a:pPr marL="0" indent="0">
              <a:buFontTx/>
              <a:buNone/>
            </a:pPr>
            <a:endParaRPr lang="ru-RU" baseline="0" dirty="0" smtClean="0">
              <a:effectLst/>
            </a:endParaRPr>
          </a:p>
          <a:p>
            <a:pPr marL="0" indent="0">
              <a:buFontTx/>
              <a:buNone/>
            </a:pPr>
            <a:r>
              <a:rPr lang="ru-RU" baseline="0" dirty="0" smtClean="0">
                <a:effectLst/>
              </a:rPr>
              <a:t>На последнем моменте хотелось бы остановиться подробнее.</a:t>
            </a:r>
          </a:p>
          <a:p>
            <a:pPr marL="0" indent="0">
              <a:buFontTx/>
              <a:buNone/>
            </a:pPr>
            <a:endParaRPr lang="ru-RU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*В соответствии с действующим законодательством передача прав владения и (или) пользования централизованными системами холодного, отдельными объектами таких систем, находящимися в государственной или муниципальной собственности, осуществляется по договорам аренды таких систем и (или) объектов, которые заключаются в соответствии с требованиями законодательства.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если срок между датой ввода в эксплуатацию хотя бы одного объекта из числа объектов централизованных систем и датой опубликования извещения о проведении конкурса, превышает пять лет либо дата ввода в эксплуатацию хотя бы одного такого объекта или одной такой системы, одного отдельного объекта таких систем не может быть определена, передача прав владения и (или) пользования такими объектами или системами осуществляется только по концессионным соглашениям.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Т.о</a:t>
            </a:r>
            <a:r>
              <a:rPr lang="ru-RU" dirty="0" smtClean="0"/>
              <a:t>. концессия - фактически  единственный доступный механизм для управления объектами </a:t>
            </a:r>
            <a:r>
              <a:rPr lang="ru-RU" dirty="0" err="1" smtClean="0"/>
              <a:t>ВиВ</a:t>
            </a:r>
            <a:r>
              <a:rPr lang="ru-RU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настоящее время</a:t>
            </a:r>
            <a:r>
              <a:rPr lang="ru-RU" baseline="0" dirty="0" smtClean="0"/>
              <a:t> подготовлена новая редакция ФЗ «О концессионных соглашениях», которая вступит в силу с 01.01.2017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b="1" dirty="0" smtClean="0"/>
              <a:t>Изменения в 115-ФЗ с 01 января 2017 года:  </a:t>
            </a:r>
          </a:p>
          <a:p>
            <a:r>
              <a:rPr lang="ru-RU" dirty="0" smtClean="0"/>
              <a:t>Субъект РФ участвует на стороне </a:t>
            </a:r>
            <a:r>
              <a:rPr lang="ru-RU" dirty="0" err="1" smtClean="0"/>
              <a:t>концедента</a:t>
            </a:r>
            <a:r>
              <a:rPr lang="ru-RU" dirty="0" smtClean="0"/>
              <a:t> в обязательствах по концессионному соглашению. Субъект РФ, участвующий на стороне </a:t>
            </a:r>
            <a:r>
              <a:rPr lang="ru-RU" dirty="0" err="1" smtClean="0"/>
              <a:t>концедента</a:t>
            </a:r>
            <a:r>
              <a:rPr lang="ru-RU" dirty="0" smtClean="0"/>
              <a:t> должен выступать организатором совместного конкурса, устанавливать тарифы, утверждать инвестиционную программу концессионера, а также возмещать недополученные доходы концессионера. </a:t>
            </a:r>
          </a:p>
          <a:p>
            <a:endParaRPr lang="ru-RU" dirty="0" smtClean="0"/>
          </a:p>
          <a:p>
            <a:r>
              <a:rPr lang="ru-RU" dirty="0" smtClean="0"/>
              <a:t>Концессионеру предоставлена возможность регистрировать право собственности на незарегистрированное недвижимое имущество (если такое имеется) в течение двух лет после заключения концессионного соглашения. В настоящий же момент не оформленное надлежащим образом имущество в периметре проекта не может быть передано в концессию, что значительно затрудняет реализацию множества проектов.   </a:t>
            </a:r>
          </a:p>
          <a:p>
            <a:endParaRPr lang="ru-RU" dirty="0" smtClean="0"/>
          </a:p>
          <a:p>
            <a:r>
              <a:rPr lang="ru-RU" dirty="0" smtClean="0"/>
              <a:t>Возможности передачи в концессию предприятий ЖКХ с наличием задолженности. При определении размера концессионной платы могут быть учтены неисполненные на момент принятия решения о заключении концессионного соглашения долговые денежные обязательства, а также обязательства по уплате налогов и сборов государственных или муниципальных предприятий, в случае, если срок между датой возникновения соответствующих обязательств и датой заключения концессионного соглашения составляет более двух лет.  </a:t>
            </a:r>
          </a:p>
          <a:p>
            <a:endParaRPr lang="ru-RU" dirty="0" smtClean="0"/>
          </a:p>
          <a:p>
            <a:r>
              <a:rPr lang="ru-RU" b="1" dirty="0" smtClean="0"/>
              <a:t>Указанные изменения значительно облегчат процедуру передачи объектов </a:t>
            </a:r>
            <a:r>
              <a:rPr lang="ru-RU" b="1" dirty="0" err="1" smtClean="0"/>
              <a:t>ВиВ</a:t>
            </a:r>
            <a:r>
              <a:rPr lang="ru-RU" b="1" dirty="0" smtClean="0"/>
              <a:t> в концессию.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изложенного предлагаем органам местного самоуправления принять необходимые и достаточные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меры по организации конкурсов на право  заключения концессионного соглашения в отношении муниципального имущества, передаваемого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целях водоснабжения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Провести подготовительные мероприятия по </a:t>
            </a:r>
            <a:r>
              <a:rPr lang="ru-RU" dirty="0" smtClean="0"/>
              <a:t>инвентаризации и оформлению прав муниципалитетов на объекты водоснабжения, передаваемые в концессию.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договоры,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заключенные с нарушением действующего законодательства, и направляемые организациями в тарифной заявке в орган регулирования, передаются в ФАС.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0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r>
              <a:rPr lang="ru-RU" baseline="0" dirty="0" smtClean="0"/>
              <a:t> круглого стола</a:t>
            </a:r>
            <a:r>
              <a:rPr lang="en-US" baseline="0" dirty="0" smtClean="0"/>
              <a:t>:</a:t>
            </a:r>
            <a:r>
              <a:rPr lang="ru-RU" baseline="0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«Обеспечение жителей Архангельской области качественной питьевой водой»</a:t>
            </a:r>
            <a:endParaRPr lang="ru-RU" dirty="0" smtClean="0"/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Приказом Минстроя России от 04.04.2014 № 162/</a:t>
            </a:r>
            <a:r>
              <a:rPr lang="ru-RU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утвержден перечень показателей надежности, качества, энергетической эффективности объектов централизованных холодного водоснабжения, а также порядок ка и правиле определения плановых значений и фактических значений таких показателей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99FF"/>
                </a:solidFill>
              </a:rPr>
              <a:t>Качество воды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99FF"/>
                </a:solidFill>
              </a:rPr>
              <a:t>Надежность и бесперебойность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99FF"/>
                </a:solidFill>
              </a:rPr>
              <a:t>Эффективность использования ресурсов, в том числе потери</a:t>
            </a:r>
            <a:endParaRPr lang="ru-RU" sz="120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показателям качества воды отнесены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проб питьевой воды, подаваемой с источников водоснабжения, водопроводных станций или иных объектов централизованной системы водоснабжения в распределительную водопроводную сеть, не соответствующих установленным требованиям, в общем объеме проб, отобранных по результатам производственного контроля качества питьевой воды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проб питьевой воды в распределительной водопроводной сети, не соответствующих установленным требованиям, в общем объеме проб, отобранных по результатам производственного контроля качества питьевой воды.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Питьевая вода считается соответствующей установленным требованиям в случае, если уровни показателей качества воды не превышают нормативов качества питьевой </a:t>
            </a:r>
            <a:r>
              <a:rPr lang="ru-RU" sz="1200" b="0" i="0" u="none" strike="noStrike" kern="12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воды более чем на величину допустимой ошибки метода определения.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если по результатам государственного сан-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эпид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надзора или производственного контроля качества питьевой воды средние уровни показателей проб питьевой воды после водоподготовки, отобранных в течение календарного года, не соответствуют нормативам качества питьевой воды, территориальный орган обязан до 1 февраля очередного года направить уведомление об этом в ОМС.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ОМС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до 1 марта очередного года обязаны внести изменения в тех задание на разработку или корректировку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инвест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программы в части учета мероприятий по приведению качества питьевой воды в соответствие с установленными требованиями. Реализация указанных мероприятий должна обеспечивать приведение качества питьевой воды в соответствие с установленными требованиями не более чем за семь лет с начала их реализации.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Организация обязана в течение трех месяцев с момента получения тех задания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разработать план мероприятий по приведению качества питьевой воды в соответствие с установленными требованиями и согласовать его с территориальным органом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осуществляющим надзор, в срок до 1 июля очередного года. План мероприятий по приведению качества питьевой воды в соответствие с установленными требованиями включается в состав инвестиционной программы.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срок реализации плана мероприятий по приведению качества питьевой воды допускается несоответствие качества подаваемой питьевой воды установленным требованиям в пределах, определенных таким планом мероприятий, за исключением показателей качества питьевой воды, характеризующих ее безопасность. Не допускается снижение качества питьевой воды в течение этого срока.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Плановые значения показателей надежности, качества, энергетической эффективности устанавливаются: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утвержденными инвестиционной программой, производственной программой в отношении объектов централизованных систем холодного водоснабжения, предусмотренных указанными программами;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концессионным соглашением в отношении создаваемого и (или) реконструируемого в течение срока действия концессионного соглашения объекта концессионного соглашения;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договором аренды централизованных систем холодного водоснабжения, отдельных объектов таких систем, находящихся 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муниципальной собственности, а также конкурсной документацией при проведении конкурса на право заключения соответствующего договора аренды;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решением уполномоченных органов исполнительной власти субъекта Российской Федерации в отношении отдельных объектов централизованных систем холодного водоснабжения в целях контроля за результатами реализации инвестиционной программы, производственной программы и в целях регулирования тарифов (уполномоченный орган исполнительной власти субъекта устанавливает плановые значения показателей надежности, качества, энергетической эффективности в отношении объектов, создание, реконструкция и (или) ремонт которых предусмотрены инвестиционной программой, производственной программой, на период, следующий за последним годом их реализации).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*Схемы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должны содержать плановые значения показателей, предусматривать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 по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приведению качества питьевой воды в соответствие с установленными требованиями.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 регулирования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предоставляет по запросу и согласовывает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случаях, предусмотренных законодательством Российской Федерации о концессионных соглашениях, долгосрочные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параметры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регулирования тарифов,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плановые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значений показателей надежности, качества, энергетической эффективности,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регулирования тарифов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8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В</a:t>
            </a:r>
            <a:r>
              <a:rPr lang="ru-RU" b="0" baseline="0" dirty="0" smtClean="0"/>
              <a:t> целях повышения качества услуг водоснабжения организация разрабатывает мероприятия, которые включаются в производственные и (или) инвестиционные программы</a:t>
            </a:r>
            <a:r>
              <a:rPr lang="ru-RU" b="0" baseline="0" dirty="0" smtClean="0"/>
              <a:t>.</a:t>
            </a:r>
          </a:p>
          <a:p>
            <a:endParaRPr lang="ru-RU" b="0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При разработке производственной программы учитываются: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результаты технического обследования централизованных систем горячего водоснабжения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плановые значения показателей надежности, качества, энергетической эффективности;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Производственная программа должна содержать: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перечень плановых мероприятий по ремонту объектов централизованной систем водоснабжения, направленных на улучшение качества питьевой воды, мероприятий по энергосбережению и повышению энергетической эффективности, в том числе снижению потерь воды при транспортировке;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планируемый объем подачи воды (объем принимаемых сточных вод);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объем финансовых потребностей, необходимых для реализации производственной программы;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график реализации мероприятий производственной программы;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плановые значения показателей надежности, качества, энергетической эффективности;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иные сведения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Производственная программа разрабатывается организацией, осуществляющей горячее водоснабжение, холодное водоснабжение и (или) водоотведение, на срок действия регулируемых тарифов.</a:t>
            </a:r>
          </a:p>
          <a:p>
            <a:endParaRPr lang="ru-RU" b="0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Основанием для разработки инвестиционной программы является техническое задание на разработку инвестиционной программы, утвержденное ОМС, с учетом:</a:t>
            </a:r>
          </a:p>
          <a:p>
            <a:pPr marL="228600" indent="-228600">
              <a:buAutoNum type="arabicParenR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результатов технического обследования централизованных систем водоснабжения</a:t>
            </a:r>
          </a:p>
          <a:p>
            <a:pPr marL="0" indent="0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плановых значений показателей надежности, качества, энергетической эффективности;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схемы водоснабжения и водоотведения;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Утверждение инвестиционной программы без утвержденной схемы водоснабжения и водоотведения не допускается.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Инвестиционная программа должна содержать: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перечень мероприятий по строительству новых, реконструкции и (или) модернизации существующих объектов централизованных систем водоснабжения и (или) водоотведения, включая мероприятия, необходимые для подключения (технологического присоединения) новых абонентов;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объем финансовых потребностей, необходимых для реализации инвестиционной программы, с указанием источников финансирования;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график реализации мероприятий инвестиционной программы;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расчет эффективности инвестирования средств;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предварительный расчет тарифов в сфере водоснабжения и водоотведения;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иные сведения.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Инвестиционная программа включает планы мероприятий по приведению качества питьевой воды в соответствие с установленными требованиями, планы мероприятий по приведению качества горячей воды в соответствие с установленными требованиями.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Инвестиционная программа утверждается уполномоченным органом исполнительной власти субъекта, подлежит согласованию с органом местного самоуправления. Планы мероприятий по приведению качества питьевой воды в соответствие с установленными требованиями, планы мероприятий по приведению качества подлежат согласованию с территориальным органом федерального органа исполнительной власти, осуществляющим федеральный государственный санитарно-эпидемиологический надзор.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Уполномоченный орган исполнительной власти субъекта Российской Федерации оценивает доступность для абонентов тарифов, в том числе с учетом возможности осуществления этих мероприятий за счет займов и кредитов, погашение которых осуществляется в последующие периоды регулирования тарифов. В случае недоступности тарифов такой организации для абонентов определяются иные источники финансирования инвестиционной программы.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Инвестиционная программа разрабатывается не менее чем на три года и может ежегодно корректироваться с учетом изменения объективных условий деятельности соответствующих организаций.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Утвержденные инвестиционные программы организаций должны содержать мероприятия, необходимые и достаточные для исполнения такими организациями обязательств по достижению включенных в инвестиционные программы плановых значений показателей надежности, качества, энергетической эффективности.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0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</a:t>
            </a:r>
            <a:r>
              <a:rPr lang="ru-RU" baseline="0" dirty="0" smtClean="0"/>
              <a:t> на территории Архангельской области 6 организаций, оказывающих услуги в сфере водоснабжения реализуют инвестиционные программы.</a:t>
            </a:r>
          </a:p>
          <a:p>
            <a:r>
              <a:rPr lang="ru-RU" baseline="0" dirty="0" smtClean="0"/>
              <a:t>Информация  - на слайде 7.</a:t>
            </a:r>
          </a:p>
          <a:p>
            <a:r>
              <a:rPr lang="ru-RU" baseline="0" dirty="0" smtClean="0"/>
              <a:t>Из представленной таблицы видно, что на территории Архангельской области организации в сфере водоснабжения не активно используют такой механизм, направленный в том числе на повышение качества услуг водоснабжения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dirty="0" smtClean="0"/>
              <a:t>Как уже</a:t>
            </a:r>
            <a:r>
              <a:rPr lang="ru-RU" baseline="0" dirty="0" smtClean="0"/>
              <a:t> отмечалось ранее, д</a:t>
            </a:r>
            <a:r>
              <a:rPr lang="ru-RU" dirty="0" smtClean="0"/>
              <a:t>ля привлечения средств в отрасль выбрана схема государственно-частного партнерства (ГЧП) –</a:t>
            </a:r>
            <a:r>
              <a:rPr lang="ru-RU" baseline="0" dirty="0" smtClean="0"/>
              <a:t> концессия.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Именно модель концессии приоритетна для ЖКХ. В её основе лежит механизм передачи объектов инфраструктуры в управление частному инвестору в обмен на обязательства финансировать их реконструкцию. При этом, собственник объектов устанавливает для инвестора целевые показатели работы по качеству воды, количеству аварий, основным направлениям развития и максимальный уровень роста тарифов на услуги.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Переход </a:t>
            </a:r>
            <a:r>
              <a:rPr lang="ru-RU" sz="1200" i="1" dirty="0" smtClean="0"/>
              <a:t>к долгосрочным методам регулирования </a:t>
            </a:r>
            <a:r>
              <a:rPr lang="ru-RU" sz="1200" i="1" baseline="0" dirty="0" smtClean="0"/>
              <a:t> позволяет за счет </a:t>
            </a:r>
            <a:r>
              <a:rPr lang="ru-RU" sz="1200" i="1" dirty="0" smtClean="0"/>
              <a:t>включения в тариф нормативной прибыли гарантировать возврат инвестору вложенных средств ( на основе утвержденных ИП).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На сегодняшний день отсутствуют </a:t>
            </a:r>
            <a:r>
              <a:rPr lang="ru-RU" sz="1200" i="1" dirty="0" smtClean="0"/>
              <a:t>ограничения</a:t>
            </a:r>
            <a:r>
              <a:rPr lang="ru-RU" sz="1200" i="1" baseline="0" dirty="0" smtClean="0"/>
              <a:t> по </a:t>
            </a:r>
            <a:r>
              <a:rPr lang="ru-RU" sz="1200" i="1" dirty="0" smtClean="0"/>
              <a:t>величине нормативной прибыли (может быть изменена со следующего  года долгосрочного периода регулирования (утверждение новой ИП, решения о корректировке ИП)).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Ограничение</a:t>
            </a:r>
            <a:r>
              <a:rPr lang="en-US" sz="1200" i="1" baseline="0" dirty="0" smtClean="0"/>
              <a:t>: </a:t>
            </a:r>
            <a:r>
              <a:rPr lang="ru-RU" sz="1200" i="1" baseline="0" dirty="0" smtClean="0"/>
              <a:t>возможности бюджета, ограничение роста платы граждан за коммунальные услуги.</a:t>
            </a:r>
            <a:endParaRPr lang="ru-RU" sz="12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3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системы регулирования тарифов существует такое ограничение, как предельные индексы роста тарифов. Основы расчета таких индексов регламентирует  Постановление Правительства РФ от 30.04.2014 г. №400 «О формировании индексов изменения размера платы граждан за коммунальные услуги в Российской Федерации». </a:t>
            </a:r>
          </a:p>
          <a:p>
            <a:r>
              <a:rPr lang="ru-RU" dirty="0" smtClean="0"/>
              <a:t>Предельные индексы по субъектам РФ в рамках текущего законодательства устанавливаются на срок не менее чем 3 года с разбивкой по годам (могут устанавливаться с календарной разбивкой).  </a:t>
            </a:r>
          </a:p>
          <a:p>
            <a:pPr algn="l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F5F3A-F07C-47D5-BBC0-DD05443248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7395-424F-4A45-A414-615ED88CE1E1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E2A-2528-43AD-AA73-303B4A0E88E4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C39-37FE-45E6-8A08-A423F0971892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F5C1-01D7-4F6A-9DDB-18AE2E7F92AC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EA13-64A4-4858-A442-549F1E551C6D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664A-6E1C-41D7-B5BC-4AF7CDC7B16E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4A94-AD5C-45E7-81D8-062420CF1A0A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3290-777A-4BFD-AF03-1379D70D0615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6BDB-7C4D-45B7-B2E7-1A37038170C1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9B5F-D199-45C7-BF11-50B415C14317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3FB0-2FCA-4480-8F4E-BE4FB7A02519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787676-E786-466E-B992-58B4AF4A7A19}" type="datetime1">
              <a:rPr lang="ru-RU" smtClean="0"/>
              <a:t>18.11.2016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54661C-8304-44A3-AAFB-FE5CABD2B7E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DBA08CAC3DC59B297FE18B6E9D411A4062896FC42551D3B1EA1858247C9BD75598E8C95F6888FA7Em4BC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text=%D0%BF%D1%80%D0%B0%D0%B2%D0%B8%D1%82%D0%B5%D0%BB%D1%8C%D1%81%D1%82%D0%B2%D0%BE%20%D1%80%D0%BE%D1%81%D1%81%D0%B8%D0%B8&amp;pos=8&amp;uinfo=sw-2003-sh-1037-fw-1778-fh-598-pd-1&amp;rpt=simage&amp;img_url=http://mic.tatarstan.ru/file/%D0%BF%D1%80%D0%B0%D0%B2%D0%B8%D1%82%D0%B5%D0%BB%D1%8C%D1%81%D1%82%D0%B2%D0%BE%20%D1%80%D1%8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24812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Тарифное регулирование – как инструмент повышения качества услуг водоснабжения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61800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Круглый стол «Обеспечение жителей Архангельской области качественной питьевой водой»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5796" y="588713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Архангельск</a:t>
            </a:r>
            <a:endParaRPr lang="ru-RU" dirty="0"/>
          </a:p>
          <a:p>
            <a:pPr algn="ctr"/>
            <a:r>
              <a:rPr lang="ru-RU" dirty="0" smtClean="0"/>
              <a:t> 18.11.2016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401" y="1268760"/>
            <a:ext cx="8593087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Ограничения роста платы в </a:t>
            </a:r>
            <a:r>
              <a:rPr lang="ru-RU" sz="2000" b="1" dirty="0" smtClean="0">
                <a:solidFill>
                  <a:srgbClr val="0000FF"/>
                </a:solidFill>
              </a:rPr>
              <a:t>2016 году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just"/>
            <a:endParaRPr lang="ru-RU" sz="1500" dirty="0" smtClean="0">
              <a:solidFill>
                <a:schemeClr val="tx1"/>
              </a:solidFill>
            </a:endParaRP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500" dirty="0" smtClean="0">
              <a:solidFill>
                <a:schemeClr val="tx1"/>
              </a:solidFill>
            </a:endParaRP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844824"/>
            <a:ext cx="532859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4,7%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- индекс </a:t>
            </a:r>
            <a:r>
              <a:rPr lang="ru-RU" sz="1600" dirty="0">
                <a:solidFill>
                  <a:schemeClr val="tx1"/>
                </a:solidFill>
              </a:rPr>
              <a:t>изменения размера вносимой гражданами платы за коммунальные услуги в среднем по Архангельской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(на </a:t>
            </a:r>
            <a:r>
              <a:rPr lang="ru-RU" sz="1400" dirty="0">
                <a:solidFill>
                  <a:schemeClr val="tx1"/>
                </a:solidFill>
              </a:rPr>
              <a:t>2016 установлен распоряжением Правительства Российской Федерации от 28.10.2015 № 2182-р)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681028"/>
            <a:ext cx="5328592" cy="1908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2,4%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предельное допустимое отклонение по отдельным муниципальным образованиям от величины предельного индекса в среднем по Архангельской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(установлено распоряжением Правительства Российской Федерации от 30.04.2014 № </a:t>
            </a:r>
            <a:r>
              <a:rPr lang="ru-RU" sz="1400" dirty="0" smtClean="0">
                <a:solidFill>
                  <a:schemeClr val="tx1"/>
                </a:solidFill>
              </a:rPr>
              <a:t>718-р)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868144" y="1835884"/>
            <a:ext cx="460203" cy="3753356"/>
          </a:xfrm>
          <a:prstGeom prst="rightBrace">
            <a:avLst>
              <a:gd name="adj1" fmla="val 8333"/>
              <a:gd name="adj2" fmla="val 50304"/>
            </a:avLst>
          </a:prstGeom>
          <a:noFill/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28347" y="1844824"/>
            <a:ext cx="2636141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7,1%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предельный (максимальный) рост с 01 июля 2016 года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 декабрю </a:t>
            </a:r>
            <a:r>
              <a:rPr lang="ru-RU" dirty="0" smtClean="0">
                <a:solidFill>
                  <a:schemeClr val="tx1"/>
                </a:solidFill>
              </a:rPr>
              <a:t>2015 </a:t>
            </a:r>
            <a:r>
              <a:rPr lang="ru-RU" dirty="0">
                <a:solidFill>
                  <a:schemeClr val="tx1"/>
                </a:solidFill>
              </a:rPr>
              <a:t>года</a:t>
            </a:r>
          </a:p>
          <a:p>
            <a:r>
              <a:rPr lang="ru-RU" u="sng" dirty="0">
                <a:solidFill>
                  <a:schemeClr val="tx1"/>
                </a:solidFill>
              </a:rPr>
              <a:t>ИСКЛЮЧЕНИЕ:</a:t>
            </a:r>
            <a:r>
              <a:rPr lang="ru-RU" dirty="0">
                <a:solidFill>
                  <a:schemeClr val="tx1"/>
                </a:solidFill>
              </a:rPr>
              <a:t> МО, в которых рост платы </a:t>
            </a:r>
            <a:r>
              <a:rPr lang="ru-RU" dirty="0" smtClean="0">
                <a:solidFill>
                  <a:schemeClr val="tx1"/>
                </a:solidFill>
              </a:rPr>
              <a:t>согласован </a:t>
            </a:r>
            <a:r>
              <a:rPr lang="ru-RU" dirty="0">
                <a:solidFill>
                  <a:schemeClr val="tx1"/>
                </a:solidFill>
              </a:rPr>
              <a:t>в размере, превышающем </a:t>
            </a:r>
            <a:r>
              <a:rPr lang="ru-RU" dirty="0" smtClean="0">
                <a:solidFill>
                  <a:schemeClr val="tx1"/>
                </a:solidFill>
              </a:rPr>
              <a:t>7,1%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84970" y="215652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033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1400" y="1268760"/>
            <a:ext cx="85930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/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371401" y="1268760"/>
          <a:ext cx="859308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47988032"/>
              </p:ext>
            </p:extLst>
          </p:nvPr>
        </p:nvGraphicFramePr>
        <p:xfrm>
          <a:off x="371402" y="1268760"/>
          <a:ext cx="859308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4705" y="1007740"/>
            <a:ext cx="7608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Согласование в 2016 году превышения предельного роста 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401" y="1268760"/>
            <a:ext cx="8593087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>
              <a:solidFill>
                <a:schemeClr val="tx1"/>
              </a:solidFill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00" y="1268761"/>
            <a:ext cx="8593088" cy="7848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1500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sz="1500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284984"/>
            <a:ext cx="727280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СПАСИБО ЗА ВНИМАНИЕ</a:t>
            </a:r>
          </a:p>
          <a:p>
            <a:pPr algn="ctr"/>
            <a:endParaRPr lang="ru-RU" sz="2300" b="1" dirty="0">
              <a:solidFill>
                <a:srgbClr val="0000FF"/>
              </a:solidFill>
            </a:endParaRPr>
          </a:p>
          <a:p>
            <a:pPr algn="ctr"/>
            <a:endParaRPr lang="ru-RU" sz="2300" b="1" dirty="0" smtClean="0">
              <a:solidFill>
                <a:srgbClr val="0000FF"/>
              </a:solidFill>
            </a:endParaRPr>
          </a:p>
          <a:p>
            <a:pPr algn="ctr"/>
            <a:endParaRPr lang="ru-RU" sz="2300" b="1" dirty="0">
              <a:solidFill>
                <a:srgbClr val="0000FF"/>
              </a:solidFill>
            </a:endParaRPr>
          </a:p>
          <a:p>
            <a:pPr algn="ctr"/>
            <a:endParaRPr lang="ru-RU" sz="2300" b="1" dirty="0" smtClean="0">
              <a:solidFill>
                <a:srgbClr val="0000FF"/>
              </a:solidFill>
            </a:endParaRPr>
          </a:p>
          <a:p>
            <a:pPr algn="ctr"/>
            <a:endParaRPr lang="ru-RU" sz="2300" b="1" dirty="0">
              <a:solidFill>
                <a:srgbClr val="00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18 ноября 2016 года</a:t>
            </a:r>
          </a:p>
          <a:p>
            <a:pPr algn="ctr"/>
            <a:endParaRPr lang="ru-RU" sz="1600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г</a:t>
            </a:r>
            <a:r>
              <a:rPr lang="ru-RU" b="1" dirty="0" smtClean="0">
                <a:solidFill>
                  <a:srgbClr val="0000FF"/>
                </a:solidFill>
              </a:rPr>
              <a:t>. Архангельск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114769" y="1412776"/>
          <a:ext cx="8665026" cy="526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43091" y="2492896"/>
            <a:ext cx="63367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Отпущено воды по категориям потребителей, тыс. куб. 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79" y="1306505"/>
            <a:ext cx="708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Информация по итогам тарифного регулирования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за 2016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-143062" y="1268760"/>
          <a:ext cx="9287062" cy="587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9300" y="1268760"/>
            <a:ext cx="7283100" cy="7319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Утвержденные тарифы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на </a:t>
            </a:r>
            <a:r>
              <a:rPr lang="en-US" b="1" dirty="0" smtClean="0">
                <a:ln w="3175">
                  <a:noFill/>
                </a:ln>
                <a:solidFill>
                  <a:srgbClr val="0000FF"/>
                </a:solidFill>
              </a:rPr>
              <a:t>I 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полугодие</a:t>
            </a: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 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2016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года, руб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./ куб.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330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-143062" y="1268760"/>
          <a:ext cx="9287062" cy="587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9300" y="1268760"/>
            <a:ext cx="7283100" cy="7319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Утвержденные тарифы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на </a:t>
            </a:r>
            <a:r>
              <a:rPr lang="en-US" b="1" dirty="0" smtClean="0">
                <a:ln w="3175">
                  <a:noFill/>
                </a:ln>
                <a:solidFill>
                  <a:srgbClr val="0000FF"/>
                </a:solidFill>
              </a:rPr>
              <a:t>II 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полугодие</a:t>
            </a: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 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2016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год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а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, руб</a:t>
            </a:r>
            <a:r>
              <a:rPr lang="ru-RU" b="1" dirty="0">
                <a:ln w="3175">
                  <a:noFill/>
                </a:ln>
                <a:solidFill>
                  <a:srgbClr val="0000FF"/>
                </a:solidFill>
              </a:rPr>
              <a:t>./ куб. </a:t>
            </a:r>
            <a:r>
              <a:rPr lang="ru-RU" b="1" dirty="0" smtClean="0">
                <a:ln w="3175">
                  <a:noFill/>
                </a:ln>
                <a:solidFill>
                  <a:srgbClr val="0000FF"/>
                </a:solidFill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593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6132691"/>
              </p:ext>
            </p:extLst>
          </p:nvPr>
        </p:nvGraphicFramePr>
        <p:xfrm>
          <a:off x="215516" y="1112857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5516" y="4941168"/>
            <a:ext cx="2376264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Итого НВВ,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тыс. руб. 2 702 058 – 100%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791" y="1124744"/>
            <a:ext cx="813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1600" b="1" kern="0" dirty="0" smtClean="0">
                <a:solidFill>
                  <a:srgbClr val="0000FF"/>
                </a:solidFill>
              </a:rPr>
              <a:t>ПОКАЗАТЕЛИ НАДЕЖНОСТИ И КАЧЕСТВА ОБЪЕКТОВ ЦЕНТРАЛИЗОВАННЫХ СИСТЕМ ВОДОСНАБЖЕНИЯ</a:t>
            </a:r>
            <a:endParaRPr lang="ru-RU" altLang="ru-RU" sz="1600" b="1" kern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3775601"/>
            <a:ext cx="2993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Цель:</a:t>
            </a:r>
            <a:r>
              <a:rPr lang="ru-RU" sz="1200" b="1" dirty="0" smtClean="0"/>
              <a:t> контроль </a:t>
            </a:r>
            <a:r>
              <a:rPr lang="ru-RU" sz="1200" b="1" dirty="0"/>
              <a:t>за исполнением обязательств концессионера по созданию и (или) реконструкции объектов концессионного соглашения, реализацией инвестиционной программы, производственной программы, а также в целях регулирования тарифов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6526" y="3599674"/>
            <a:ext cx="181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200" b="1" dirty="0" smtClean="0">
                <a:solidFill>
                  <a:srgbClr val="FF0000"/>
                </a:solidFill>
              </a:rPr>
              <a:t>Целевые </a:t>
            </a:r>
          </a:p>
          <a:p>
            <a:pPr algn="ctr" fontAlgn="ctr"/>
            <a:r>
              <a:rPr lang="ru-RU" sz="2200" b="1" dirty="0" smtClean="0">
                <a:solidFill>
                  <a:srgbClr val="FF0000"/>
                </a:solidFill>
              </a:rPr>
              <a:t>показатели 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9" y="1871306"/>
            <a:ext cx="315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Схема </a:t>
            </a:r>
            <a:r>
              <a:rPr lang="ru-RU" sz="1600" dirty="0" smtClean="0"/>
              <a:t>ВОВ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Производственная </a:t>
            </a:r>
            <a:r>
              <a:rPr lang="ru-RU" sz="1600" dirty="0" smtClean="0"/>
              <a:t>программа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Инвестиционная </a:t>
            </a:r>
            <a:r>
              <a:rPr lang="ru-RU" sz="1600" dirty="0" smtClean="0"/>
              <a:t>программа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Концессионное </a:t>
            </a:r>
            <a:r>
              <a:rPr lang="ru-RU" sz="1600" dirty="0" smtClean="0"/>
              <a:t>соглашение/договор аренды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564" y="2005748"/>
            <a:ext cx="313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99FF"/>
                </a:solidFill>
              </a:rPr>
              <a:t>Качество </a:t>
            </a:r>
            <a:r>
              <a:rPr lang="ru-RU" sz="1600" dirty="0" smtClean="0">
                <a:solidFill>
                  <a:srgbClr val="3399FF"/>
                </a:solidFill>
              </a:rPr>
              <a:t>воды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99FF"/>
                </a:solidFill>
              </a:rPr>
              <a:t>Надежность и </a:t>
            </a:r>
            <a:r>
              <a:rPr lang="ru-RU" sz="1600" dirty="0" smtClean="0">
                <a:solidFill>
                  <a:srgbClr val="3399FF"/>
                </a:solidFill>
              </a:rPr>
              <a:t>бесперебойность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399FF"/>
                </a:solidFill>
              </a:rPr>
              <a:t>Эффективность использования ресурсов, в том числе потери</a:t>
            </a:r>
            <a:endParaRPr lang="ru-RU" sz="16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70" y="393850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Расчет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на </a:t>
            </a:r>
            <a:r>
              <a:rPr lang="ru-RU" sz="1200" b="1" dirty="0">
                <a:solidFill>
                  <a:srgbClr val="FF0000"/>
                </a:solidFill>
              </a:rPr>
              <a:t>каждый год </a:t>
            </a:r>
            <a:r>
              <a:rPr lang="ru-RU" sz="1200" b="1" dirty="0"/>
              <a:t>действия производственных/инвестиционных программ,</a:t>
            </a:r>
          </a:p>
          <a:p>
            <a:pPr algn="ctr"/>
            <a:r>
              <a:rPr lang="ru-RU" sz="1200" b="1" dirty="0" smtClean="0"/>
              <a:t>концессионных </a:t>
            </a:r>
            <a:r>
              <a:rPr lang="ru-RU" sz="1200" b="1" dirty="0"/>
              <a:t>соглашений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871" y="1769822"/>
            <a:ext cx="863696" cy="6933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707" y="2570548"/>
            <a:ext cx="1132742" cy="8174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567" y="1789254"/>
            <a:ext cx="942819" cy="712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5390" y="5595462"/>
            <a:ext cx="78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Внимание</a:t>
            </a:r>
            <a:r>
              <a:rPr lang="en-US" sz="1200" b="1" dirty="0" smtClean="0">
                <a:solidFill>
                  <a:srgbClr val="FF000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Если организация не </a:t>
            </a:r>
            <a:r>
              <a:rPr lang="ru-RU" sz="1200" dirty="0">
                <a:solidFill>
                  <a:srgbClr val="002060"/>
                </a:solidFill>
              </a:rPr>
              <a:t>достигла утвержденных плановых значений показателей надежности и качества, тарифы этой организации, устанавливаемые, изменяемые или корректируемые на очередной год, подлежат уменьшению в соответствии с основами </a:t>
            </a:r>
            <a:r>
              <a:rPr lang="ru-RU" sz="1200" dirty="0" smtClean="0">
                <a:solidFill>
                  <a:srgbClr val="002060"/>
                </a:solidFill>
              </a:rPr>
              <a:t>ценообразования исходя из степени исполнения обязательств этой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791" y="1124744"/>
            <a:ext cx="813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1600" b="1" kern="0" dirty="0" smtClean="0">
                <a:solidFill>
                  <a:srgbClr val="0000FF"/>
                </a:solidFill>
              </a:rPr>
              <a:t>МЕРОПРИЯТИЯ, НАПРАВЛЕННЫЕ НА ПОВЫШЕНИЕ </a:t>
            </a:r>
          </a:p>
          <a:p>
            <a:pPr algn="ctr">
              <a:defRPr/>
            </a:pPr>
            <a:r>
              <a:rPr lang="ru-RU" altLang="ru-RU" sz="1600" b="1" kern="0" dirty="0" smtClean="0">
                <a:solidFill>
                  <a:srgbClr val="0000FF"/>
                </a:solidFill>
              </a:rPr>
              <a:t>НАДЕЖНОСТИ И КАЧЕСТВА УСЛУГ</a:t>
            </a:r>
            <a:endParaRPr lang="ru-RU" altLang="ru-RU" sz="1600" b="1" kern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748" y="2066897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П</a:t>
            </a:r>
            <a:r>
              <a:rPr lang="ru-RU" sz="1200" i="1" dirty="0" smtClean="0"/>
              <a:t>еречень мероприятий по строительству, модернизации и (или) реконструкции объектов централизованных систем водоснабжения</a:t>
            </a:r>
          </a:p>
          <a:p>
            <a:endParaRPr lang="ru-R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Утверждаются плановые </a:t>
            </a:r>
            <a:r>
              <a:rPr lang="ru-RU" sz="1200" i="1" dirty="0"/>
              <a:t>значения показателей </a:t>
            </a:r>
            <a:r>
              <a:rPr lang="ru-RU" sz="1200" i="1" dirty="0" err="1"/>
              <a:t>НиК</a:t>
            </a:r>
            <a:r>
              <a:rPr lang="ru-RU" sz="1200" i="1" dirty="0"/>
              <a:t>, </a:t>
            </a:r>
            <a:r>
              <a:rPr lang="ru-RU" sz="1200" i="1" dirty="0" smtClean="0"/>
              <a:t>ЭЭ отдельно на каждый год в течение срока реализации ИП</a:t>
            </a:r>
          </a:p>
          <a:p>
            <a:endParaRPr lang="ru-R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Источники финансирования</a:t>
            </a:r>
            <a:r>
              <a:rPr lang="en-US" sz="1200" i="1" dirty="0"/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/>
              <a:t>     амортизация,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/>
              <a:t>     нормативная прибыль,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/>
              <a:t>     предпринимательская прибыль, экономия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i="1" dirty="0"/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i="1" dirty="0" smtClean="0"/>
              <a:t>Величина </a:t>
            </a:r>
            <a:r>
              <a:rPr lang="ru-RU" sz="1200" i="1" dirty="0"/>
              <a:t>нормативной прибыли может быть изменена со следующего  года долгосрочного периода регулирования (утверждение новой ИП, решения о корректировке ИП)</a:t>
            </a:r>
            <a:r>
              <a:rPr lang="en-US" sz="1200" i="1" dirty="0" smtClean="0"/>
              <a:t>;</a:t>
            </a:r>
            <a:endParaRPr lang="ru-RU" sz="1200" i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i="1" dirty="0"/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i="1" dirty="0" smtClean="0"/>
              <a:t>Контроль </a:t>
            </a:r>
            <a:r>
              <a:rPr lang="ru-RU" sz="1200" i="1" dirty="0"/>
              <a:t>за реализацией ИП (исключение расходов из НВВ следующего периода в случае, если объекты не будут введены в эксплуатацию)</a:t>
            </a:r>
            <a:r>
              <a:rPr lang="en-US" sz="1200" i="1" dirty="0" smtClean="0"/>
              <a:t>;</a:t>
            </a:r>
            <a:endParaRPr lang="ru-RU" sz="1200" i="1" dirty="0" smtClean="0"/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200" i="1" dirty="0" smtClean="0"/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i="1" dirty="0"/>
              <a:t>Корректировка тарифов при </a:t>
            </a:r>
            <a:r>
              <a:rPr lang="ru-RU" sz="1200" i="1" dirty="0" err="1"/>
              <a:t>недостижении</a:t>
            </a:r>
            <a:r>
              <a:rPr lang="ru-RU" sz="1200" i="1" dirty="0"/>
              <a:t> плановых значений показателей надежности и </a:t>
            </a:r>
            <a:r>
              <a:rPr lang="ru-RU" sz="1200" i="1" dirty="0" smtClean="0"/>
              <a:t>качества</a:t>
            </a:r>
            <a:endParaRPr lang="ru-RU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709519"/>
            <a:ext cx="315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</a:rPr>
              <a:t>Инвестиционная программа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504" y="1698649"/>
            <a:ext cx="313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Производственная программа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01" y="2227949"/>
            <a:ext cx="3840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П</a:t>
            </a:r>
            <a:r>
              <a:rPr lang="ru-RU" sz="1200" i="1" dirty="0" smtClean="0"/>
              <a:t>еречень мероприятий, направленных на улучшение питьевой воды, мероприятий по </a:t>
            </a:r>
            <a:r>
              <a:rPr lang="ru-RU" sz="1200" i="1" dirty="0" err="1" smtClean="0"/>
              <a:t>энергоэффективности</a:t>
            </a:r>
            <a:r>
              <a:rPr lang="ru-RU" sz="1200" i="1" dirty="0" smtClean="0"/>
              <a:t>, снижению потерь</a:t>
            </a:r>
          </a:p>
          <a:p>
            <a:endParaRPr lang="ru-RU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При разработке учитываются плановые значения показателей </a:t>
            </a:r>
            <a:r>
              <a:rPr lang="ru-RU" sz="1200" i="1" dirty="0" err="1"/>
              <a:t>НиК</a:t>
            </a:r>
            <a:r>
              <a:rPr lang="ru-RU" sz="1200" i="1" dirty="0"/>
              <a:t>, </a:t>
            </a:r>
            <a:r>
              <a:rPr lang="ru-RU" sz="1200" i="1" dirty="0" smtClean="0"/>
              <a:t>ЭЭ на каждый год реализации ПП</a:t>
            </a:r>
            <a:endParaRPr lang="ru-RU" sz="1200" i="1" dirty="0"/>
          </a:p>
          <a:p>
            <a:endParaRPr lang="ru-RU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Источники финансирования</a:t>
            </a:r>
            <a:r>
              <a:rPr lang="en-US" sz="1200" i="1" dirty="0" smtClean="0"/>
              <a:t>:</a:t>
            </a:r>
          </a:p>
          <a:p>
            <a:r>
              <a:rPr lang="ru-RU" sz="1200" i="1" dirty="0" smtClean="0"/>
              <a:t>     Расходы на капитальный и текущий ремонт </a:t>
            </a:r>
            <a:br>
              <a:rPr lang="ru-RU" sz="1200" i="1" dirty="0" smtClean="0"/>
            </a:br>
            <a:r>
              <a:rPr lang="ru-RU" sz="1200" i="1" dirty="0" smtClean="0"/>
              <a:t>     в составе операционных расходов</a:t>
            </a:r>
          </a:p>
          <a:p>
            <a:endParaRPr lang="ru-R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Величина расходов на текущий и капитальный ремонт корректируется в составе операционных расходов</a:t>
            </a:r>
            <a:r>
              <a:rPr lang="en-US" sz="1200" i="1" dirty="0"/>
              <a:t> </a:t>
            </a:r>
            <a:r>
              <a:rPr lang="ru-RU" sz="1200" i="1" dirty="0" smtClean="0"/>
              <a:t>в течение ДПР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Корректировка тарифов при </a:t>
            </a:r>
            <a:r>
              <a:rPr lang="ru-RU" sz="1200" i="1" dirty="0" err="1" smtClean="0"/>
              <a:t>недостижении</a:t>
            </a:r>
            <a:r>
              <a:rPr lang="ru-RU" sz="1200" i="1" dirty="0" smtClean="0"/>
              <a:t> плановых значений показателей надежности и качества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9914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3504" y="1153143"/>
            <a:ext cx="8144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Тариф – основной источник финансирования мероприятий по достижению показателей надежности, качества и </a:t>
            </a:r>
            <a:r>
              <a:rPr lang="ru-RU" b="1" dirty="0" err="1">
                <a:solidFill>
                  <a:srgbClr val="0000FF"/>
                </a:solidFill>
              </a:rPr>
              <a:t>энергоэффективности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31611"/>
              </p:ext>
            </p:extLst>
          </p:nvPr>
        </p:nvGraphicFramePr>
        <p:xfrm>
          <a:off x="827584" y="2276872"/>
          <a:ext cx="7776864" cy="3529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603"/>
                <a:gridCol w="961379"/>
                <a:gridCol w="1277260"/>
                <a:gridCol w="961379"/>
                <a:gridCol w="2362243"/>
              </a:tblGrid>
              <a:tr h="2005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Организации в сфере водоснабжения, </a:t>
                      </a:r>
                      <a:r>
                        <a:rPr lang="ru-RU" sz="1400" b="1" u="none" strike="noStrike" dirty="0">
                          <a:effectLst/>
                        </a:rPr>
                        <a:t>реализующие инвестиционные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0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Наименование организации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Итого 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утверждено в ИП,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т.ч. на мероприятия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по повышению качества, 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Период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реализации ИП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Источники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финансирования ИП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5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МУП "Водоканал"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923 674,5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624 405,1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2015-2019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прибыль на КВ в тарифе,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бюджетное </a:t>
                      </a:r>
                      <a:r>
                        <a:rPr lang="ru-RU" sz="1200" u="none" strike="noStrike" dirty="0" smtClean="0">
                          <a:effectLst/>
                        </a:rPr>
                        <a:t>финансирование,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амортизация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5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МУП "Водоочистка"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483 553,4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465 431,2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2015-2019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прибыль на КВ в тарифе,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бюджетное </a:t>
                      </a:r>
                      <a:r>
                        <a:rPr lang="ru-RU" sz="1200" u="none" strike="noStrike" dirty="0" smtClean="0">
                          <a:effectLst/>
                        </a:rPr>
                        <a:t>финансирование, амортизация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6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АО "ПО "Севмаш"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976 478,0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616 208,0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2014-2023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амортизация,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прибыль на КВ в тарифе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МП "Горводоканал"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21 111,0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13 075,0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2014-2017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прибыль на КВ в тарифе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МУП "ЖЭУ"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11 387,4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11 387,4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2014-2018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прибыль на КВ в тарифе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ООО "Онега-Водоканал"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12 289,0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7 931,0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2015-2018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прибыль на КВ в тарифе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4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661C-8304-44A3-AAFB-FE5CABD2B7E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5738" y="332656"/>
            <a:ext cx="7292726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АГЕНТСТВО ПО ТАРИФАМ И ЦЕНАМ АРХАНГЕЛЬСКОЙ ОБЛАСТИ</a:t>
            </a:r>
            <a:endParaRPr lang="ru-RU" sz="2400" dirty="0">
              <a:solidFill>
                <a:srgbClr val="7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1" y="116632"/>
            <a:ext cx="1032247" cy="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1401" y="1551563"/>
            <a:ext cx="8521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С 01 июля 2014 года введено ограничение роста платы граждан за коммунальные </a:t>
            </a:r>
            <a:r>
              <a:rPr lang="ru-RU" sz="2000" b="1" dirty="0" smtClean="0">
                <a:solidFill>
                  <a:srgbClr val="0000FF"/>
                </a:solidFill>
              </a:rPr>
              <a:t>услуги</a:t>
            </a:r>
            <a:endParaRPr lang="ru-RU" sz="2000" b="1" dirty="0">
              <a:solidFill>
                <a:srgbClr val="0000FF"/>
              </a:solidFill>
            </a:endParaRPr>
          </a:p>
          <a:p>
            <a:pPr algn="ctr"/>
            <a:endParaRPr lang="ru-RU" sz="16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Федеральный Закон Российской Федерации от 28.12.2013 № 417-ФЗ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/>
              <a:t>Жилищный </a:t>
            </a:r>
            <a:r>
              <a:rPr lang="ru-RU" sz="2000" dirty="0"/>
              <a:t>Кодекс Российской </a:t>
            </a:r>
            <a:r>
              <a:rPr lang="ru-RU" sz="2000" dirty="0" smtClean="0"/>
              <a:t>федерации;</a:t>
            </a:r>
            <a:endParaRPr lang="ru-RU" sz="20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/>
              <a:t>постановление Правительства Российской Федерации от 30.04.2014 № 400. </a:t>
            </a:r>
            <a:endParaRPr lang="ru-RU" sz="2000" dirty="0" smtClean="0"/>
          </a:p>
          <a:p>
            <a:pPr marL="285750" indent="-285750" algn="just">
              <a:buFont typeface="Wingdings" pitchFamily="2" charset="2"/>
              <a:buChar char="§"/>
            </a:pPr>
            <a:endParaRPr lang="ru-RU" sz="2000" dirty="0"/>
          </a:p>
        </p:txBody>
      </p:sp>
      <p:pic>
        <p:nvPicPr>
          <p:cNvPr id="15" name="Picture 6" descr="http://www.sbor.ru/news/img/6098-f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1" y="4132664"/>
            <a:ext cx="1666838" cy="14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silevaig\Desktop\Поручения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97" y="4439958"/>
            <a:ext cx="1259564" cy="11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321315" y="3923542"/>
            <a:ext cx="2278355" cy="4266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ФАС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3119" y="3962511"/>
            <a:ext cx="2778196" cy="3403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Правительство  РФ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6" r="8179"/>
          <a:stretch/>
        </p:blipFill>
        <p:spPr bwMode="auto">
          <a:xfrm>
            <a:off x="6306225" y="4361516"/>
            <a:ext cx="1512168" cy="1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вал 22"/>
          <p:cNvSpPr/>
          <p:nvPr/>
        </p:nvSpPr>
        <p:spPr>
          <a:xfrm>
            <a:off x="4860032" y="3669617"/>
            <a:ext cx="4404555" cy="6806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Губернатор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Архангельской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504" y="5654339"/>
            <a:ext cx="3649426" cy="507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Устанавливает индекс роста в среднем по региону и допустимое отклонение по МО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47516" y="5654339"/>
            <a:ext cx="3649426" cy="507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Осуществляет расчет среднего индекса роста и допустимого отклонения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30162" y="5654339"/>
            <a:ext cx="4427984" cy="4389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Устанавливает предельные максимальные индексы роста по МО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7382</TotalTime>
  <Words>3498</Words>
  <Application>Microsoft Office PowerPoint</Application>
  <PresentationFormat>Экран (4:3)</PresentationFormat>
  <Paragraphs>409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законодательства и нормативных документов Российской Федерации к оснащению зданий, строений и сооружений бюджетной сферы и жилищного фонда приборами учета энергоресурсов.</dc:title>
  <dc:creator>Засолоцкий</dc:creator>
  <cp:lastModifiedBy>Заочинская Елена Вадимовна</cp:lastModifiedBy>
  <cp:revision>304</cp:revision>
  <cp:lastPrinted>2016-03-04T10:59:44Z</cp:lastPrinted>
  <dcterms:created xsi:type="dcterms:W3CDTF">2010-11-29T13:40:35Z</dcterms:created>
  <dcterms:modified xsi:type="dcterms:W3CDTF">2016-11-18T09:17:30Z</dcterms:modified>
</cp:coreProperties>
</file>