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5"/>
  </p:notesMasterIdLst>
  <p:sldIdLst>
    <p:sldId id="256" r:id="rId2"/>
    <p:sldId id="327" r:id="rId3"/>
    <p:sldId id="328" r:id="rId4"/>
    <p:sldId id="316" r:id="rId5"/>
    <p:sldId id="309" r:id="rId6"/>
    <p:sldId id="326" r:id="rId7"/>
    <p:sldId id="314" r:id="rId8"/>
    <p:sldId id="317" r:id="rId9"/>
    <p:sldId id="319" r:id="rId10"/>
    <p:sldId id="321" r:id="rId11"/>
    <p:sldId id="324" r:id="rId12"/>
    <p:sldId id="312" r:id="rId13"/>
    <p:sldId id="322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DAE6"/>
    <a:srgbClr val="91DFF7"/>
    <a:srgbClr val="9CB3FE"/>
    <a:srgbClr val="8EDDF6"/>
    <a:srgbClr val="70D5F4"/>
    <a:srgbClr val="0E97D4"/>
    <a:srgbClr val="45E2F7"/>
    <a:srgbClr val="44B3F8"/>
    <a:srgbClr val="487DF4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52" autoAdjust="0"/>
  </p:normalViewPr>
  <p:slideViewPr>
    <p:cSldViewPr>
      <p:cViewPr>
        <p:scale>
          <a:sx n="110" d="100"/>
          <a:sy n="110" d="100"/>
        </p:scale>
        <p:origin x="-15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aiborodin\Desktop\&#1050;&#1086;&#1085;&#1094;&#1077;&#1087;&#1094;&#1080;&#1103;\&#1050;&#1086;&#1085;&#1094;&#1077;&#1087;&#1094;&#1080;&#1103;%20&#1088;&#1072;&#1079;&#1074;&#1080;&#1090;&#1080;&#1103;%20&#1042;&#1050;&#1061;%20&#1040;&#1054;%20&#1076;&#1086;%202030%20&#1075;&#1086;&#1076;&#1072;\&#1043;&#1086;&#1090;&#1086;&#1074;&#1072;&#1103;\&#1076;&#1086;&#1082;&#1091;&#1084;&#1077;&#1085;&#1090;&#1099;%20&#1085;&#1072;%20&#1091;&#1090;&#1074;&#1077;&#1088;&#1078;&#1076;&#1077;&#1085;&#1080;&#1077;\&#1041;&#1072;&#1083;&#1072;&#1085;&#1089;&#1099;%20&#1042;&#1057;%20&#1080;%20&#1042;&#1054;%20&#1092;&#1072;&#1082;&#1090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aiborodin\Desktop\&#1050;&#1086;&#1085;&#1094;&#1077;&#1087;&#1094;&#1080;&#1103;\&#1050;&#1086;&#1085;&#1094;&#1077;&#1087;&#1094;&#1080;&#1103;%20&#1088;&#1072;&#1079;&#1074;&#1080;&#1090;&#1080;&#1103;%20&#1042;&#1050;&#1061;%20&#1040;&#1054;%20&#1076;&#1086;%202030%20&#1075;&#1086;&#1076;&#1072;\&#1043;&#1086;&#1090;&#1086;&#1074;&#1072;&#1103;\&#1076;&#1086;&#1082;&#1091;&#1084;&#1077;&#1085;&#1090;&#1099;%20&#1085;&#1072;%20&#1091;&#1090;&#1074;&#1077;&#1088;&#1078;&#1076;&#1077;&#1085;&#1080;&#1077;\&#1041;&#1072;&#1083;&#1072;&#1085;&#1089;&#1099;%20&#1042;&#1057;%20&#1080;%20&#1042;&#1054;%20&#1092;&#1072;&#1082;&#1090;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aiborodin\Desktop\&#1050;&#1086;&#1085;&#1094;&#1077;&#1087;&#1094;&#1080;&#1103;\&#1050;&#1086;&#1085;&#1094;&#1077;&#1087;&#1094;&#1080;&#1103;%20&#1088;&#1072;&#1079;&#1074;&#1080;&#1090;&#1080;&#1103;%20&#1042;&#1050;&#1061;%20&#1040;&#1054;%20&#1076;&#1086;%202030%20&#1075;&#1086;&#1076;&#1072;\&#1043;&#1086;&#1090;&#1086;&#1074;&#1072;&#1103;\&#1076;&#1086;&#1082;&#1091;&#1084;&#1077;&#1085;&#1090;&#1099;%20&#1085;&#1072;%20&#1091;&#1090;&#1074;&#1077;&#1088;&#1078;&#1076;&#1077;&#1085;&#1080;&#1077;\&#1041;&#1072;&#1083;&#1072;&#1085;&#1089;&#1099;%20&#1042;&#1057;%20&#1080;%20&#1042;&#1054;%20&#1087;&#1086;&#1089;&#1083;&#1077;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aiborodin\Desktop\&#1050;&#1086;&#1085;&#1094;&#1077;&#1087;&#1094;&#1080;&#1103;\&#1050;&#1086;&#1085;&#1094;&#1077;&#1087;&#1094;&#1080;&#1103;%20&#1088;&#1072;&#1079;&#1074;&#1080;&#1090;&#1080;&#1103;%20&#1042;&#1050;&#1061;%20&#1040;&#1054;%20&#1076;&#1086;%202030%20&#1075;&#1086;&#1076;&#1072;\&#1043;&#1086;&#1090;&#1086;&#1074;&#1072;&#1103;\&#1076;&#1086;&#1082;&#1091;&#1084;&#1077;&#1085;&#1090;&#1099;%20&#1085;&#1072;%20&#1091;&#1090;&#1074;&#1077;&#1088;&#1078;&#1076;&#1077;&#1085;&#1080;&#1077;\&#1041;&#1072;&#1083;&#1072;&#1085;&#1089;&#1099;%20&#1042;&#1057;%20&#1080;%20&#1042;&#1054;%20&#1087;&#1086;&#1089;&#1083;&#1077;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8866020600924798E-3"/>
          <c:y val="5.6271300603622535E-3"/>
          <c:w val="0.4777876538766293"/>
          <c:h val="0.79643799126598092"/>
        </c:manualLayout>
      </c:layout>
      <c:doughnutChart>
        <c:varyColors val="1"/>
        <c:ser>
          <c:idx val="0"/>
          <c:order val="0"/>
          <c:explosion val="25"/>
          <c:dPt>
            <c:idx val="0"/>
            <c:bubble3D val="0"/>
            <c:explosion val="0"/>
          </c:dPt>
          <c:dPt>
            <c:idx val="1"/>
            <c:bubble3D val="0"/>
            <c:explosion val="19"/>
          </c:dPt>
          <c:dPt>
            <c:idx val="2"/>
            <c:bubble3D val="0"/>
            <c:explosion val="0"/>
          </c:dPt>
          <c:dPt>
            <c:idx val="3"/>
            <c:bubble3D val="0"/>
            <c:explosion val="17"/>
          </c:dPt>
          <c:dPt>
            <c:idx val="4"/>
            <c:bubble3D val="0"/>
            <c:explosion val="11"/>
          </c:dPt>
          <c:dLbls>
            <c:dLbl>
              <c:idx val="0"/>
              <c:layout>
                <c:manualLayout>
                  <c:x val="1.2479460478531344E-2"/>
                  <c:y val="-4.0608890341287344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7.5428379057849982E-4"/>
                  <c:y val="3.538847758098267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9416491834029848E-3"/>
                  <c:y val="3.767626128510656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8960166742191284E-3"/>
                  <c:y val="-5.805702210670237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3.7438381435593901E-2"/>
                  <c:y val="-0.1015222258532183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'Балансы ВО и ВС'!$A$2:$A$5</c:f>
              <c:strCache>
                <c:ptCount val="4"/>
                <c:pt idx="0">
                  <c:v>нормативно-очищенные</c:v>
                </c:pt>
                <c:pt idx="1">
                  <c:v>недостаточно-очищенные</c:v>
                </c:pt>
                <c:pt idx="2">
                  <c:v>загрязненные без очистки</c:v>
                </c:pt>
                <c:pt idx="3">
                  <c:v>нормативно-чистые (без очистки)</c:v>
                </c:pt>
              </c:strCache>
            </c:strRef>
          </c:cat>
          <c:val>
            <c:numRef>
              <c:f>'Балансы ВО и ВС'!$B$2:$B$5</c:f>
              <c:numCache>
                <c:formatCode>0.0</c:formatCode>
                <c:ptCount val="4"/>
                <c:pt idx="0">
                  <c:v>71.5</c:v>
                </c:pt>
                <c:pt idx="1">
                  <c:v>7.4</c:v>
                </c:pt>
                <c:pt idx="2">
                  <c:v>8.3000000000000007</c:v>
                </c:pt>
                <c:pt idx="3">
                  <c:v>12.8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1.5636367931213674E-2"/>
          <c:y val="0.78092571299880476"/>
          <c:w val="0.9843636320687863"/>
          <c:h val="0.19438211591247423"/>
        </c:manualLayout>
      </c:layout>
      <c:overlay val="0"/>
      <c:txPr>
        <a:bodyPr/>
        <a:lstStyle/>
        <a:p>
          <a:pPr>
            <a:defRPr sz="16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248495609880019E-2"/>
          <c:y val="3.0350434385715554E-4"/>
          <c:w val="0.87936742093841569"/>
          <c:h val="0.78728293010156492"/>
        </c:manualLayout>
      </c:layout>
      <c:doughnutChart>
        <c:varyColors val="1"/>
        <c:ser>
          <c:idx val="0"/>
          <c:order val="0"/>
          <c:explosion val="25"/>
          <c:dPt>
            <c:idx val="0"/>
            <c:bubble3D val="0"/>
            <c:explosion val="2"/>
          </c:dPt>
          <c:dPt>
            <c:idx val="1"/>
            <c:bubble3D val="0"/>
            <c:explosion val="5"/>
          </c:dPt>
          <c:dPt>
            <c:idx val="2"/>
            <c:bubble3D val="0"/>
            <c:explosion val="7"/>
          </c:dPt>
          <c:dPt>
            <c:idx val="3"/>
            <c:bubble3D val="0"/>
            <c:explosion val="13"/>
          </c:dPt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'Балансы ВО и ВС'!$A$9:$A$12</c:f>
              <c:strCache>
                <c:ptCount val="3"/>
                <c:pt idx="0">
                  <c:v>нормативно-очищенных </c:v>
                </c:pt>
                <c:pt idx="1">
                  <c:v>недостаточно-очищенных</c:v>
                </c:pt>
                <c:pt idx="2">
                  <c:v>загрязненных без очистки</c:v>
                </c:pt>
              </c:strCache>
            </c:strRef>
          </c:cat>
          <c:val>
            <c:numRef>
              <c:f>'Балансы ВО и ВС'!$B$9:$B$12</c:f>
              <c:numCache>
                <c:formatCode>0.0</c:formatCode>
                <c:ptCount val="4"/>
                <c:pt idx="0">
                  <c:v>8</c:v>
                </c:pt>
                <c:pt idx="1">
                  <c:v>65</c:v>
                </c:pt>
                <c:pt idx="2">
                  <c:v>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noFill/>
  </c:spPr>
  <c:txPr>
    <a:bodyPr/>
    <a:lstStyle/>
    <a:p>
      <a:pPr>
        <a:defRPr sz="12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8866020600924798E-3"/>
          <c:y val="5.6271300603622535E-3"/>
          <c:w val="0.46978129084365661"/>
          <c:h val="0.82136412602789666"/>
        </c:manualLayout>
      </c:layout>
      <c:doughnutChart>
        <c:varyColors val="1"/>
        <c:ser>
          <c:idx val="0"/>
          <c:order val="0"/>
          <c:explosion val="25"/>
          <c:dPt>
            <c:idx val="0"/>
            <c:bubble3D val="0"/>
            <c:explosion val="0"/>
          </c:dPt>
          <c:dPt>
            <c:idx val="1"/>
            <c:bubble3D val="0"/>
            <c:explosion val="11"/>
          </c:dPt>
          <c:dPt>
            <c:idx val="2"/>
            <c:bubble3D val="0"/>
            <c:explosion val="0"/>
          </c:dPt>
          <c:dPt>
            <c:idx val="3"/>
            <c:bubble3D val="0"/>
            <c:explosion val="5"/>
          </c:dPt>
          <c:dPt>
            <c:idx val="4"/>
            <c:bubble3D val="0"/>
            <c:explosion val="11"/>
          </c:dPt>
          <c:dLbls>
            <c:dLbl>
              <c:idx val="0"/>
              <c:layout>
                <c:manualLayout>
                  <c:x val="1.2479460478531344E-2"/>
                  <c:y val="-4.0608890341287344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delete val="1"/>
            </c:dLbl>
            <c:dLbl>
              <c:idx val="2"/>
              <c:layout>
                <c:manualLayout>
                  <c:x val="-1.9416491834029848E-3"/>
                  <c:y val="3.767626128510656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8960166742191284E-3"/>
                  <c:y val="-5.805702210670237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3.7438381435593901E-2"/>
                  <c:y val="-0.1015222258532183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'Балансы ВО и ВС'!$A$2:$A$5</c:f>
              <c:strCache>
                <c:ptCount val="4"/>
                <c:pt idx="0">
                  <c:v>нормативно-очищенные</c:v>
                </c:pt>
                <c:pt idx="1">
                  <c:v>недостаточно-очищенные</c:v>
                </c:pt>
                <c:pt idx="3">
                  <c:v>нормативно-чистые (без очистки)</c:v>
                </c:pt>
              </c:strCache>
            </c:strRef>
          </c:cat>
          <c:val>
            <c:numRef>
              <c:f>'Балансы ВО и ВС'!$B$2:$B$5</c:f>
              <c:numCache>
                <c:formatCode>0</c:formatCode>
                <c:ptCount val="4"/>
                <c:pt idx="0">
                  <c:v>79.09492981129975</c:v>
                </c:pt>
                <c:pt idx="1">
                  <c:v>0</c:v>
                </c:pt>
                <c:pt idx="3">
                  <c:v>20.905070188700243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8.8467886485993057E-3"/>
          <c:y val="0.79442327922438849"/>
          <c:w val="0.9843636320687863"/>
          <c:h val="0.19438211591247423"/>
        </c:manualLayout>
      </c:layout>
      <c:overlay val="0"/>
      <c:txPr>
        <a:bodyPr/>
        <a:lstStyle/>
        <a:p>
          <a:pPr>
            <a:defRPr sz="16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248495609880019E-2"/>
          <c:y val="3.0350434385715554E-4"/>
          <c:w val="0.89756593451685696"/>
          <c:h val="0.825496317098938"/>
        </c:manualLayout>
      </c:layout>
      <c:doughnutChart>
        <c:varyColors val="1"/>
        <c:ser>
          <c:idx val="0"/>
          <c:order val="0"/>
          <c:explosion val="25"/>
          <c:dPt>
            <c:idx val="0"/>
            <c:bubble3D val="0"/>
            <c:explosion val="2"/>
          </c:dPt>
          <c:dPt>
            <c:idx val="1"/>
            <c:bubble3D val="0"/>
            <c:explosion val="9"/>
          </c:dPt>
          <c:dPt>
            <c:idx val="2"/>
            <c:bubble3D val="0"/>
            <c:explosion val="7"/>
          </c:dPt>
          <c:dPt>
            <c:idx val="3"/>
            <c:bubble3D val="0"/>
            <c:explosion val="13"/>
          </c:dPt>
          <c:dLbls>
            <c:dLbl>
              <c:idx val="1"/>
              <c:layout>
                <c:manualLayout>
                  <c:x val="8.067054884684309E-2"/>
                  <c:y val="-6.748824482312021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'Балансы ВО и ВС'!$A$9:$A$11</c:f>
              <c:strCache>
                <c:ptCount val="2"/>
                <c:pt idx="0">
                  <c:v>нормативно-очищенных </c:v>
                </c:pt>
                <c:pt idx="1">
                  <c:v>недостаточно-очищенных</c:v>
                </c:pt>
              </c:strCache>
            </c:strRef>
          </c:cat>
          <c:val>
            <c:numRef>
              <c:f>'Балансы ВО и ВС'!$B$9:$B$11</c:f>
              <c:numCache>
                <c:formatCode>0.0</c:formatCode>
                <c:ptCount val="3"/>
                <c:pt idx="0">
                  <c:v>97.922221145595373</c:v>
                </c:pt>
                <c:pt idx="1">
                  <c:v>2.0777788544046416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noFill/>
  </c:spPr>
  <c:txPr>
    <a:bodyPr/>
    <a:lstStyle/>
    <a:p>
      <a:pPr>
        <a:defRPr sz="12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CCF32-7C61-410D-8289-017BBC38A428}" type="datetimeFigureOut">
              <a:rPr lang="ru-RU" smtClean="0"/>
              <a:t>18.11.2016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F5F3A-F07C-47D5-BBC0-DD05443248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6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7395-424F-4A45-A414-615ED88CE1E1}" type="datetime1">
              <a:rPr lang="ru-RU" smtClean="0"/>
              <a:t>18.11.2016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65E2A-2528-43AD-AA73-303B4A0E88E4}" type="datetime1">
              <a:rPr lang="ru-RU" smtClean="0"/>
              <a:t>18.11.2016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EC39-37FE-45E6-8A08-A423F0971892}" type="datetime1">
              <a:rPr lang="ru-RU" smtClean="0"/>
              <a:t>18.11.2016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F5C1-01D7-4F6A-9DDB-18AE2E7F92AC}" type="datetime1">
              <a:rPr lang="ru-RU" smtClean="0"/>
              <a:t>18.11.2016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A13-64A4-4858-A442-549F1E551C6D}" type="datetime1">
              <a:rPr lang="ru-RU" smtClean="0"/>
              <a:t>18.11.2016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664A-6E1C-41D7-B5BC-4AF7CDC7B16E}" type="datetime1">
              <a:rPr lang="ru-RU" smtClean="0"/>
              <a:t>18.11.2016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E4A94-AD5C-45E7-81D8-062420CF1A0A}" type="datetime1">
              <a:rPr lang="ru-RU" smtClean="0"/>
              <a:t>18.11.2016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3290-777A-4BFD-AF03-1379D70D0615}" type="datetime1">
              <a:rPr lang="ru-RU" smtClean="0"/>
              <a:t>18.11.2016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6BDB-7C4D-45B7-B2E7-1A37038170C1}" type="datetime1">
              <a:rPr lang="ru-RU" smtClean="0"/>
              <a:t>18.11.2016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9B5F-D199-45C7-BF11-50B415C14317}" type="datetime1">
              <a:rPr lang="ru-RU" smtClean="0"/>
              <a:t>18.11.2016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FB0-2FCA-4480-8F4E-BE4FB7A02519}" type="datetime1">
              <a:rPr lang="ru-RU" smtClean="0"/>
              <a:t>18.11.2016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6787676-E786-466E-B992-58B4AF4A7A19}" type="datetime1">
              <a:rPr lang="ru-RU" smtClean="0"/>
              <a:t>18.11.2016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1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6269" y="1412776"/>
            <a:ext cx="7772400" cy="165618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развитии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систем водоснабжения и водоотведения Архангельской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области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/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до 2030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года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455738" y="0"/>
            <a:ext cx="7508750" cy="140493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24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МИНИСТЕРСТВО </a:t>
            </a:r>
            <a:br>
              <a:rPr lang="ru-RU" sz="24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ТЭК и ЖКХ АРХАНГЕЛЬСКОЙ </a:t>
            </a: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ОБЛАСТИ</a:t>
            </a:r>
          </a:p>
        </p:txBody>
      </p:sp>
      <p:pic>
        <p:nvPicPr>
          <p:cNvPr id="8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4356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368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134" y="1516722"/>
            <a:ext cx="86293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МОДЕРНИЗАЦИИ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259632" y="200527"/>
            <a:ext cx="7272808" cy="996226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МИНИСТЕРСТВО </a:t>
            </a:r>
            <a:b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ТЭК и ЖКХ АРХАНГЕЛЬСКОЙ ОБЛАСТИ</a:t>
            </a:r>
          </a:p>
        </p:txBody>
      </p:sp>
      <p:sp>
        <p:nvSpPr>
          <p:cNvPr id="32" name="Номер слайда 5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E52476-7ABB-47AF-B862-619FD563546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664328" y="4292441"/>
            <a:ext cx="3897393" cy="93629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srgbClr val="956251">
                    <a:lumMod val="75000"/>
                  </a:srgb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Модернизация коммунальной инфраструктуры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664328" y="3220835"/>
            <a:ext cx="1619640" cy="64807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srgbClr val="956251">
                    <a:lumMod val="75000"/>
                  </a:srgb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Внебюджетные средства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4860032" y="3220834"/>
            <a:ext cx="1701689" cy="67287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srgbClr val="956251">
                    <a:lumMod val="75000"/>
                  </a:srgb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Бюджетные средства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7017934" y="4292441"/>
            <a:ext cx="1874546" cy="93675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srgbClr val="956251">
                    <a:lumMod val="75000"/>
                  </a:srgb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Местный бюджет </a:t>
            </a:r>
          </a:p>
          <a:p>
            <a:pPr algn="ctr">
              <a:defRPr/>
            </a:pPr>
            <a:r>
              <a:rPr lang="ru-RU" sz="1400" b="1" kern="0" dirty="0" smtClean="0">
                <a:solidFill>
                  <a:srgbClr val="956251">
                    <a:lumMod val="75000"/>
                  </a:srgb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(муниципальные программы  энергосбережения)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7017933" y="2198626"/>
            <a:ext cx="1874546" cy="86409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srgbClr val="956251">
                    <a:lumMod val="75000"/>
                  </a:srgb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Федеральные средства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257331" y="2198625"/>
            <a:ext cx="1872208" cy="86409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srgbClr val="956251">
                    <a:lumMod val="75000"/>
                  </a:srgb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Государственно</a:t>
            </a:r>
            <a:r>
              <a:rPr lang="en-US" sz="1400" b="1" kern="0" dirty="0" smtClean="0">
                <a:solidFill>
                  <a:srgbClr val="956251">
                    <a:lumMod val="75000"/>
                  </a:srgb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kern="0" dirty="0" smtClean="0">
                <a:solidFill>
                  <a:srgbClr val="956251">
                    <a:lumMod val="75000"/>
                  </a:srgb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–частное партнёрство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251520" y="3206738"/>
            <a:ext cx="1872208" cy="86699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srgbClr val="956251">
                    <a:lumMod val="75000"/>
                  </a:srgb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Концессионные соглашения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263142" y="4284640"/>
            <a:ext cx="1860586" cy="9441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srgbClr val="956251">
                    <a:lumMod val="75000"/>
                  </a:srgb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Энергосервисные договоры</a:t>
            </a:r>
          </a:p>
        </p:txBody>
      </p:sp>
      <p:sp>
        <p:nvSpPr>
          <p:cNvPr id="28" name="Стрелка углом вверх 27"/>
          <p:cNvSpPr/>
          <p:nvPr/>
        </p:nvSpPr>
        <p:spPr>
          <a:xfrm rot="10800000" flipH="1">
            <a:off x="2146630" y="2558666"/>
            <a:ext cx="1057218" cy="612068"/>
          </a:xfrm>
          <a:prstGeom prst="bentUpArrow">
            <a:avLst>
              <a:gd name="adj1" fmla="val 13861"/>
              <a:gd name="adj2" fmla="val 15477"/>
              <a:gd name="adj3" fmla="val 2176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0" name="Стрелка вверх 29"/>
          <p:cNvSpPr/>
          <p:nvPr/>
        </p:nvSpPr>
        <p:spPr>
          <a:xfrm rot="5400000">
            <a:off x="2273871" y="3300846"/>
            <a:ext cx="231995" cy="475830"/>
          </a:xfrm>
          <a:prstGeom prst="upArrow">
            <a:avLst>
              <a:gd name="adj1" fmla="val 42194"/>
              <a:gd name="adj2" fmla="val 6170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1" name="Стрелка вверх 30"/>
          <p:cNvSpPr/>
          <p:nvPr/>
        </p:nvSpPr>
        <p:spPr>
          <a:xfrm rot="2685133">
            <a:off x="2285678" y="3775653"/>
            <a:ext cx="231995" cy="612860"/>
          </a:xfrm>
          <a:prstGeom prst="upArrow">
            <a:avLst>
              <a:gd name="adj1" fmla="val 42194"/>
              <a:gd name="adj2" fmla="val 6170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4320391" y="3422762"/>
            <a:ext cx="504055" cy="861878"/>
          </a:xfrm>
          <a:prstGeom prst="downArrowCallout">
            <a:avLst>
              <a:gd name="adj1" fmla="val 20719"/>
              <a:gd name="adj2" fmla="val 26103"/>
              <a:gd name="adj3" fmla="val 26640"/>
              <a:gd name="adj4" fmla="val 1190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017933" y="3220833"/>
            <a:ext cx="1874546" cy="85289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srgbClr val="956251">
                    <a:lumMod val="75000"/>
                  </a:srgb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Областной бюджет </a:t>
            </a:r>
          </a:p>
          <a:p>
            <a:pPr algn="ctr">
              <a:defRPr/>
            </a:pPr>
            <a:r>
              <a:rPr lang="ru-RU" sz="1400" b="1" kern="0" dirty="0" smtClean="0">
                <a:solidFill>
                  <a:srgbClr val="956251">
                    <a:lumMod val="75000"/>
                  </a:srgb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(региональная программа энергосбережения)</a:t>
            </a:r>
          </a:p>
        </p:txBody>
      </p:sp>
      <p:sp>
        <p:nvSpPr>
          <p:cNvPr id="27" name="Стрелка углом вверх 26"/>
          <p:cNvSpPr/>
          <p:nvPr/>
        </p:nvSpPr>
        <p:spPr>
          <a:xfrm rot="10800000">
            <a:off x="5940152" y="2579524"/>
            <a:ext cx="1054592" cy="612068"/>
          </a:xfrm>
          <a:prstGeom prst="bentUpArrow">
            <a:avLst>
              <a:gd name="adj1" fmla="val 13861"/>
              <a:gd name="adj2" fmla="val 15477"/>
              <a:gd name="adj3" fmla="val 2176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9" name="Стрелка вверх 28"/>
          <p:cNvSpPr/>
          <p:nvPr/>
        </p:nvSpPr>
        <p:spPr>
          <a:xfrm rot="16200000">
            <a:off x="6679226" y="3331763"/>
            <a:ext cx="224519" cy="406518"/>
          </a:xfrm>
          <a:prstGeom prst="upArrow">
            <a:avLst>
              <a:gd name="adj1" fmla="val 42194"/>
              <a:gd name="adj2" fmla="val 6170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3" name="Стрелка вверх 32"/>
          <p:cNvSpPr/>
          <p:nvPr/>
        </p:nvSpPr>
        <p:spPr>
          <a:xfrm rot="18962980">
            <a:off x="6661524" y="3840844"/>
            <a:ext cx="227543" cy="510552"/>
          </a:xfrm>
          <a:prstGeom prst="upArrow">
            <a:avLst>
              <a:gd name="adj1" fmla="val 42194"/>
              <a:gd name="adj2" fmla="val 6170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pic>
        <p:nvPicPr>
          <p:cNvPr id="26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85" y="200527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Прямоугольник 36"/>
          <p:cNvSpPr/>
          <p:nvPr/>
        </p:nvSpPr>
        <p:spPr>
          <a:xfrm>
            <a:off x="251520" y="5517232"/>
            <a:ext cx="86293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 МЛРД. РУБ. - СТОИМОСТЬ МОДЕРНИЗАЦИИ ВОДОПРОВОДНО-КАНАЛИЗАЦИОННОГО ХОЗЯЙСТВА АРХАНГЕЛЬСКОЙ ОБЛАСТИ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65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78290"/>
            <a:ext cx="848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МОДЕЛЬ ПОВЫШЕНИЯ ЭНЕРГОЭФФЕКТИВНОСТИ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ВКХ АРХАНГЕЛЬСКОЙ ОБЛАСТИ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232867" y="116632"/>
            <a:ext cx="7508750" cy="852209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МИНИСТЕРСТВО </a:t>
            </a:r>
            <a:b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ТЭК и ЖКХ АРХАНГЕЛЬСКОЙ ОБЛАСТИ</a:t>
            </a:r>
          </a:p>
        </p:txBody>
      </p:sp>
      <p:sp>
        <p:nvSpPr>
          <p:cNvPr id="32" name="Номер слайда 5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E52476-7ABB-47AF-B862-619FD563546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11</a:t>
            </a:fld>
            <a:endParaRPr lang="ru-RU" dirty="0"/>
          </a:p>
        </p:txBody>
      </p:sp>
      <p:pic>
        <p:nvPicPr>
          <p:cNvPr id="26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85" y="200527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Группа 24"/>
          <p:cNvGrpSpPr/>
          <p:nvPr/>
        </p:nvGrpSpPr>
        <p:grpSpPr>
          <a:xfrm>
            <a:off x="179512" y="1984977"/>
            <a:ext cx="8795896" cy="4540366"/>
            <a:chOff x="-8079" y="-4225"/>
            <a:chExt cx="8227205" cy="4965694"/>
          </a:xfrm>
        </p:grpSpPr>
        <p:sp>
          <p:nvSpPr>
            <p:cNvPr id="38" name="Скругленный прямоугольник 37"/>
            <p:cNvSpPr/>
            <p:nvPr/>
          </p:nvSpPr>
          <p:spPr>
            <a:xfrm>
              <a:off x="-8079" y="11804"/>
              <a:ext cx="1728192" cy="591304"/>
            </a:xfrm>
            <a:prstGeom prst="roundRect">
              <a:avLst/>
            </a:prstGeom>
            <a:pattFill prst="pct30">
              <a:fgClr>
                <a:srgbClr val="A28E6A">
                  <a:lumMod val="60000"/>
                  <a:lumOff val="40000"/>
                </a:srgbClr>
              </a:fgClr>
              <a:bgClr>
                <a:sysClr val="window" lastClr="FFFFFF"/>
              </a:bgClr>
            </a:pattFill>
            <a:ln w="42500" cap="flat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/>
                  <a:ea typeface="Times New Roman"/>
                </a:rPr>
                <a:t>ЦЕЛЕВЫЕ ОРИЕНТИРЫ</a:t>
              </a:r>
              <a:endParaRPr kumimoji="0" lang="ru-RU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9" name="Скругленный прямоугольник 38"/>
            <p:cNvSpPr/>
            <p:nvPr/>
          </p:nvSpPr>
          <p:spPr>
            <a:xfrm>
              <a:off x="0" y="3343768"/>
              <a:ext cx="2208378" cy="672661"/>
            </a:xfrm>
            <a:prstGeom prst="roundRect">
              <a:avLst/>
            </a:prstGeom>
            <a:pattFill prst="pct30">
              <a:fgClr>
                <a:srgbClr val="A28E6A">
                  <a:lumMod val="60000"/>
                  <a:lumOff val="40000"/>
                </a:srgbClr>
              </a:fgClr>
              <a:bgClr>
                <a:sysClr val="window" lastClr="FFFFFF"/>
              </a:bgClr>
            </a:pattFill>
            <a:ln w="42500" cap="flat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lIns="72000" tIns="36000" rIns="72000" bIns="36000" anchor="ctr"/>
            <a:lstStyle/>
            <a:p>
              <a:pPr marL="347345" marR="0" lvl="0" indent="-347345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/>
                  <a:ea typeface="Times New Roman"/>
                </a:rPr>
                <a:t>ПРОЕКТНОЕ</a:t>
              </a:r>
              <a:endParaRPr kumimoji="0" lang="ru-RU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/>
                  <a:ea typeface="Times New Roman"/>
                </a:rPr>
                <a:t>УПРАВЛЕНИЕ</a:t>
              </a:r>
              <a:endParaRPr kumimoji="0" lang="ru-RU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2456271" y="-4225"/>
              <a:ext cx="3168352" cy="591304"/>
            </a:xfrm>
            <a:prstGeom prst="roundRect">
              <a:avLst/>
            </a:prstGeom>
            <a:pattFill prst="pct30">
              <a:fgClr>
                <a:srgbClr val="A28E6A">
                  <a:lumMod val="60000"/>
                  <a:lumOff val="40000"/>
                </a:srgbClr>
              </a:fgClr>
              <a:bgClr>
                <a:sysClr val="window" lastClr="FFFFFF"/>
              </a:bgClr>
            </a:pattFill>
            <a:ln w="42500" cap="flat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/>
                  <a:ea typeface="Times New Roman"/>
                </a:rPr>
                <a:t>КОНЦЕПЦИЯ РАЗВИТИЯ</a:t>
              </a:r>
              <a:endPara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576129" y="2234632"/>
              <a:ext cx="7056783" cy="475287"/>
            </a:xfrm>
            <a:prstGeom prst="roundRect">
              <a:avLst/>
            </a:prstGeom>
            <a:pattFill prst="pct30">
              <a:fgClr>
                <a:srgbClr val="A28E6A">
                  <a:lumMod val="60000"/>
                  <a:lumOff val="40000"/>
                </a:srgbClr>
              </a:fgClr>
              <a:bgClr>
                <a:sysClr val="window" lastClr="FFFFFF"/>
              </a:bgClr>
            </a:pattFill>
            <a:ln w="42500" cap="flat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740000"/>
                  </a:solidFill>
                  <a:effectLst/>
                  <a:uLnTx/>
                  <a:uFillTx/>
                  <a:latin typeface="Times New Roman"/>
                  <a:ea typeface="Times New Roman"/>
                </a:rPr>
                <a:t>РЕГИОНАЛЬНЫЙ ЦЕНТР </a:t>
              </a:r>
              <a:r>
                <a:rPr lang="ru-RU" sz="1600" b="1" dirty="0" smtClean="0">
                  <a:solidFill>
                    <a:srgbClr val="740000"/>
                  </a:solidFill>
                  <a:latin typeface="Times New Roman"/>
                  <a:ea typeface="Times New Roman"/>
                </a:rPr>
                <a:t>ПО </a:t>
              </a:r>
              <a:r>
                <a:rPr kumimoji="0" lang="ru-RU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40000"/>
                  </a:solidFill>
                  <a:effectLst/>
                  <a:uLnTx/>
                  <a:uFillTx/>
                  <a:latin typeface="Times New Roman"/>
                  <a:ea typeface="Times New Roman"/>
                </a:rPr>
                <a:t>ЭНЕРГОСБЕРЕЖЕНИЮ</a:t>
              </a:r>
              <a:endPara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47" name="Скругленный прямоугольник 46"/>
            <p:cNvSpPr/>
            <p:nvPr/>
          </p:nvSpPr>
          <p:spPr>
            <a:xfrm>
              <a:off x="5895129" y="3306387"/>
              <a:ext cx="2256121" cy="701692"/>
            </a:xfrm>
            <a:prstGeom prst="roundRect">
              <a:avLst/>
            </a:prstGeom>
            <a:pattFill prst="pct30">
              <a:fgClr>
                <a:srgbClr val="A28E6A">
                  <a:lumMod val="60000"/>
                  <a:lumOff val="40000"/>
                </a:srgbClr>
              </a:fgClr>
              <a:bgClr>
                <a:sysClr val="window" lastClr="FFFFFF"/>
              </a:bgClr>
            </a:pattFill>
            <a:ln w="42500" cap="flat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/>
                  <a:ea typeface="Times New Roman"/>
                </a:rPr>
                <a:t>РЕГЛАМЕНТЫ,</a:t>
              </a:r>
              <a:endParaRPr kumimoji="0" lang="ru-RU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/>
                  <a:ea typeface="Times New Roman"/>
                </a:rPr>
                <a:t>ГОСПОДДЕРЖКА</a:t>
              </a:r>
              <a:endParaRPr kumimoji="0" lang="ru-RU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6323045" y="0"/>
              <a:ext cx="1896081" cy="591303"/>
            </a:xfrm>
            <a:prstGeom prst="roundRect">
              <a:avLst/>
            </a:prstGeom>
            <a:pattFill prst="pct30">
              <a:fgClr>
                <a:srgbClr val="A28E6A">
                  <a:lumMod val="60000"/>
                  <a:lumOff val="40000"/>
                </a:srgbClr>
              </a:fgClr>
              <a:bgClr>
                <a:sysClr val="window" lastClr="FFFFFF"/>
              </a:bgClr>
            </a:pattFill>
            <a:ln w="42500" cap="flat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/>
                  <a:ea typeface="Times New Roman"/>
                </a:rPr>
                <a:t>МЕСТНЫЙ ПОТЕНЦИАЛ</a:t>
              </a:r>
              <a:endPara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49" name="Скругленный прямоугольник 48"/>
            <p:cNvSpPr/>
            <p:nvPr/>
          </p:nvSpPr>
          <p:spPr>
            <a:xfrm>
              <a:off x="2445166" y="1181302"/>
              <a:ext cx="3204356" cy="488964"/>
            </a:xfrm>
            <a:prstGeom prst="roundRect">
              <a:avLst/>
            </a:prstGeom>
            <a:pattFill prst="pct30">
              <a:fgClr>
                <a:srgbClr val="A28E6A">
                  <a:lumMod val="60000"/>
                  <a:lumOff val="40000"/>
                </a:srgbClr>
              </a:fgClr>
              <a:bgClr>
                <a:sysClr val="window" lastClr="FFFFFF"/>
              </a:bgClr>
            </a:pattFill>
            <a:ln w="42500" cap="flat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lIns="72000" tIns="36000" rIns="72000" bIns="36000" anchor="ctr"/>
            <a:lstStyle/>
            <a:p>
              <a:pPr marL="347345" marR="0" lvl="0" indent="-347345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/>
                  <a:ea typeface="Times New Roman"/>
                </a:rPr>
                <a:t>ПРОЕКТЫ</a:t>
              </a:r>
              <a:endPara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1648907" y="4496022"/>
              <a:ext cx="4910757" cy="465447"/>
            </a:xfrm>
            <a:prstGeom prst="roundRect">
              <a:avLst/>
            </a:prstGeom>
            <a:pattFill prst="pct30">
              <a:fgClr>
                <a:srgbClr val="A28E6A">
                  <a:lumMod val="60000"/>
                  <a:lumOff val="40000"/>
                </a:srgbClr>
              </a:fgClr>
              <a:bgClr>
                <a:sysClr val="window" lastClr="FFFFFF"/>
              </a:bgClr>
            </a:pattFill>
            <a:ln w="42500" cap="flat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/>
                  <a:ea typeface="Times New Roman"/>
                </a:rPr>
                <a:t>НОВЫЕ ЭНЕРГОЭФФЕКТИВНЫЕ ОБЪЕКТЫ</a:t>
              </a:r>
              <a:endPara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51" name="Стрелка вниз 50"/>
            <p:cNvSpPr/>
            <p:nvPr/>
          </p:nvSpPr>
          <p:spPr>
            <a:xfrm rot="16200000">
              <a:off x="1967708" y="19557"/>
              <a:ext cx="237646" cy="552191"/>
            </a:xfrm>
            <a:prstGeom prst="downArrow">
              <a:avLst/>
            </a:prstGeom>
            <a:solidFill>
              <a:srgbClr val="696464">
                <a:lumMod val="60000"/>
                <a:lumOff val="40000"/>
              </a:srgbClr>
            </a:solidFill>
            <a:ln w="42500" cap="flat" cmpd="sng" algn="ctr">
              <a:solidFill>
                <a:srgbClr val="696464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3068997" y="3385771"/>
              <a:ext cx="2016224" cy="538903"/>
            </a:xfrm>
            <a:prstGeom prst="roundRect">
              <a:avLst/>
            </a:prstGeom>
            <a:pattFill prst="pct30">
              <a:fgClr>
                <a:srgbClr val="A28E6A">
                  <a:lumMod val="60000"/>
                  <a:lumOff val="40000"/>
                </a:srgbClr>
              </a:fgClr>
              <a:bgClr>
                <a:sysClr val="window" lastClr="FFFFFF"/>
              </a:bgClr>
            </a:pattFill>
            <a:ln w="42500" cap="flat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/>
                  <a:ea typeface="Times New Roman"/>
                </a:rPr>
                <a:t>ИНВЕСТОР</a:t>
              </a:r>
              <a:endParaRPr kumimoji="0" lang="ru-RU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53" name="Стрелка вниз 52"/>
            <p:cNvSpPr/>
            <p:nvPr/>
          </p:nvSpPr>
          <p:spPr>
            <a:xfrm rot="5400000">
              <a:off x="5845904" y="23727"/>
              <a:ext cx="237646" cy="552191"/>
            </a:xfrm>
            <a:prstGeom prst="downArrow">
              <a:avLst/>
            </a:prstGeom>
            <a:solidFill>
              <a:srgbClr val="696464">
                <a:lumMod val="60000"/>
                <a:lumOff val="40000"/>
              </a:srgbClr>
            </a:solidFill>
            <a:ln w="42500" cap="flat" cmpd="sng" algn="ctr">
              <a:solidFill>
                <a:srgbClr val="696464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Стрелка вниз 53"/>
            <p:cNvSpPr/>
            <p:nvPr/>
          </p:nvSpPr>
          <p:spPr>
            <a:xfrm>
              <a:off x="3970899" y="695090"/>
              <a:ext cx="254033" cy="407459"/>
            </a:xfrm>
            <a:prstGeom prst="downArrow">
              <a:avLst/>
            </a:prstGeom>
            <a:solidFill>
              <a:srgbClr val="696464">
                <a:lumMod val="60000"/>
                <a:lumOff val="40000"/>
              </a:srgbClr>
            </a:solidFill>
            <a:ln w="42500" cap="flat" cmpd="sng" algn="ctr">
              <a:solidFill>
                <a:srgbClr val="696464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Стрелка вниз 54"/>
            <p:cNvSpPr/>
            <p:nvPr/>
          </p:nvSpPr>
          <p:spPr>
            <a:xfrm>
              <a:off x="3970899" y="1797639"/>
              <a:ext cx="254033" cy="407459"/>
            </a:xfrm>
            <a:prstGeom prst="downArrow">
              <a:avLst/>
            </a:prstGeom>
            <a:solidFill>
              <a:srgbClr val="696464">
                <a:lumMod val="60000"/>
                <a:lumOff val="40000"/>
              </a:srgbClr>
            </a:solidFill>
            <a:ln w="42500" cap="flat" cmpd="sng" algn="ctr">
              <a:solidFill>
                <a:srgbClr val="696464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Стрелка вниз 55"/>
            <p:cNvSpPr/>
            <p:nvPr/>
          </p:nvSpPr>
          <p:spPr>
            <a:xfrm>
              <a:off x="977172" y="2821434"/>
              <a:ext cx="254033" cy="407459"/>
            </a:xfrm>
            <a:prstGeom prst="downArrow">
              <a:avLst/>
            </a:prstGeom>
            <a:solidFill>
              <a:srgbClr val="696464">
                <a:lumMod val="60000"/>
                <a:lumOff val="40000"/>
              </a:srgbClr>
            </a:solidFill>
            <a:ln w="42500" cap="flat" cmpd="sng" algn="ctr">
              <a:solidFill>
                <a:srgbClr val="696464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" name="Стрелка вниз 56"/>
            <p:cNvSpPr/>
            <p:nvPr/>
          </p:nvSpPr>
          <p:spPr>
            <a:xfrm>
              <a:off x="3970899" y="4016428"/>
              <a:ext cx="254033" cy="407459"/>
            </a:xfrm>
            <a:prstGeom prst="downArrow">
              <a:avLst/>
            </a:prstGeom>
            <a:solidFill>
              <a:srgbClr val="696464">
                <a:lumMod val="60000"/>
                <a:lumOff val="40000"/>
              </a:srgbClr>
            </a:solidFill>
            <a:ln w="42500" cap="flat" cmpd="sng" algn="ctr">
              <a:solidFill>
                <a:srgbClr val="696464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Стрелка вниз 57"/>
            <p:cNvSpPr/>
            <p:nvPr/>
          </p:nvSpPr>
          <p:spPr>
            <a:xfrm rot="16200000">
              <a:off x="2529711" y="3371235"/>
              <a:ext cx="237646" cy="552191"/>
            </a:xfrm>
            <a:prstGeom prst="downArrow">
              <a:avLst/>
            </a:prstGeom>
            <a:solidFill>
              <a:srgbClr val="696464">
                <a:lumMod val="60000"/>
                <a:lumOff val="40000"/>
              </a:srgbClr>
            </a:solidFill>
            <a:ln w="42500" cap="flat" cmpd="sng" algn="ctr">
              <a:solidFill>
                <a:srgbClr val="696464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Стрелка вниз 58"/>
            <p:cNvSpPr/>
            <p:nvPr/>
          </p:nvSpPr>
          <p:spPr>
            <a:xfrm rot="5400000">
              <a:off x="5360810" y="3391625"/>
              <a:ext cx="237646" cy="552191"/>
            </a:xfrm>
            <a:prstGeom prst="downArrow">
              <a:avLst/>
            </a:prstGeom>
            <a:solidFill>
              <a:srgbClr val="696464">
                <a:lumMod val="60000"/>
                <a:lumOff val="40000"/>
              </a:srgbClr>
            </a:solidFill>
            <a:ln w="42500" cap="flat" cmpd="sng" algn="ctr">
              <a:solidFill>
                <a:srgbClr val="696464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Двойная стрелка вверх/вниз 59"/>
            <p:cNvSpPr/>
            <p:nvPr/>
          </p:nvSpPr>
          <p:spPr>
            <a:xfrm>
              <a:off x="3970899" y="2867039"/>
              <a:ext cx="254033" cy="440607"/>
            </a:xfrm>
            <a:prstGeom prst="upDownArrow">
              <a:avLst/>
            </a:prstGeom>
            <a:solidFill>
              <a:srgbClr val="696464">
                <a:lumMod val="60000"/>
                <a:lumOff val="40000"/>
              </a:srgbClr>
            </a:solidFill>
            <a:ln w="42500" cap="flat" cmpd="sng" algn="ctr">
              <a:solidFill>
                <a:srgbClr val="696464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418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1187624" y="200527"/>
            <a:ext cx="7416824" cy="996226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МИНИСТЕРСТВО </a:t>
            </a:r>
            <a:b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ТЭК и ЖКХ АРХАНГЕЛЬСКОЙ ОБЛАСТИ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35496" y="1340768"/>
            <a:ext cx="9073008" cy="81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 anchor="ctr"/>
          <a:lstStyle>
            <a:lvl1pPr algn="ctr" defTabSz="1028700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1028700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28700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28700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28700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28700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28700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28700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28700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Балансы водоснабжения и водоотведения Архангельской области к 2030 году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12</a:t>
            </a:fld>
            <a:endParaRPr lang="ru-RU" dirty="0"/>
          </a:p>
        </p:txBody>
      </p:sp>
      <p:pic>
        <p:nvPicPr>
          <p:cNvPr id="11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0527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796136" y="3789040"/>
            <a:ext cx="1061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Стоки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123728" y="3789039"/>
            <a:ext cx="894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Вода</a:t>
            </a:r>
            <a:endParaRPr lang="ru-RU" sz="2400" b="1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827957" y="2207025"/>
            <a:ext cx="7482037" cy="4317042"/>
            <a:chOff x="0" y="0"/>
            <a:chExt cx="10528499" cy="3560369"/>
          </a:xfrm>
        </p:grpSpPr>
        <p:graphicFrame>
          <p:nvGraphicFramePr>
            <p:cNvPr id="14" name="Диаграмма 13"/>
            <p:cNvGraphicFramePr/>
            <p:nvPr>
              <p:extLst>
                <p:ext uri="{D42A27DB-BD31-4B8C-83A1-F6EECF244321}">
                  <p14:modId xmlns:p14="http://schemas.microsoft.com/office/powerpoint/2010/main" val="4255029031"/>
                </p:ext>
              </p:extLst>
            </p:nvPr>
          </p:nvGraphicFramePr>
          <p:xfrm>
            <a:off x="0" y="0"/>
            <a:ext cx="10528499" cy="35293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5" name="Диаграмма 14"/>
            <p:cNvGraphicFramePr/>
            <p:nvPr>
              <p:extLst>
                <p:ext uri="{D42A27DB-BD31-4B8C-83A1-F6EECF244321}">
                  <p14:modId xmlns:p14="http://schemas.microsoft.com/office/powerpoint/2010/main" val="2798340317"/>
                </p:ext>
              </p:extLst>
            </p:nvPr>
          </p:nvGraphicFramePr>
          <p:xfrm>
            <a:off x="4966904" y="31068"/>
            <a:ext cx="5538285" cy="35293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0929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1455738" y="0"/>
            <a:ext cx="7004694" cy="140493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МИНИСТЕРСТВО </a:t>
            </a:r>
            <a:b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ТЭК и ЖКХ АРХАНГЕЛЬСКОЙ ОБЛАСТИ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371400" y="1988840"/>
            <a:ext cx="8593087" cy="254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 anchor="ctr"/>
          <a:lstStyle>
            <a:lvl1pPr algn="ctr" defTabSz="1028700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1028700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Calibri" pitchFamily="34" charset="0"/>
              </a:defRPr>
            </a:lvl2pPr>
            <a:lvl3pPr algn="ctr" defTabSz="1028700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Calibri" pitchFamily="34" charset="0"/>
              </a:defRPr>
            </a:lvl3pPr>
            <a:lvl4pPr algn="ctr" defTabSz="1028700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Calibri" pitchFamily="34" charset="0"/>
              </a:defRPr>
            </a:lvl4pPr>
            <a:lvl5pPr algn="ctr" defTabSz="1028700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1028700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1028700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1028700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1028700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13</a:t>
            </a:fld>
            <a:endParaRPr lang="ru-RU" dirty="0"/>
          </a:p>
        </p:txBody>
      </p:sp>
      <p:pic>
        <p:nvPicPr>
          <p:cNvPr id="11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01" y="116632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229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25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27" y="128519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Заголовок 1"/>
          <p:cNvSpPr txBox="1">
            <a:spLocks/>
          </p:cNvSpPr>
          <p:nvPr/>
        </p:nvSpPr>
        <p:spPr>
          <a:xfrm>
            <a:off x="1403648" y="104230"/>
            <a:ext cx="7272808" cy="948505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Средства в рамках инвестиционных программ, запланированные на развитие систем водоснабжения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Архангельской области </a:t>
            </a:r>
            <a:endParaRPr lang="ru-RU" sz="20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144046"/>
              </p:ext>
            </p:extLst>
          </p:nvPr>
        </p:nvGraphicFramePr>
        <p:xfrm>
          <a:off x="107504" y="1112857"/>
          <a:ext cx="8928991" cy="5051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360"/>
                <a:gridCol w="4680520"/>
                <a:gridCol w="1008111"/>
              </a:tblGrid>
              <a:tr h="53953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Наименование </a:t>
                      </a:r>
                      <a:endParaRPr lang="ru-RU" sz="12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mbria" panose="02040503050406030204" pitchFamily="18" charset="0"/>
                        </a:rPr>
                        <a:t>инвестиционной программы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14540" marR="1454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Запланированные мероприятия 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в сфере </a:t>
                      </a:r>
                      <a:r>
                        <a:rPr lang="ru-RU" sz="1200" dirty="0" smtClean="0">
                          <a:effectLst/>
                          <a:latin typeface="Cambria" panose="02040503050406030204" pitchFamily="18" charset="0"/>
                        </a:rPr>
                        <a:t>водоснабжения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14540" marR="1454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Общий объем инвестиций, млн. рублей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14540" marR="14540" marT="0" marB="0" anchor="ctr"/>
                </a:tc>
              </a:tr>
              <a:tr h="768495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mbria" panose="02040503050406030204" pitchFamily="18" charset="0"/>
                        </a:rPr>
                        <a:t>«</a:t>
                      </a: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Развитие систем водоснабжения и водоотведения города Архангельска на 2015-2019 годы</a:t>
                      </a:r>
                      <a:r>
                        <a:rPr lang="ru-RU" sz="1100" dirty="0" smtClean="0">
                          <a:effectLst/>
                          <a:latin typeface="Cambria" panose="02040503050406030204" pitchFamily="18" charset="0"/>
                        </a:rPr>
                        <a:t>» МУП «Водоканал» МО «Город Архангельск»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14540" marR="1454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реконструкция водоочистных сооружений пос. Силикатный, 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модернизация и реконструкция  </a:t>
                      </a:r>
                      <a:r>
                        <a:rPr lang="ru-RU" sz="1000" b="1" dirty="0" smtClean="0">
                          <a:effectLst/>
                          <a:latin typeface="Cambria" panose="02040503050406030204" pitchFamily="18" charset="0"/>
                        </a:rPr>
                        <a:t>40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 насосных станций;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строительство</a:t>
                      </a:r>
                      <a:r>
                        <a:rPr lang="ru-RU" sz="1000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системы очистки промывных вод ЦОСВ;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строительство и реконструкция 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</a:rPr>
                        <a:t>сетей 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водоснабжения общей протяженностью </a:t>
                      </a:r>
                      <a:r>
                        <a:rPr lang="ru-RU" sz="1000" b="1" dirty="0" smtClean="0">
                          <a:effectLst/>
                          <a:latin typeface="Cambria" panose="02040503050406030204" pitchFamily="18" charset="0"/>
                        </a:rPr>
                        <a:t>10, 5 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км</a:t>
                      </a:r>
                      <a:endParaRPr lang="ru-RU" sz="1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14540" marR="1454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mbria" panose="02040503050406030204" pitchFamily="18" charset="0"/>
                        </a:rPr>
                        <a:t>923,67</a:t>
                      </a:r>
                    </a:p>
                  </a:txBody>
                  <a:tcPr marL="14540" marR="14540" marT="0" marB="0" anchor="ctr"/>
                </a:tc>
              </a:tr>
              <a:tr h="1008112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mbria" panose="02040503050406030204" pitchFamily="18" charset="0"/>
                        </a:rPr>
                        <a:t>«Развитие </a:t>
                      </a: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систем водоснабжения и водоотведения города Архангельска на 2015-2019 годы» </a:t>
                      </a:r>
                      <a:r>
                        <a:rPr lang="ru-RU" sz="1100" dirty="0" smtClean="0">
                          <a:effectLst/>
                          <a:latin typeface="Cambria" panose="02040503050406030204" pitchFamily="18" charset="0"/>
                        </a:rPr>
                        <a:t>МУП «Водоочистка» МО «Город Архангельск» 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14540" marR="1454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реконструкция </a:t>
                      </a:r>
                      <a:r>
                        <a:rPr lang="ru-RU" sz="1000" b="1" dirty="0" smtClean="0">
                          <a:effectLst/>
                          <a:latin typeface="Cambria" panose="02040503050406030204" pitchFamily="18" charset="0"/>
                        </a:rPr>
                        <a:t>7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 насосных 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</a:rPr>
                        <a:t>станций </a:t>
                      </a:r>
                      <a:endParaRPr lang="ru-RU" sz="10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      (пос. Кирпичный, 23 ЛЗ, МЛП, Зеленец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ru-RU" sz="1000" dirty="0" err="1">
                          <a:effectLst/>
                          <a:latin typeface="Cambria" panose="02040503050406030204" pitchFamily="18" charset="0"/>
                        </a:rPr>
                        <a:t>Турдеево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ru-RU" sz="1000" dirty="0" err="1">
                          <a:effectLst/>
                          <a:latin typeface="Cambria" panose="02040503050406030204" pitchFamily="18" charset="0"/>
                        </a:rPr>
                        <a:t>Цигломень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</a:rPr>
                        <a:t> и Зеленый 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Бор);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реконструкция </a:t>
                      </a:r>
                      <a:r>
                        <a:rPr lang="ru-RU" sz="1000" b="1" dirty="0" smtClean="0">
                          <a:effectLst/>
                          <a:latin typeface="Cambria" panose="02040503050406030204" pitchFamily="18" charset="0"/>
                        </a:rPr>
                        <a:t>7 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водоочистных 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</a:rPr>
                        <a:t>сооружений </a:t>
                      </a:r>
                      <a:endParaRPr lang="ru-RU" sz="10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000" baseline="0" dirty="0" smtClean="0">
                          <a:effectLst/>
                          <a:latin typeface="Cambria" panose="02040503050406030204" pitchFamily="18" charset="0"/>
                        </a:rPr>
                        <a:t>      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(о.</a:t>
                      </a:r>
                      <a:r>
                        <a:rPr lang="ru-RU" sz="1000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ru-RU" sz="1000" dirty="0" err="1" smtClean="0">
                          <a:effectLst/>
                          <a:latin typeface="Cambria" panose="02040503050406030204" pitchFamily="18" charset="0"/>
                        </a:rPr>
                        <a:t>Кего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пос. </a:t>
                      </a:r>
                      <a:r>
                        <a:rPr lang="ru-RU" sz="1000" dirty="0" err="1" smtClean="0">
                          <a:effectLst/>
                          <a:latin typeface="Cambria" panose="02040503050406030204" pitchFamily="18" charset="0"/>
                        </a:rPr>
                        <a:t>Цигломень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, 29 ЛЗ, Кирпичный, МЛП, Зеленец и 23 ЛЗ);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 строительство и реконструкция сетей водоснабжения общей протяженностью</a:t>
                      </a:r>
                      <a:r>
                        <a:rPr lang="ru-RU" sz="1000" baseline="0" dirty="0" smtClean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ru-RU" sz="1000" b="1" baseline="0" dirty="0" smtClean="0">
                          <a:effectLst/>
                          <a:latin typeface="Cambria" panose="02040503050406030204" pitchFamily="18" charset="0"/>
                        </a:rPr>
                        <a:t>0,6</a:t>
                      </a:r>
                      <a:r>
                        <a:rPr lang="ru-RU" sz="1000" baseline="0" dirty="0" smtClean="0">
                          <a:effectLst/>
                          <a:latin typeface="Cambria" panose="02040503050406030204" pitchFamily="18" charset="0"/>
                        </a:rPr>
                        <a:t> км</a:t>
                      </a:r>
                      <a:endParaRPr lang="ru-RU" sz="1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14540" marR="1454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mbria" panose="02040503050406030204" pitchFamily="18" charset="0"/>
                        </a:rPr>
                        <a:t>483,55</a:t>
                      </a:r>
                      <a:endParaRPr lang="ru-RU" sz="1100" b="1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14540" marR="1454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«По развитию централизованных систем водоснабжения и водоотведения на территории г. Северодвинска на 2014-2023 годы» АО «ПО «Севмаш» 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14540" marR="1454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реконструкция насосной станции №3 ВОС-1;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реконструкция систем реагентной обработки на  водоочистных сооружениях ВОС-2 и ВОС-1;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реконструкция системы отведения и очистки технологических стоков очистных сооружений ВОС-1</a:t>
                      </a:r>
                      <a:endParaRPr lang="ru-RU" sz="1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14540" marR="1454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976,48</a:t>
                      </a:r>
                    </a:p>
                  </a:txBody>
                  <a:tcPr marL="14540" marR="1454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mbria" panose="02040503050406030204" pitchFamily="18" charset="0"/>
                        </a:rPr>
                        <a:t>«</a:t>
                      </a: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Модернизация насосных станций водоснабжения и водоотведения на 2014-2016 годы» </a:t>
                      </a:r>
                      <a:r>
                        <a:rPr lang="ru-RU" sz="1100" dirty="0" smtClean="0">
                          <a:effectLst/>
                          <a:latin typeface="Cambria" panose="02040503050406030204" pitchFamily="18" charset="0"/>
                        </a:rPr>
                        <a:t>МП «Горводоканал» МО «Котлас» 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14540" marR="1454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автоматизация </a:t>
                      </a:r>
                      <a:r>
                        <a:rPr lang="ru-RU" sz="1000" b="1" dirty="0" smtClean="0">
                          <a:effectLst/>
                          <a:latin typeface="Cambria" panose="02040503050406030204" pitchFamily="18" charset="0"/>
                        </a:rPr>
                        <a:t>3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 насосных станций;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монтаж приборов учета воды на насосной станции второго подъема</a:t>
                      </a:r>
                    </a:p>
                  </a:txBody>
                  <a:tcPr marL="14540" marR="1454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mbria" panose="02040503050406030204" pitchFamily="18" charset="0"/>
                        </a:rPr>
                        <a:t>21,11</a:t>
                      </a:r>
                      <a:endParaRPr lang="ru-RU" sz="1100" b="1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14540" marR="14540" marT="0" marB="0" anchor="ctr"/>
                </a:tc>
              </a:tr>
              <a:tr h="542528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«Инвестиционная программа ООО «Онега-Водоканал» в сфере водоснабжения и водоотведения на 2015-2018 годы» МО «Онежское»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14540" marR="1454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строительство  сетей водоснабжения общей протяженностью</a:t>
                      </a:r>
                      <a:r>
                        <a:rPr lang="ru-RU" sz="1000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ru-RU" sz="1000" b="1" baseline="0" dirty="0" smtClean="0">
                          <a:effectLst/>
                          <a:latin typeface="Cambria" panose="02040503050406030204" pitchFamily="18" charset="0"/>
                        </a:rPr>
                        <a:t>0,8 </a:t>
                      </a:r>
                      <a:r>
                        <a:rPr lang="ru-RU" sz="1000" baseline="0" dirty="0" smtClean="0">
                          <a:effectLst/>
                          <a:latin typeface="Cambria" panose="02040503050406030204" pitchFamily="18" charset="0"/>
                        </a:rPr>
                        <a:t>км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;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установка фильтрующего модуля на водозаборе "</a:t>
                      </a:r>
                      <a:r>
                        <a:rPr lang="ru-RU" sz="1000" dirty="0" err="1" smtClean="0">
                          <a:effectLst/>
                          <a:latin typeface="Cambria" panose="02040503050406030204" pitchFamily="18" charset="0"/>
                        </a:rPr>
                        <a:t>Поньга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"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установка водоразборных колонок </a:t>
                      </a:r>
                    </a:p>
                  </a:txBody>
                  <a:tcPr marL="14540" marR="1454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mbria" panose="02040503050406030204" pitchFamily="18" charset="0"/>
                        </a:rPr>
                        <a:t>12,29</a:t>
                      </a:r>
                      <a:endParaRPr lang="ru-RU" sz="1100" b="1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4540" marR="14540" marT="0" marB="0" anchor="ctr"/>
                </a:tc>
              </a:tr>
              <a:tr h="531471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«Инвестиционная программа водоснабжения и водоотведения МУП "ЖЭУ" на 2015-2018 годы» </a:t>
                      </a:r>
                      <a:r>
                        <a:rPr lang="ru-RU" sz="1100" dirty="0" smtClean="0">
                          <a:effectLst/>
                          <a:latin typeface="Cambria" panose="02040503050406030204" pitchFamily="18" charset="0"/>
                        </a:rPr>
                        <a:t>                  МО </a:t>
                      </a:r>
                      <a:r>
                        <a:rPr lang="ru-RU" sz="1100" dirty="0">
                          <a:effectLst/>
                          <a:latin typeface="Cambria" panose="02040503050406030204" pitchFamily="18" charset="0"/>
                        </a:rPr>
                        <a:t>«Мирный»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14540" marR="1454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реконструкция сетей водоснабжения общей протяженностью </a:t>
                      </a:r>
                      <a:r>
                        <a:rPr lang="ru-RU" sz="1000" b="1" dirty="0" smtClean="0">
                          <a:effectLst/>
                          <a:latin typeface="Cambria" panose="02040503050406030204" pitchFamily="18" charset="0"/>
                        </a:rPr>
                        <a:t>5,5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 км;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реконструкция </a:t>
                      </a:r>
                      <a:r>
                        <a:rPr lang="ru-RU" sz="1000" b="1" dirty="0" smtClean="0">
                          <a:effectLst/>
                          <a:latin typeface="Cambria" panose="02040503050406030204" pitchFamily="18" charset="0"/>
                        </a:rPr>
                        <a:t>2 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насосных станций </a:t>
                      </a:r>
                      <a:endParaRPr lang="ru-RU" sz="10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4540" marR="1454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mbria" panose="02040503050406030204" pitchFamily="18" charset="0"/>
                        </a:rPr>
                        <a:t>11,32</a:t>
                      </a:r>
                      <a:endParaRPr lang="ru-RU" sz="1100" b="1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4540" marR="14540" marT="0" marB="0" anchor="ctr"/>
                </a:tc>
              </a:tr>
              <a:tr h="195096">
                <a:tc gridSpan="2">
                  <a:txBody>
                    <a:bodyPr/>
                    <a:lstStyle/>
                    <a:p>
                      <a:pPr marL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mbria" panose="02040503050406030204" pitchFamily="18" charset="0"/>
                        </a:rPr>
                        <a:t>ИТОГО</a:t>
                      </a:r>
                      <a:endParaRPr lang="ru-RU" sz="1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14540" marR="1454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mbria" panose="02040503050406030204" pitchFamily="18" charset="0"/>
                        </a:rPr>
                        <a:t>1504,75</a:t>
                      </a:r>
                      <a:endParaRPr lang="ru-RU" sz="1100" b="1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14540" marR="1454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94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27385" y="1124744"/>
            <a:ext cx="8737103" cy="2952328"/>
          </a:xfrm>
          <a:prstGeom prst="roundRect">
            <a:avLst/>
          </a:prstGeom>
          <a:gradFill>
            <a:gsLst>
              <a:gs pos="50000">
                <a:srgbClr val="FFFEFB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 algn="ctr"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рамках подпрограммы «Энергосбережение и повышение энергетической эффективности в Архангельской области» государственной программы Архангельской области «Развитие энергетики и жилищно-коммунального хозяйства Архангельской области (2014-2020 годы)» за период 2014 – 2016 годы реализовано мероприятий в сфере водоснабжения на общую сумму порядка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57,7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млн. рублей, </a:t>
            </a:r>
          </a:p>
          <a:p>
            <a:pPr algn="ctr"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них: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42,7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млн. рублей – средства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областного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бюджета</a:t>
            </a:r>
          </a:p>
          <a:p>
            <a:pPr algn="ctr">
              <a:lnSpc>
                <a:spcPct val="120000"/>
              </a:lnSpc>
              <a:defRPr/>
            </a:pP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Объем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средств необходимый для реализации мероприятий по реконструкции и капитальному ремонту объектов жилищно-коммунального хозяйства </a:t>
            </a:r>
          </a:p>
          <a:p>
            <a:pPr algn="ctr">
              <a:lnSpc>
                <a:spcPct val="120000"/>
              </a:lnSpc>
              <a:defRPr/>
            </a:pP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 заявкам муниципальных образований) составляет порядка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119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млн. рублей, из них: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57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млн рублей – объекты систем водоснабжения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lnSpc>
                <a:spcPct val="120000"/>
              </a:lnSpc>
              <a:defRPr/>
            </a:pP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27385" y="4293096"/>
            <a:ext cx="8737103" cy="1872208"/>
          </a:xfrm>
          <a:prstGeom prst="roundRect">
            <a:avLst/>
          </a:prstGeom>
          <a:gradFill>
            <a:gsLst>
              <a:gs pos="50000">
                <a:srgbClr val="FEEBC6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 algn="ctr">
              <a:lnSpc>
                <a:spcPct val="120000"/>
              </a:lnSpc>
              <a:defRPr/>
            </a:pP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Распоряжением Правительства Архангельской области от 02 февраля 2016 года № 20-рп 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утвержден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 мероприятий по реализации модернизации систем коммунальной инфраструктуры для подачи заявки на предоставление финансовой поддержки за счет средств Фонда в отношении 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проектов, планируемых к реализации на территории Архангельской области, 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общую сумму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690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рублей, 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них: 5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проектов в сфере водоснабжения на общую </a:t>
            </a:r>
            <a:r>
              <a:rPr lang="ru-RU" sz="1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1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260</a:t>
            </a:r>
            <a:r>
              <a:rPr lang="ru-RU" sz="1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млн. рублей.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25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85" y="116632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77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5135" y="1484784"/>
            <a:ext cx="9144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 anchor="ctr"/>
          <a:lstStyle>
            <a:lvl1pPr eaLnBrk="0" hangingPunct="0">
              <a:defRPr sz="50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50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50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50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50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sz="2200" b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ВОДОСНАБЖЕНИЯ И ВОДООТВЕДЕНИЯ АРХАНГЕЛЬСКОЙ ОБЛАСТИ ЗА 2014 ГОД</a:t>
            </a:r>
            <a:endParaRPr lang="ru-RU" altLang="ru-RU" sz="2200" b="1" dirty="0">
              <a:solidFill>
                <a:srgbClr val="7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55738" y="332656"/>
            <a:ext cx="7292726" cy="7920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МИНИСТЕРСТВО </a:t>
            </a:r>
            <a:b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ТЭК и ЖКХ АРХАНГЕЛЬСКОЙ ОБЛАСТИ</a:t>
            </a:r>
          </a:p>
        </p:txBody>
      </p:sp>
      <p:pic>
        <p:nvPicPr>
          <p:cNvPr id="9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01" y="116632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796136" y="3645024"/>
            <a:ext cx="1101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Стоки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51720" y="364502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814123" y="2132856"/>
            <a:ext cx="7465472" cy="4431753"/>
            <a:chOff x="0" y="0"/>
            <a:chExt cx="10505189" cy="3089415"/>
          </a:xfrm>
        </p:grpSpPr>
        <p:graphicFrame>
          <p:nvGraphicFramePr>
            <p:cNvPr id="20" name="Диаграмма 19"/>
            <p:cNvGraphicFramePr/>
            <p:nvPr>
              <p:extLst>
                <p:ext uri="{D42A27DB-BD31-4B8C-83A1-F6EECF244321}">
                  <p14:modId xmlns:p14="http://schemas.microsoft.com/office/powerpoint/2010/main" val="3207581002"/>
                </p:ext>
              </p:extLst>
            </p:nvPr>
          </p:nvGraphicFramePr>
          <p:xfrm>
            <a:off x="0" y="3433"/>
            <a:ext cx="10383800" cy="308598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1" name="Диаграмма 20"/>
            <p:cNvGraphicFramePr/>
            <p:nvPr>
              <p:extLst>
                <p:ext uri="{D42A27DB-BD31-4B8C-83A1-F6EECF244321}">
                  <p14:modId xmlns:p14="http://schemas.microsoft.com/office/powerpoint/2010/main" val="460013417"/>
                </p:ext>
              </p:extLst>
            </p:nvPr>
          </p:nvGraphicFramePr>
          <p:xfrm>
            <a:off x="4966904" y="0"/>
            <a:ext cx="5538285" cy="306456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241412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107504" y="2060848"/>
            <a:ext cx="4479198" cy="936103"/>
          </a:xfrm>
          <a:prstGeom prst="roundRect">
            <a:avLst/>
          </a:prstGeom>
          <a:gradFill>
            <a:gsLst>
              <a:gs pos="50000">
                <a:srgbClr val="FFFEFB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Количество очистных сооружений водопровода – 52 </a:t>
            </a:r>
          </a:p>
          <a:p>
            <a:pPr lvl="0"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Количество насосных станций </a:t>
            </a: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водопровода – </a:t>
            </a:r>
            <a:r>
              <a:rPr lang="en-US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707</a:t>
            </a: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Протяженность водопроводных сетей, км – 2851 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7504" y="4005064"/>
            <a:ext cx="4470904" cy="864096"/>
          </a:xfrm>
          <a:prstGeom prst="roundRect">
            <a:avLst/>
          </a:prstGeom>
          <a:gradFill>
            <a:gsLst>
              <a:gs pos="50000">
                <a:srgbClr val="FFFEFB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 algn="ctr"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за 2014 год</a:t>
            </a:r>
          </a:p>
          <a:p>
            <a:pPr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Число аварий на объектах и сетях водопровода – 1448</a:t>
            </a:r>
          </a:p>
          <a:p>
            <a:pPr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Число </a:t>
            </a: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аварий на </a:t>
            </a: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объектах и сетях канализации </a:t>
            </a: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1349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7504" y="5229200"/>
            <a:ext cx="4479198" cy="648072"/>
          </a:xfrm>
          <a:prstGeom prst="roundRect">
            <a:avLst/>
          </a:prstGeom>
          <a:gradFill>
            <a:gsLst>
              <a:gs pos="50000">
                <a:srgbClr val="FEEBC6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Доля потерь воды при транспортировке, учтенных при формировании тарифов на водоснабжение, % – 5-26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364087" y="4797152"/>
            <a:ext cx="3629929" cy="1872208"/>
          </a:xfrm>
          <a:prstGeom prst="roundRect">
            <a:avLst/>
          </a:prstGeom>
          <a:gradFill>
            <a:gsLst>
              <a:gs pos="50000">
                <a:srgbClr val="FFFEFB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 algn="ctr"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Значительные затраты областного бюджета на компенсации ресурсоснабжающим организациям </a:t>
            </a:r>
          </a:p>
          <a:p>
            <a:pPr algn="ctr"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2013 </a:t>
            </a: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год – 496 млн. рублей </a:t>
            </a:r>
          </a:p>
          <a:p>
            <a:pPr algn="ctr">
              <a:lnSpc>
                <a:spcPct val="120000"/>
              </a:lnSpc>
              <a:defRPr/>
            </a:pP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2014 год – 425 млн. рублей </a:t>
            </a:r>
          </a:p>
          <a:p>
            <a:pPr algn="ctr">
              <a:lnSpc>
                <a:spcPct val="120000"/>
              </a:lnSpc>
              <a:defRPr/>
            </a:pP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2015 год – 426 млн. рублей </a:t>
            </a:r>
          </a:p>
        </p:txBody>
      </p:sp>
      <p:sp>
        <p:nvSpPr>
          <p:cNvPr id="34" name="Заголовок 1"/>
          <p:cNvSpPr txBox="1">
            <a:spLocks/>
          </p:cNvSpPr>
          <p:nvPr/>
        </p:nvSpPr>
        <p:spPr>
          <a:xfrm>
            <a:off x="1331640" y="116632"/>
            <a:ext cx="7508750" cy="780201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МИНИСТЕРСТВО </a:t>
            </a:r>
            <a:b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ТЭК и ЖКХ АРХАНГЕЛЬСКОЙ ОБЛАСТИ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25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85" y="200527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Заголовок 1"/>
          <p:cNvSpPr txBox="1">
            <a:spLocks/>
          </p:cNvSpPr>
          <p:nvPr/>
        </p:nvSpPr>
        <p:spPr>
          <a:xfrm>
            <a:off x="179512" y="1268759"/>
            <a:ext cx="8784976" cy="436241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Текущее состояние систем водоснабжения и водоотведения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364088" y="2060848"/>
            <a:ext cx="3629929" cy="2592288"/>
          </a:xfrm>
          <a:prstGeom prst="roundRect">
            <a:avLst/>
          </a:prstGeom>
          <a:gradFill>
            <a:gsLst>
              <a:gs pos="50000">
                <a:srgbClr val="FFF9E7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 algn="ctr">
              <a:lnSpc>
                <a:spcPct val="120000"/>
              </a:lnSpc>
              <a:defRPr/>
            </a:pPr>
            <a:endParaRPr lang="ru-RU" sz="1400" b="1" dirty="0" smtClean="0">
              <a:solidFill>
                <a:srgbClr val="00206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Средняя </a:t>
            </a: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степень </a:t>
            </a: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износа</a:t>
            </a: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:</a:t>
            </a:r>
            <a:endParaRPr lang="en-US" sz="1400" b="1" dirty="0" smtClean="0">
              <a:solidFill>
                <a:srgbClr val="00206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77 %  – очистные сооружения;</a:t>
            </a:r>
          </a:p>
          <a:p>
            <a:pPr algn="ctr"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69 %  – сети водопровода </a:t>
            </a: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и </a:t>
            </a: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канализации</a:t>
            </a:r>
            <a:endParaRPr lang="en-US" sz="1400" b="1" dirty="0" smtClean="0">
              <a:solidFill>
                <a:srgbClr val="00206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defRPr/>
            </a:pPr>
            <a:endParaRPr lang="en-US" sz="1400" b="1" dirty="0" smtClean="0">
              <a:solidFill>
                <a:srgbClr val="00206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defRPr/>
            </a:pPr>
            <a:endParaRPr lang="en-US" sz="1400" b="1" dirty="0">
              <a:solidFill>
                <a:srgbClr val="00206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Высокая </a:t>
            </a: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аварийность </a:t>
            </a: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на муниципальных </a:t>
            </a: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объектах и </a:t>
            </a: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сетях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4716016" y="2348880"/>
            <a:ext cx="555477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716016" y="3284984"/>
            <a:ext cx="555477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4716016" y="5376066"/>
            <a:ext cx="555477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7504" y="3068960"/>
            <a:ext cx="4479198" cy="864096"/>
          </a:xfrm>
          <a:prstGeom prst="roundRect">
            <a:avLst/>
          </a:prstGeom>
          <a:gradFill>
            <a:gsLst>
              <a:gs pos="50000">
                <a:srgbClr val="FFFEFB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Количество очистных сооружений канализации – 97 </a:t>
            </a:r>
          </a:p>
          <a:p>
            <a:pPr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Количество канализационных насосных станций – 2</a:t>
            </a:r>
            <a:r>
              <a:rPr lang="en-US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23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Протяженность канализационных сетей, км – 1860 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4716016" y="4221088"/>
            <a:ext cx="555477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120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Заголовок 1"/>
          <p:cNvSpPr txBox="1">
            <a:spLocks/>
          </p:cNvSpPr>
          <p:nvPr/>
        </p:nvSpPr>
        <p:spPr>
          <a:xfrm>
            <a:off x="1331640" y="233369"/>
            <a:ext cx="7508750" cy="8794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МИНИСТЕРСТВО </a:t>
            </a:r>
            <a:b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ТЭК и ЖКХ АРХАНГЕЛЬСКОЙ ОБЛАСТИ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6</a:t>
            </a:fld>
            <a:endParaRPr lang="ru-RU" dirty="0"/>
          </a:p>
        </p:txBody>
      </p:sp>
      <p:pic>
        <p:nvPicPr>
          <p:cNvPr id="25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85" y="200527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Заголовок 1"/>
          <p:cNvSpPr txBox="1">
            <a:spLocks/>
          </p:cNvSpPr>
          <p:nvPr/>
        </p:nvSpPr>
        <p:spPr>
          <a:xfrm>
            <a:off x="179512" y="1268759"/>
            <a:ext cx="8784976" cy="436241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Целевые ориентиры развития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ВКХ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Архангельской области</a:t>
            </a:r>
            <a:endParaRPr lang="ru-RU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79512" y="1916832"/>
            <a:ext cx="8784976" cy="4582383"/>
            <a:chOff x="179512" y="1916832"/>
            <a:chExt cx="8784976" cy="4582383"/>
          </a:xfrm>
        </p:grpSpPr>
        <p:sp>
          <p:nvSpPr>
            <p:cNvPr id="3" name="TextBox 2"/>
            <p:cNvSpPr txBox="1"/>
            <p:nvPr/>
          </p:nvSpPr>
          <p:spPr>
            <a:xfrm>
              <a:off x="179512" y="2082334"/>
              <a:ext cx="3456384" cy="338554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68627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ru-RU" sz="1600" b="1" dirty="0" smtClean="0"/>
                <a:t>Изношенность  инфраструктуры</a:t>
              </a:r>
              <a:endParaRPr lang="ru-RU" sz="16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9512" y="2636912"/>
              <a:ext cx="3456384" cy="584775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68627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/>
                <a:t>Низкая  надежность  сетей   и объектов</a:t>
              </a:r>
              <a:endParaRPr lang="ru-RU" sz="16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79512" y="3463504"/>
              <a:ext cx="3456384" cy="8309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68627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/>
                <a:t>Неустойчивое  финансовое положение  ресурсоснабжающих организаций</a:t>
              </a:r>
              <a:endParaRPr lang="ru-RU" sz="16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79512" y="4653136"/>
              <a:ext cx="3458114" cy="584775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68627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/>
                <a:t>Низкий  уровень  капитальных вложений</a:t>
              </a:r>
              <a:endParaRPr lang="ru-RU" sz="16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79512" y="5508521"/>
              <a:ext cx="3458114" cy="584775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68627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/>
                <a:t>Отсутствие   в  муниципалитетах  системного  подхода</a:t>
              </a:r>
              <a:endParaRPr lang="ru-RU" sz="16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83968" y="1916832"/>
              <a:ext cx="4680520" cy="1369606"/>
            </a:xfrm>
            <a:prstGeom prst="rect">
              <a:avLst/>
            </a:prstGeom>
            <a:solidFill>
              <a:srgbClr val="C0DAE6"/>
            </a:solidFill>
            <a:ln>
              <a:solidFill>
                <a:srgbClr val="487DF4"/>
              </a:solidFill>
            </a:ln>
            <a:effectLst>
              <a:glow rad="101600">
                <a:srgbClr val="0E97D4">
                  <a:alpha val="30196"/>
                </a:srgb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r>
                <a:rPr lang="ru-RU" sz="1550" b="1" dirty="0"/>
                <a:t>–</a:t>
              </a:r>
              <a:r>
                <a:rPr lang="ru-RU" sz="1550" b="1" dirty="0" smtClean="0"/>
                <a:t> к </a:t>
              </a:r>
              <a:r>
                <a:rPr lang="ru-RU" sz="1550" b="1" dirty="0"/>
                <a:t>2030 году снижение уровня износа основных фондов на 50 </a:t>
              </a:r>
              <a:r>
                <a:rPr lang="ru-RU" sz="1550" b="1" dirty="0" smtClean="0"/>
                <a:t>%</a:t>
              </a:r>
            </a:p>
            <a:p>
              <a:endParaRPr lang="ru-RU" sz="550" b="1" dirty="0"/>
            </a:p>
            <a:p>
              <a:r>
                <a:rPr lang="ru-RU" sz="1550" b="1" dirty="0"/>
                <a:t>– к 2030 году снижение на 51 </a:t>
              </a:r>
              <a:r>
                <a:rPr lang="ru-RU" sz="1550" b="1" dirty="0" smtClean="0"/>
                <a:t>% технологических </a:t>
              </a:r>
              <a:r>
                <a:rPr lang="ru-RU" sz="1550" b="1" dirty="0"/>
                <a:t>потерь питьевой воды при транспортировке по сетям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83968" y="3462099"/>
              <a:ext cx="4680520" cy="830997"/>
            </a:xfrm>
            <a:prstGeom prst="rect">
              <a:avLst/>
            </a:prstGeom>
            <a:solidFill>
              <a:srgbClr val="C0DAE6">
                <a:alpha val="52157"/>
              </a:srgbClr>
            </a:solidFill>
            <a:ln>
              <a:solidFill>
                <a:srgbClr val="487DF4"/>
              </a:solidFill>
            </a:ln>
            <a:effectLst>
              <a:glow rad="101600">
                <a:srgbClr val="0E97D4">
                  <a:alpha val="30196"/>
                </a:srgb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r>
                <a:rPr lang="ru-RU" sz="1550" b="1" dirty="0"/>
                <a:t>– к 2017 году передача неэффективных объектов частным операторам, в том числе на основе концессионных соглашений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83968" y="4437112"/>
              <a:ext cx="4680520" cy="2062103"/>
            </a:xfrm>
            <a:prstGeom prst="rect">
              <a:avLst/>
            </a:prstGeom>
            <a:solidFill>
              <a:srgbClr val="C0DAE6">
                <a:alpha val="52549"/>
              </a:srgbClr>
            </a:solidFill>
            <a:ln>
              <a:solidFill>
                <a:srgbClr val="487DF4"/>
              </a:solidFill>
            </a:ln>
            <a:effectLst>
              <a:glow rad="101600">
                <a:srgbClr val="0E97D4">
                  <a:alpha val="30196"/>
                </a:srgb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r>
                <a:rPr lang="ru-RU" sz="1550" b="1" dirty="0" smtClean="0"/>
                <a:t>– к </a:t>
              </a:r>
              <a:r>
                <a:rPr lang="ru-RU" sz="1550" b="1" dirty="0"/>
                <a:t>2017 году формирование системы проектного управления развитием коммунальной инфраструктуры на базе регионального центра по энергосбережению, концентрация бюджетных ресурсов на приоритетных направлениях, создание системы привлечения внебюджетных инвестиций</a:t>
              </a:r>
            </a:p>
          </p:txBody>
        </p:sp>
        <p:sp>
          <p:nvSpPr>
            <p:cNvPr id="21" name="Стрелка вправо 20"/>
            <p:cNvSpPr/>
            <p:nvPr/>
          </p:nvSpPr>
          <p:spPr>
            <a:xfrm>
              <a:off x="3723087" y="3718682"/>
              <a:ext cx="452607" cy="320640"/>
            </a:xfrm>
            <a:prstGeom prst="rightArrow">
              <a:avLst/>
            </a:prstGeom>
            <a:gradFill flip="none"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10800000" scaled="1"/>
              <a:tileRect/>
            </a:gradFill>
            <a:ln w="12700"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Стрелка вправо 23"/>
            <p:cNvSpPr/>
            <p:nvPr/>
          </p:nvSpPr>
          <p:spPr>
            <a:xfrm>
              <a:off x="3762660" y="2748320"/>
              <a:ext cx="452607" cy="320640"/>
            </a:xfrm>
            <a:prstGeom prst="rightArrow">
              <a:avLst/>
            </a:prstGeom>
            <a:gradFill flip="none"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10800000" scaled="1"/>
              <a:tileRect/>
            </a:gradFill>
            <a:ln w="12700"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Стрелка вправо 27"/>
            <p:cNvSpPr/>
            <p:nvPr/>
          </p:nvSpPr>
          <p:spPr>
            <a:xfrm>
              <a:off x="3723086" y="4785203"/>
              <a:ext cx="452607" cy="320640"/>
            </a:xfrm>
            <a:prstGeom prst="rightArrow">
              <a:avLst/>
            </a:prstGeom>
            <a:gradFill flip="none"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10800000" scaled="1"/>
              <a:tileRect/>
            </a:gradFill>
            <a:ln w="12700"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Стрелка вправо 32"/>
            <p:cNvSpPr/>
            <p:nvPr/>
          </p:nvSpPr>
          <p:spPr>
            <a:xfrm>
              <a:off x="3736796" y="2100248"/>
              <a:ext cx="452607" cy="320640"/>
            </a:xfrm>
            <a:prstGeom prst="rightArrow">
              <a:avLst/>
            </a:prstGeom>
            <a:gradFill flip="none"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10800000" scaled="1"/>
              <a:tileRect/>
            </a:gradFill>
            <a:ln w="12700"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Стрелка вправо 34"/>
            <p:cNvSpPr/>
            <p:nvPr/>
          </p:nvSpPr>
          <p:spPr>
            <a:xfrm>
              <a:off x="3723085" y="5640588"/>
              <a:ext cx="452607" cy="320640"/>
            </a:xfrm>
            <a:prstGeom prst="rightArrow">
              <a:avLst/>
            </a:prstGeom>
            <a:gradFill flip="none"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10800000" scaled="1"/>
              <a:tileRect/>
            </a:gradFill>
            <a:ln w="12700"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64218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37116468"/>
              </p:ext>
            </p:extLst>
          </p:nvPr>
        </p:nvGraphicFramePr>
        <p:xfrm>
          <a:off x="227385" y="2321877"/>
          <a:ext cx="8737104" cy="3843427"/>
        </p:xfrm>
        <a:graphic>
          <a:graphicData uri="http://schemas.openxmlformats.org/drawingml/2006/table">
            <a:tbl>
              <a:tblPr firstRow="1" firstCol="1" bandRow="1"/>
              <a:tblGrid>
                <a:gridCol w="6002237"/>
                <a:gridCol w="911732"/>
                <a:gridCol w="911732"/>
                <a:gridCol w="911403"/>
              </a:tblGrid>
              <a:tr h="2961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показателя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94" marR="63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2014 </a:t>
                      </a: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94" marR="63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2020 </a:t>
                      </a: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94" marR="63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2030 год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94" marR="63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5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проб воды не </a:t>
                      </a: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отвечающих </a:t>
                      </a: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гигиеническим нормативам по санитарно-химическим </a:t>
                      </a: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показателям,</a:t>
                      </a:r>
                      <a:r>
                        <a:rPr lang="ru-RU" sz="15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%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проб воды не </a:t>
                      </a: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отвечающих </a:t>
                      </a: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гигиеническим нормативам по микробиологическим </a:t>
                      </a: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показателям, %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уличных водопроводных сетей нуждающихся в </a:t>
                      </a: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замене, %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28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уличных канализационных сетей нуждающихся в </a:t>
                      </a: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замене, %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7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сточных вод, очищенных до нормативных значений, в общем объеме сточных вод, пропущенных через очистные </a:t>
                      </a: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сооружения, %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53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5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потерь воды в централизованных системах холодного водоснабжения при </a:t>
                      </a: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транспортировке, %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31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</a:t>
                      </a:r>
                      <a:endParaRPr lang="ru-RU" sz="15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9512" y="1268760"/>
            <a:ext cx="878497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Целевые показатели развития</a:t>
            </a:r>
            <a:r>
              <a:rPr kumimoji="0" lang="ru-RU" altLang="ru-RU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водопроводно-канализационного хозяйства 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455738" y="332656"/>
            <a:ext cx="7508750" cy="1098836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endParaRPr lang="ru-RU" sz="2400" dirty="0" smtClean="0">
              <a:solidFill>
                <a:srgbClr val="74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5" descr="гер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85" y="188640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1331640" y="163111"/>
            <a:ext cx="7272808" cy="961633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МИНИСТЕРСТВО </a:t>
            </a:r>
            <a:b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ТЭК и ЖКХ АРХАНГЕЛЬСКОЙ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473616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8</a:t>
            </a:fld>
            <a:endParaRPr lang="ru-RU" dirty="0"/>
          </a:p>
        </p:txBody>
      </p:sp>
      <p:pic>
        <p:nvPicPr>
          <p:cNvPr id="9" name="Рисунок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8963047" cy="5904656"/>
          </a:xfrm>
          <a:prstGeom prst="rect">
            <a:avLst/>
          </a:prstGeom>
          <a:noFill/>
        </p:spPr>
      </p:pic>
      <p:sp>
        <p:nvSpPr>
          <p:cNvPr id="11" name="Подзаголовок 2"/>
          <p:cNvSpPr txBox="1">
            <a:spLocks/>
          </p:cNvSpPr>
          <p:nvPr/>
        </p:nvSpPr>
        <p:spPr>
          <a:xfrm>
            <a:off x="484571" y="188640"/>
            <a:ext cx="8208912" cy="384156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spcBef>
                <a:spcPts val="0"/>
              </a:spcBef>
              <a:buClr>
                <a:srgbClr val="D34817"/>
              </a:buClr>
              <a:buFont typeface="Wingdings 3"/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АДМИНИСТРАТИВНОЕ ОБЕСПЕЧЕНИЕ МОДЕРНИЗАЦИИ (СХЕМА ПРОЕКТНОГО УПРАВЛЕНИЯ)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49" t="15923" r="25961" b="82529"/>
          <a:stretch/>
        </p:blipFill>
        <p:spPr bwMode="auto">
          <a:xfrm>
            <a:off x="375055" y="3907447"/>
            <a:ext cx="60008" cy="8646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3806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C:\Users\baiborodin\Pictures\biodraft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775" y="4249881"/>
            <a:ext cx="2973705" cy="2145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5" descr="герб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85" y="188640"/>
            <a:ext cx="1032247" cy="9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259632" y="0"/>
            <a:ext cx="7704856" cy="810217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МИНИСТЕРСТВО </a:t>
            </a:r>
            <a:b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7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ТЭК и ЖКХ АРХАНГЕЛЬСКОЙ ОБЛАСТИ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59" name="Rectangle 7"/>
          <p:cNvSpPr txBox="1">
            <a:spLocks noChangeArrowheads="1"/>
          </p:cNvSpPr>
          <p:nvPr/>
        </p:nvSpPr>
        <p:spPr bwMode="auto">
          <a:xfrm>
            <a:off x="683568" y="917206"/>
            <a:ext cx="8064895" cy="351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buClr>
                <a:srgbClr val="D34817"/>
              </a:buClr>
              <a:buSzPct val="65000"/>
              <a:buFont typeface="Wingdings" pitchFamily="2" charset="2"/>
              <a:buNone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ОБЕСПЕЧЕНИЕ МОДЕРНИЗАЦИИ                                                           </a:t>
            </a: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C:\Users\baiborodin\Desktop\Концепция\Концепция развития ВКХ\ВНС с ЧП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2653533" cy="26338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 descr="C:\Users\baiborodin\Pictures\26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340768"/>
            <a:ext cx="3816424" cy="2824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 descr="vessel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340768"/>
            <a:ext cx="1944216" cy="2808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 descr="C:\Users\baiborodin\Pictures\крыльчатый тахометр счетчик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897" y="4249881"/>
            <a:ext cx="3068223" cy="2275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 descr="Купить Автоматизированная водоразборная колонка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33056"/>
            <a:ext cx="1872208" cy="2751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03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6173</TotalTime>
  <Words>985</Words>
  <Application>Microsoft Office PowerPoint</Application>
  <PresentationFormat>Экран (4:3)</PresentationFormat>
  <Paragraphs>176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Справедливость</vt:lpstr>
      <vt:lpstr>О развитии систем водоснабжения и водоотведения Архангельской области  до 2030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законодательства и нормативных документов Российской Федерации к оснащению зданий, строений и сооружений бюджетной сферы и жилищного фонда приборами учета энергоресурсов.</dc:title>
  <dc:creator>Засолоцкий</dc:creator>
  <cp:lastModifiedBy>Хвостов</cp:lastModifiedBy>
  <cp:revision>249</cp:revision>
  <cp:lastPrinted>2016-11-18T05:05:46Z</cp:lastPrinted>
  <dcterms:created xsi:type="dcterms:W3CDTF">2010-11-29T13:40:35Z</dcterms:created>
  <dcterms:modified xsi:type="dcterms:W3CDTF">2016-11-18T05:06:54Z</dcterms:modified>
</cp:coreProperties>
</file>