
<file path=[Content_Types].xml><?xml version="1.0" encoding="utf-8"?>
<Types xmlns="http://schemas.openxmlformats.org/package/2006/content-types">
  <Override PartName="/ppt/notesSlides/notesSlide2.xml" ContentType="application/vnd.openxmlformats-officedocument.presentationml.notesSl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heme/themeOverride15.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theme/themeOverride13.xml" ContentType="application/vnd.openxmlformats-officedocument.themeOverr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theme/themeOverride16.xml" ContentType="application/vnd.openxmlformats-officedocument.themeOverride+xml"/>
  <Override PartName="/ppt/slides/slide8.xml" ContentType="application/vnd.openxmlformats-officedocument.presentationml.slide+xml"/>
  <Override PartName="/ppt/charts/chart2.xml" ContentType="application/vnd.openxmlformats-officedocument.drawingml.chart+xml"/>
  <Override PartName="/ppt/notesSlides/notesSlide4.xml" ContentType="application/vnd.openxmlformats-officedocument.presentationml.notesSlide+xml"/>
  <Override PartName="/ppt/theme/themeOverride9.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rawings/drawing4.xml" ContentType="application/vnd.openxmlformats-officedocument.drawingml.chartshapes+xml"/>
  <Override PartName="/ppt/theme/themeOverride7.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4" r:id="rId1"/>
    <p:sldMasterId id="2147484077" r:id="rId2"/>
  </p:sldMasterIdLst>
  <p:notesMasterIdLst>
    <p:notesMasterId r:id="rId19"/>
  </p:notesMasterIdLst>
  <p:sldIdLst>
    <p:sldId id="256" r:id="rId3"/>
    <p:sldId id="384" r:id="rId4"/>
    <p:sldId id="378" r:id="rId5"/>
    <p:sldId id="379" r:id="rId6"/>
    <p:sldId id="380" r:id="rId7"/>
    <p:sldId id="385" r:id="rId8"/>
    <p:sldId id="381" r:id="rId9"/>
    <p:sldId id="376" r:id="rId10"/>
    <p:sldId id="369" r:id="rId11"/>
    <p:sldId id="377" r:id="rId12"/>
    <p:sldId id="383" r:id="rId13"/>
    <p:sldId id="347" r:id="rId14"/>
    <p:sldId id="382" r:id="rId15"/>
    <p:sldId id="363" r:id="rId16"/>
    <p:sldId id="375" r:id="rId17"/>
    <p:sldId id="354" r:id="rId18"/>
  </p:sldIdLst>
  <p:sldSz cx="9144000" cy="6858000" type="screen4x3"/>
  <p:notesSz cx="6761163" cy="994251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CD47"/>
    <a:srgbClr val="33CCFF"/>
    <a:srgbClr val="3399FF"/>
    <a:srgbClr val="66CCFF"/>
    <a:srgbClr val="00CC00"/>
    <a:srgbClr val="0099FF"/>
    <a:srgbClr val="00FF00"/>
    <a:srgbClr val="FFFF99"/>
    <a:srgbClr val="66FF33"/>
    <a:srgbClr val="66FF66"/>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53931" autoAdjust="0"/>
  </p:normalViewPr>
  <p:slideViewPr>
    <p:cSldViewPr>
      <p:cViewPr varScale="1">
        <p:scale>
          <a:sx n="57" d="100"/>
          <a:sy n="57" d="100"/>
        </p:scale>
        <p:origin x="-151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plotArea>
      <c:layout>
        <c:manualLayout>
          <c:layoutTarget val="inner"/>
          <c:xMode val="edge"/>
          <c:yMode val="edge"/>
          <c:x val="9.2967495745434781E-2"/>
          <c:y val="2.7282870213092735E-2"/>
          <c:w val="0.90703250225929655"/>
          <c:h val="0.74045081121664669"/>
        </c:manualLayout>
      </c:layout>
      <c:barChart>
        <c:barDir val="col"/>
        <c:grouping val="clustered"/>
        <c:ser>
          <c:idx val="0"/>
          <c:order val="0"/>
          <c:tx>
            <c:strRef>
              <c:f>Лист1!$B$1</c:f>
              <c:strCache>
                <c:ptCount val="1"/>
                <c:pt idx="0">
                  <c:v>по санитарно-химическим</c:v>
                </c:pt>
              </c:strCache>
            </c:strRef>
          </c:tx>
          <c:spPr>
            <a:solidFill>
              <a:srgbClr val="33CCFF"/>
            </a:solidFill>
            <a:ln w="38100">
              <a:solidFill>
                <a:schemeClr val="tx1"/>
              </a:solidFill>
            </a:ln>
          </c:spPr>
          <c:dLbls>
            <c:txPr>
              <a:bodyPr/>
              <a:lstStyle/>
              <a:p>
                <a:pPr>
                  <a:defRPr sz="2000" b="1"/>
                </a:pPr>
                <a:endParaRPr lang="ru-RU"/>
              </a:p>
            </c:txPr>
            <c:showVal val="1"/>
          </c:dLbls>
          <c:cat>
            <c:strRef>
              <c:f>Лист1!$A$2:$A$7</c:f>
              <c:strCache>
                <c:ptCount val="6"/>
                <c:pt idx="0">
                  <c:v>2012</c:v>
                </c:pt>
                <c:pt idx="1">
                  <c:v>2013</c:v>
                </c:pt>
                <c:pt idx="2">
                  <c:v>2014</c:v>
                </c:pt>
                <c:pt idx="3">
                  <c:v>2015</c:v>
                </c:pt>
                <c:pt idx="4">
                  <c:v>9 мес. 2016</c:v>
                </c:pt>
                <c:pt idx="5">
                  <c:v>РФ</c:v>
                </c:pt>
              </c:strCache>
            </c:strRef>
          </c:cat>
          <c:val>
            <c:numRef>
              <c:f>Лист1!$B$2:$B$7</c:f>
              <c:numCache>
                <c:formatCode>General</c:formatCode>
                <c:ptCount val="6"/>
                <c:pt idx="0">
                  <c:v>40.800000000000004</c:v>
                </c:pt>
                <c:pt idx="1">
                  <c:v>30.7</c:v>
                </c:pt>
                <c:pt idx="2">
                  <c:v>29.7</c:v>
                </c:pt>
                <c:pt idx="3">
                  <c:v>28.6</c:v>
                </c:pt>
                <c:pt idx="4">
                  <c:v>26.4</c:v>
                </c:pt>
                <c:pt idx="5">
                  <c:v>14.3</c:v>
                </c:pt>
              </c:numCache>
            </c:numRef>
          </c:val>
        </c:ser>
        <c:ser>
          <c:idx val="1"/>
          <c:order val="1"/>
          <c:tx>
            <c:strRef>
              <c:f>Лист1!$C$1</c:f>
              <c:strCache>
                <c:ptCount val="1"/>
                <c:pt idx="0">
                  <c:v>по микробиологическим</c:v>
                </c:pt>
              </c:strCache>
            </c:strRef>
          </c:tx>
          <c:spPr>
            <a:solidFill>
              <a:srgbClr val="4DCD47"/>
            </a:solidFill>
            <a:ln w="38100">
              <a:solidFill>
                <a:schemeClr val="tx1"/>
              </a:solidFill>
            </a:ln>
          </c:spPr>
          <c:dLbls>
            <c:txPr>
              <a:bodyPr/>
              <a:lstStyle/>
              <a:p>
                <a:pPr>
                  <a:defRPr sz="2000" b="1"/>
                </a:pPr>
                <a:endParaRPr lang="ru-RU"/>
              </a:p>
            </c:txPr>
            <c:showVal val="1"/>
          </c:dLbls>
          <c:cat>
            <c:strRef>
              <c:f>Лист1!$A$2:$A$7</c:f>
              <c:strCache>
                <c:ptCount val="6"/>
                <c:pt idx="0">
                  <c:v>2012</c:v>
                </c:pt>
                <c:pt idx="1">
                  <c:v>2013</c:v>
                </c:pt>
                <c:pt idx="2">
                  <c:v>2014</c:v>
                </c:pt>
                <c:pt idx="3">
                  <c:v>2015</c:v>
                </c:pt>
                <c:pt idx="4">
                  <c:v>9 мес. 2016</c:v>
                </c:pt>
                <c:pt idx="5">
                  <c:v>РФ</c:v>
                </c:pt>
              </c:strCache>
            </c:strRef>
          </c:cat>
          <c:val>
            <c:numRef>
              <c:f>Лист1!$C$2:$C$7</c:f>
              <c:numCache>
                <c:formatCode>General</c:formatCode>
                <c:ptCount val="6"/>
                <c:pt idx="0">
                  <c:v>7.4</c:v>
                </c:pt>
                <c:pt idx="1">
                  <c:v>7.1</c:v>
                </c:pt>
                <c:pt idx="2">
                  <c:v>6.2</c:v>
                </c:pt>
                <c:pt idx="3">
                  <c:v>6.6</c:v>
                </c:pt>
                <c:pt idx="4">
                  <c:v>5.8</c:v>
                </c:pt>
                <c:pt idx="5">
                  <c:v>3.5</c:v>
                </c:pt>
              </c:numCache>
            </c:numRef>
          </c:val>
        </c:ser>
        <c:axId val="83267968"/>
        <c:axId val="83269504"/>
      </c:barChart>
      <c:catAx>
        <c:axId val="83267968"/>
        <c:scaling>
          <c:orientation val="minMax"/>
        </c:scaling>
        <c:axPos val="b"/>
        <c:numFmt formatCode="General" sourceLinked="1"/>
        <c:tickLblPos val="nextTo"/>
        <c:txPr>
          <a:bodyPr/>
          <a:lstStyle/>
          <a:p>
            <a:pPr>
              <a:defRPr sz="2400" b="1"/>
            </a:pPr>
            <a:endParaRPr lang="ru-RU"/>
          </a:p>
        </c:txPr>
        <c:crossAx val="83269504"/>
        <c:crosses val="autoZero"/>
        <c:lblAlgn val="ctr"/>
        <c:lblOffset val="100"/>
        <c:tickLblSkip val="1"/>
      </c:catAx>
      <c:valAx>
        <c:axId val="83269504"/>
        <c:scaling>
          <c:orientation val="minMax"/>
        </c:scaling>
        <c:axPos val="l"/>
        <c:majorGridlines>
          <c:spPr>
            <a:ln>
              <a:solidFill>
                <a:srgbClr val="000000">
                  <a:alpha val="33000"/>
                </a:srgbClr>
              </a:solidFill>
            </a:ln>
          </c:spPr>
        </c:majorGridlines>
        <c:numFmt formatCode="General" sourceLinked="1"/>
        <c:tickLblPos val="nextTo"/>
        <c:txPr>
          <a:bodyPr/>
          <a:lstStyle/>
          <a:p>
            <a:pPr>
              <a:defRPr b="1"/>
            </a:pPr>
            <a:endParaRPr lang="ru-RU"/>
          </a:p>
        </c:txPr>
        <c:crossAx val="83267968"/>
        <c:crosses val="autoZero"/>
        <c:crossBetween val="between"/>
      </c:valAx>
    </c:plotArea>
    <c:legend>
      <c:legendPos val="b"/>
      <c:layout>
        <c:manualLayout>
          <c:xMode val="edge"/>
          <c:yMode val="edge"/>
          <c:x val="0"/>
          <c:y val="0.92731353795778459"/>
          <c:w val="1"/>
          <c:h val="5.5267147871235427E-2"/>
        </c:manualLayout>
      </c:layout>
      <c:txPr>
        <a:bodyPr/>
        <a:lstStyle/>
        <a:p>
          <a:pPr>
            <a:defRPr sz="2000" b="1"/>
          </a:pPr>
          <a:endParaRPr lang="ru-RU"/>
        </a:p>
      </c:txPr>
    </c:legend>
    <c:plotVisOnly val="1"/>
    <c:dispBlanksAs val="gap"/>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6.1829938720136562E-2"/>
          <c:y val="9.8733601449964833E-2"/>
          <c:w val="0.9380637865582524"/>
          <c:h val="0.54717259176573929"/>
        </c:manualLayout>
      </c:layout>
      <c:barChart>
        <c:barDir val="col"/>
        <c:grouping val="clustered"/>
        <c:ser>
          <c:idx val="0"/>
          <c:order val="0"/>
          <c:tx>
            <c:strRef>
              <c:f>Лист1!$B$1</c:f>
              <c:strCache>
                <c:ptCount val="1"/>
                <c:pt idx="0">
                  <c:v>Столбец1</c:v>
                </c:pt>
              </c:strCache>
            </c:strRef>
          </c:tx>
          <c:spPr>
            <a:solidFill>
              <a:srgbClr val="3399FF"/>
            </a:solidFill>
            <a:ln w="25400">
              <a:solidFill>
                <a:schemeClr val="tx1"/>
              </a:solidFill>
            </a:ln>
          </c:spPr>
          <c:cat>
            <c:strRef>
              <c:f>Лист1!$A$2:$A$21</c:f>
              <c:strCache>
                <c:ptCount val="20"/>
                <c:pt idx="0">
                  <c:v>Верхнетоемский</c:v>
                </c:pt>
                <c:pt idx="1">
                  <c:v>Онежский</c:v>
                </c:pt>
                <c:pt idx="2">
                  <c:v>Ленский</c:v>
                </c:pt>
                <c:pt idx="3">
                  <c:v>Холмогорский</c:v>
                </c:pt>
                <c:pt idx="4">
                  <c:v>Котласский</c:v>
                </c:pt>
                <c:pt idx="5">
                  <c:v>Шенкурский</c:v>
                </c:pt>
                <c:pt idx="6">
                  <c:v>Коношский</c:v>
                </c:pt>
                <c:pt idx="7">
                  <c:v>Красноборский</c:v>
                </c:pt>
                <c:pt idx="8">
                  <c:v>Пинежский</c:v>
                </c:pt>
                <c:pt idx="9">
                  <c:v>Устьянский</c:v>
                </c:pt>
                <c:pt idx="10">
                  <c:v>Приморский</c:v>
                </c:pt>
                <c:pt idx="11">
                  <c:v>Вельский</c:v>
                </c:pt>
                <c:pt idx="12">
                  <c:v>Архангельск</c:v>
                </c:pt>
                <c:pt idx="13">
                  <c:v>Вилегодский</c:v>
                </c:pt>
                <c:pt idx="14">
                  <c:v>Мезенский</c:v>
                </c:pt>
                <c:pt idx="15">
                  <c:v>Каргопольский</c:v>
                </c:pt>
                <c:pt idx="16">
                  <c:v>Няндомский</c:v>
                </c:pt>
                <c:pt idx="17">
                  <c:v>Котлас</c:v>
                </c:pt>
                <c:pt idx="18">
                  <c:v>Коряжма</c:v>
                </c:pt>
                <c:pt idx="19">
                  <c:v>Новодвинск</c:v>
                </c:pt>
              </c:strCache>
            </c:strRef>
          </c:cat>
          <c:val>
            <c:numRef>
              <c:f>Лист1!$B$2:$B$21</c:f>
              <c:numCache>
                <c:formatCode>General</c:formatCode>
                <c:ptCount val="20"/>
                <c:pt idx="0">
                  <c:v>24.4</c:v>
                </c:pt>
                <c:pt idx="1">
                  <c:v>20.3</c:v>
                </c:pt>
                <c:pt idx="2">
                  <c:v>19.3</c:v>
                </c:pt>
                <c:pt idx="3">
                  <c:v>17.7</c:v>
                </c:pt>
                <c:pt idx="4">
                  <c:v>17</c:v>
                </c:pt>
                <c:pt idx="5">
                  <c:v>16.7</c:v>
                </c:pt>
                <c:pt idx="6">
                  <c:v>16.399999999999999</c:v>
                </c:pt>
                <c:pt idx="7">
                  <c:v>14.3</c:v>
                </c:pt>
                <c:pt idx="8">
                  <c:v>14</c:v>
                </c:pt>
                <c:pt idx="9">
                  <c:v>12</c:v>
                </c:pt>
                <c:pt idx="10">
                  <c:v>8.5</c:v>
                </c:pt>
                <c:pt idx="11">
                  <c:v>5.6</c:v>
                </c:pt>
                <c:pt idx="12">
                  <c:v>4.7</c:v>
                </c:pt>
                <c:pt idx="13">
                  <c:v>4.3</c:v>
                </c:pt>
                <c:pt idx="14">
                  <c:v>3.8</c:v>
                </c:pt>
                <c:pt idx="15">
                  <c:v>3.4</c:v>
                </c:pt>
                <c:pt idx="16">
                  <c:v>1.8</c:v>
                </c:pt>
                <c:pt idx="17">
                  <c:v>1.1000000000000001</c:v>
                </c:pt>
                <c:pt idx="18">
                  <c:v>0.8</c:v>
                </c:pt>
                <c:pt idx="19">
                  <c:v>0.2</c:v>
                </c:pt>
              </c:numCache>
            </c:numRef>
          </c:val>
        </c:ser>
        <c:gapWidth val="78"/>
        <c:axId val="70949888"/>
        <c:axId val="70955776"/>
      </c:barChart>
      <c:catAx>
        <c:axId val="70949888"/>
        <c:scaling>
          <c:orientation val="minMax"/>
        </c:scaling>
        <c:axPos val="b"/>
        <c:numFmt formatCode="General" sourceLinked="1"/>
        <c:tickLblPos val="nextTo"/>
        <c:spPr>
          <a:noFill/>
          <a:ln w="25394" cap="flat" cmpd="sng" algn="ctr">
            <a:solidFill>
              <a:schemeClr val="accent3">
                <a:lumMod val="60000"/>
                <a:lumOff val="40000"/>
              </a:schemeClr>
            </a:solidFill>
            <a:prstDash val="solid"/>
          </a:ln>
          <a:effectLst>
            <a:outerShdw blurRad="40000" dist="20000" dir="5400000" rotWithShape="0">
              <a:srgbClr val="000000">
                <a:alpha val="38000"/>
              </a:srgbClr>
            </a:outerShdw>
          </a:effectLst>
        </c:spPr>
        <c:txPr>
          <a:bodyPr rot="-3780000"/>
          <a:lstStyle/>
          <a:p>
            <a:pPr>
              <a:defRPr sz="1400" b="1" baseline="0">
                <a:solidFill>
                  <a:schemeClr val="tx1"/>
                </a:solidFill>
                <a:latin typeface="Arial" pitchFamily="34" charset="0"/>
                <a:ea typeface="+mn-ea"/>
                <a:cs typeface="Arial" pitchFamily="34" charset="0"/>
              </a:defRPr>
            </a:pPr>
            <a:endParaRPr lang="ru-RU"/>
          </a:p>
        </c:txPr>
        <c:crossAx val="70955776"/>
        <c:crosses val="autoZero"/>
        <c:auto val="1"/>
        <c:lblAlgn val="ctr"/>
        <c:lblOffset val="100"/>
      </c:catAx>
      <c:valAx>
        <c:axId val="70955776"/>
        <c:scaling>
          <c:orientation val="minMax"/>
          <c:max val="25"/>
        </c:scaling>
        <c:axPos val="l"/>
        <c:majorGridlines/>
        <c:numFmt formatCode="General" sourceLinked="1"/>
        <c:tickLblPos val="nextTo"/>
        <c:txPr>
          <a:bodyPr/>
          <a:lstStyle/>
          <a:p>
            <a:pPr>
              <a:defRPr sz="2000" b="1">
                <a:latin typeface="Arial" pitchFamily="34" charset="0"/>
                <a:cs typeface="Arial" pitchFamily="34" charset="0"/>
              </a:defRPr>
            </a:pPr>
            <a:endParaRPr lang="ru-RU"/>
          </a:p>
        </c:txPr>
        <c:crossAx val="70949888"/>
        <c:crosses val="autoZero"/>
        <c:crossBetween val="between"/>
      </c:valAx>
      <c:spPr>
        <a:ln>
          <a:solidFill>
            <a:schemeClr val="bg2">
              <a:lumMod val="20000"/>
              <a:lumOff val="80000"/>
            </a:schemeClr>
          </a:solidFill>
        </a:ln>
      </c:spPr>
    </c:plotArea>
    <c:plotVisOnly val="1"/>
    <c:dispBlanksAs val="gap"/>
  </c:chart>
  <c:txPr>
    <a:bodyPr/>
    <a:lstStyle/>
    <a:p>
      <a:pPr>
        <a:defRPr sz="1800"/>
      </a:pPr>
      <a:endParaRPr lang="ru-RU"/>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6.6868189220965976E-2"/>
          <c:y val="7.1425865884411494E-2"/>
          <c:w val="0.92241934123782743"/>
          <c:h val="0.50482280891359266"/>
        </c:manualLayout>
      </c:layout>
      <c:barChart>
        <c:barDir val="col"/>
        <c:grouping val="clustered"/>
        <c:ser>
          <c:idx val="0"/>
          <c:order val="0"/>
          <c:tx>
            <c:strRef>
              <c:f>Лист1!$B$1</c:f>
              <c:strCache>
                <c:ptCount val="1"/>
                <c:pt idx="0">
                  <c:v>Столбец1</c:v>
                </c:pt>
              </c:strCache>
            </c:strRef>
          </c:tx>
          <c:spPr>
            <a:solidFill>
              <a:srgbClr val="00B050"/>
            </a:solidFill>
            <a:ln w="25400">
              <a:solidFill>
                <a:srgbClr val="000000"/>
              </a:solidFill>
            </a:ln>
          </c:spPr>
          <c:cat>
            <c:strRef>
              <c:f>Лист1!$A$2:$A$22</c:f>
              <c:strCache>
                <c:ptCount val="21"/>
                <c:pt idx="0">
                  <c:v>Виноградовский</c:v>
                </c:pt>
                <c:pt idx="1">
                  <c:v>Холмогорский</c:v>
                </c:pt>
                <c:pt idx="2">
                  <c:v>Красноборский</c:v>
                </c:pt>
                <c:pt idx="3">
                  <c:v>Котлас</c:v>
                </c:pt>
                <c:pt idx="4">
                  <c:v>Котласский</c:v>
                </c:pt>
                <c:pt idx="5">
                  <c:v>Приморский</c:v>
                </c:pt>
                <c:pt idx="6">
                  <c:v>Ленский</c:v>
                </c:pt>
                <c:pt idx="7">
                  <c:v>Новодвинск</c:v>
                </c:pt>
                <c:pt idx="8">
                  <c:v>Архангельск</c:v>
                </c:pt>
                <c:pt idx="9">
                  <c:v>Пинежский</c:v>
                </c:pt>
                <c:pt idx="10">
                  <c:v>Няндомский</c:v>
                </c:pt>
                <c:pt idx="11">
                  <c:v>Шенкурский</c:v>
                </c:pt>
                <c:pt idx="12">
                  <c:v>Вельский</c:v>
                </c:pt>
                <c:pt idx="13">
                  <c:v>Коношский</c:v>
                </c:pt>
                <c:pt idx="14">
                  <c:v>Вилегодский</c:v>
                </c:pt>
                <c:pt idx="15">
                  <c:v>Устьянский</c:v>
                </c:pt>
                <c:pt idx="16">
                  <c:v>Коряжма</c:v>
                </c:pt>
                <c:pt idx="17">
                  <c:v>Мезенский</c:v>
                </c:pt>
                <c:pt idx="18">
                  <c:v>Верхнетоемский</c:v>
                </c:pt>
                <c:pt idx="19">
                  <c:v>Онежский</c:v>
                </c:pt>
                <c:pt idx="20">
                  <c:v>Плесецкий</c:v>
                </c:pt>
              </c:strCache>
            </c:strRef>
          </c:cat>
          <c:val>
            <c:numRef>
              <c:f>Лист1!$B$2:$B$22</c:f>
              <c:numCache>
                <c:formatCode>General</c:formatCode>
                <c:ptCount val="21"/>
                <c:pt idx="0">
                  <c:v>100</c:v>
                </c:pt>
                <c:pt idx="1">
                  <c:v>91.4</c:v>
                </c:pt>
                <c:pt idx="2">
                  <c:v>65.900000000000006</c:v>
                </c:pt>
                <c:pt idx="3">
                  <c:v>65.8</c:v>
                </c:pt>
                <c:pt idx="4">
                  <c:v>65</c:v>
                </c:pt>
                <c:pt idx="5">
                  <c:v>50</c:v>
                </c:pt>
                <c:pt idx="6">
                  <c:v>45.6</c:v>
                </c:pt>
                <c:pt idx="7">
                  <c:v>44.1</c:v>
                </c:pt>
                <c:pt idx="8">
                  <c:v>40.800000000000004</c:v>
                </c:pt>
                <c:pt idx="9">
                  <c:v>35</c:v>
                </c:pt>
                <c:pt idx="10">
                  <c:v>34.4</c:v>
                </c:pt>
                <c:pt idx="11">
                  <c:v>33.9</c:v>
                </c:pt>
                <c:pt idx="12">
                  <c:v>28.1</c:v>
                </c:pt>
                <c:pt idx="13">
                  <c:v>27.7</c:v>
                </c:pt>
                <c:pt idx="14">
                  <c:v>27.6</c:v>
                </c:pt>
                <c:pt idx="15">
                  <c:v>20.7</c:v>
                </c:pt>
                <c:pt idx="16">
                  <c:v>18.600000000000001</c:v>
                </c:pt>
                <c:pt idx="17">
                  <c:v>17.600000000000001</c:v>
                </c:pt>
                <c:pt idx="18">
                  <c:v>12.9</c:v>
                </c:pt>
                <c:pt idx="19">
                  <c:v>2.9</c:v>
                </c:pt>
                <c:pt idx="20">
                  <c:v>2.5</c:v>
                </c:pt>
              </c:numCache>
            </c:numRef>
          </c:val>
        </c:ser>
        <c:gapWidth val="69"/>
        <c:axId val="84166912"/>
        <c:axId val="84168704"/>
      </c:barChart>
      <c:catAx>
        <c:axId val="84166912"/>
        <c:scaling>
          <c:orientation val="minMax"/>
        </c:scaling>
        <c:axPos val="b"/>
        <c:numFmt formatCode="General" sourceLinked="1"/>
        <c:tickLblPos val="nextTo"/>
        <c:spPr>
          <a:noFill/>
          <a:ln w="25394" cap="flat" cmpd="sng" algn="ctr">
            <a:solidFill>
              <a:schemeClr val="accent3">
                <a:lumMod val="60000"/>
                <a:lumOff val="40000"/>
              </a:schemeClr>
            </a:solidFill>
            <a:prstDash val="solid"/>
          </a:ln>
          <a:effectLst>
            <a:outerShdw blurRad="40000" dist="20000" dir="5400000" rotWithShape="0">
              <a:srgbClr val="000000">
                <a:alpha val="38000"/>
              </a:srgbClr>
            </a:outerShdw>
          </a:effectLst>
        </c:spPr>
        <c:txPr>
          <a:bodyPr rot="-3780000"/>
          <a:lstStyle/>
          <a:p>
            <a:pPr>
              <a:defRPr sz="1400" b="1" baseline="0">
                <a:solidFill>
                  <a:schemeClr val="tx1"/>
                </a:solidFill>
                <a:latin typeface="Arial" pitchFamily="34" charset="0"/>
                <a:ea typeface="+mn-ea"/>
                <a:cs typeface="Arial" pitchFamily="34" charset="0"/>
              </a:defRPr>
            </a:pPr>
            <a:endParaRPr lang="ru-RU"/>
          </a:p>
        </c:txPr>
        <c:crossAx val="84168704"/>
        <c:crosses val="autoZero"/>
        <c:auto val="1"/>
        <c:lblAlgn val="ctr"/>
        <c:lblOffset val="100"/>
      </c:catAx>
      <c:valAx>
        <c:axId val="84168704"/>
        <c:scaling>
          <c:orientation val="minMax"/>
          <c:max val="100"/>
        </c:scaling>
        <c:axPos val="l"/>
        <c:majorGridlines/>
        <c:numFmt formatCode="General" sourceLinked="1"/>
        <c:tickLblPos val="nextTo"/>
        <c:txPr>
          <a:bodyPr/>
          <a:lstStyle/>
          <a:p>
            <a:pPr>
              <a:defRPr b="1">
                <a:latin typeface="Arial" pitchFamily="34" charset="0"/>
                <a:cs typeface="Arial" pitchFamily="34" charset="0"/>
              </a:defRPr>
            </a:pPr>
            <a:endParaRPr lang="ru-RU"/>
          </a:p>
        </c:txPr>
        <c:crossAx val="84166912"/>
        <c:crosses val="autoZero"/>
        <c:crossBetween val="between"/>
      </c:valAx>
      <c:spPr>
        <a:ln>
          <a:solidFill>
            <a:schemeClr val="bg2">
              <a:lumMod val="20000"/>
              <a:lumOff val="80000"/>
            </a:schemeClr>
          </a:solidFill>
        </a:ln>
      </c:spPr>
    </c:plotArea>
    <c:plotVisOnly val="1"/>
    <c:dispBlanksAs val="gap"/>
  </c:chart>
  <c:txPr>
    <a:bodyPr/>
    <a:lstStyle/>
    <a:p>
      <a:pPr>
        <a:defRPr sz="1800"/>
      </a:pPr>
      <a:endParaRPr lang="ru-RU"/>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6.3205988140371344E-2"/>
          <c:y val="0.12033136069949259"/>
          <c:w val="0.89503596772625515"/>
          <c:h val="0.58025953169382505"/>
        </c:manualLayout>
      </c:layout>
      <c:barChart>
        <c:barDir val="col"/>
        <c:grouping val="clustered"/>
        <c:ser>
          <c:idx val="0"/>
          <c:order val="0"/>
          <c:tx>
            <c:strRef>
              <c:f>Лист1!$B$1</c:f>
              <c:strCache>
                <c:ptCount val="1"/>
                <c:pt idx="0">
                  <c:v>Архангельская область</c:v>
                </c:pt>
              </c:strCache>
            </c:strRef>
          </c:tx>
          <c:spPr>
            <a:solidFill>
              <a:srgbClr val="0099FF"/>
            </a:solidFill>
            <a:ln w="38100">
              <a:solidFill>
                <a:srgbClr val="000000"/>
              </a:solidFill>
            </a:ln>
          </c:spPr>
          <c:dLbls>
            <c:dLbl>
              <c:idx val="0"/>
              <c:layout>
                <c:manualLayout>
                  <c:x val="-1.5432098765432135E-3"/>
                  <c:y val="-2.6534136315440351E-2"/>
                </c:manualLayout>
              </c:layout>
              <c:showVal val="1"/>
            </c:dLbl>
            <c:txPr>
              <a:bodyPr/>
              <a:lstStyle/>
              <a:p>
                <a:pPr>
                  <a:defRPr sz="2800" b="1">
                    <a:latin typeface="Arial" pitchFamily="34" charset="0"/>
                    <a:cs typeface="Arial" pitchFamily="34" charset="0"/>
                  </a:defRPr>
                </a:pPr>
                <a:endParaRPr lang="ru-RU"/>
              </a:p>
            </c:txPr>
            <c:showVal val="1"/>
          </c:dLbls>
          <c:cat>
            <c:strRef>
              <c:f>Лист1!$A$2:$A$3</c:f>
              <c:strCache>
                <c:ptCount val="2"/>
                <c:pt idx="0">
                  <c:v>Поверхностные</c:v>
                </c:pt>
                <c:pt idx="1">
                  <c:v>Подземные</c:v>
                </c:pt>
              </c:strCache>
            </c:strRef>
          </c:cat>
          <c:val>
            <c:numRef>
              <c:f>Лист1!$B$2:$B$3</c:f>
              <c:numCache>
                <c:formatCode>General</c:formatCode>
                <c:ptCount val="2"/>
                <c:pt idx="0" formatCode="0.0">
                  <c:v>66.2</c:v>
                </c:pt>
                <c:pt idx="1">
                  <c:v>19.600000000000001</c:v>
                </c:pt>
              </c:numCache>
            </c:numRef>
          </c:val>
        </c:ser>
        <c:ser>
          <c:idx val="1"/>
          <c:order val="1"/>
          <c:tx>
            <c:strRef>
              <c:f>Лист1!$C$1</c:f>
              <c:strCache>
                <c:ptCount val="1"/>
                <c:pt idx="0">
                  <c:v>Российская Федерация</c:v>
                </c:pt>
              </c:strCache>
            </c:strRef>
          </c:tx>
          <c:spPr>
            <a:solidFill>
              <a:srgbClr val="FF0000"/>
            </a:solidFill>
            <a:ln w="38100">
              <a:solidFill>
                <a:srgbClr val="000000"/>
              </a:solidFill>
            </a:ln>
          </c:spPr>
          <c:dLbls>
            <c:dLbl>
              <c:idx val="0"/>
              <c:layout>
                <c:manualLayout>
                  <c:x val="1.5432098765432135E-3"/>
                  <c:y val="-3.1840712864253932E-2"/>
                </c:manualLayout>
              </c:layout>
              <c:showVal val="1"/>
            </c:dLbl>
            <c:dLbl>
              <c:idx val="1"/>
              <c:layout>
                <c:manualLayout>
                  <c:x val="1.543209876543213E-3"/>
                  <c:y val="-2.663903844846436E-2"/>
                </c:manualLayout>
              </c:layout>
              <c:showVal val="1"/>
            </c:dLbl>
            <c:txPr>
              <a:bodyPr/>
              <a:lstStyle/>
              <a:p>
                <a:pPr>
                  <a:defRPr sz="2800" b="1">
                    <a:latin typeface="Arial" pitchFamily="34" charset="0"/>
                    <a:cs typeface="Arial" pitchFamily="34" charset="0"/>
                  </a:defRPr>
                </a:pPr>
                <a:endParaRPr lang="ru-RU"/>
              </a:p>
            </c:txPr>
            <c:showVal val="1"/>
          </c:dLbls>
          <c:cat>
            <c:strRef>
              <c:f>Лист1!$A$2:$A$3</c:f>
              <c:strCache>
                <c:ptCount val="2"/>
                <c:pt idx="0">
                  <c:v>Поверхностные</c:v>
                </c:pt>
                <c:pt idx="1">
                  <c:v>Подземные</c:v>
                </c:pt>
              </c:strCache>
            </c:strRef>
          </c:cat>
          <c:val>
            <c:numRef>
              <c:f>Лист1!$C$2:$C$3</c:f>
              <c:numCache>
                <c:formatCode>General</c:formatCode>
                <c:ptCount val="2"/>
                <c:pt idx="0">
                  <c:v>34</c:v>
                </c:pt>
                <c:pt idx="1">
                  <c:v>15.3</c:v>
                </c:pt>
              </c:numCache>
            </c:numRef>
          </c:val>
        </c:ser>
        <c:dLbls>
          <c:showVal val="1"/>
        </c:dLbls>
        <c:axId val="85869696"/>
        <c:axId val="85871232"/>
      </c:barChart>
      <c:catAx>
        <c:axId val="85869696"/>
        <c:scaling>
          <c:orientation val="minMax"/>
        </c:scaling>
        <c:axPos val="b"/>
        <c:numFmt formatCode="General" sourceLinked="1"/>
        <c:tickLblPos val="nextTo"/>
        <c:txPr>
          <a:bodyPr/>
          <a:lstStyle/>
          <a:p>
            <a:pPr>
              <a:defRPr b="1">
                <a:latin typeface="Arial" pitchFamily="34" charset="0"/>
                <a:cs typeface="Arial" pitchFamily="34" charset="0"/>
              </a:defRPr>
            </a:pPr>
            <a:endParaRPr lang="ru-RU"/>
          </a:p>
        </c:txPr>
        <c:crossAx val="85871232"/>
        <c:crosses val="autoZero"/>
        <c:auto val="1"/>
        <c:lblAlgn val="ctr"/>
        <c:lblOffset val="100"/>
      </c:catAx>
      <c:valAx>
        <c:axId val="85871232"/>
        <c:scaling>
          <c:orientation val="minMax"/>
        </c:scaling>
        <c:axPos val="l"/>
        <c:majorGridlines>
          <c:spPr>
            <a:ln w="0">
              <a:solidFill>
                <a:srgbClr val="000000"/>
              </a:solidFill>
            </a:ln>
          </c:spPr>
        </c:majorGridlines>
        <c:numFmt formatCode="0" sourceLinked="0"/>
        <c:tickLblPos val="nextTo"/>
        <c:spPr>
          <a:ln>
            <a:solidFill>
              <a:srgbClr val="000000"/>
            </a:solidFill>
          </a:ln>
        </c:spPr>
        <c:txPr>
          <a:bodyPr/>
          <a:lstStyle/>
          <a:p>
            <a:pPr>
              <a:defRPr sz="2000" b="1">
                <a:latin typeface="Arial" pitchFamily="34" charset="0"/>
                <a:cs typeface="Arial" pitchFamily="34" charset="0"/>
              </a:defRPr>
            </a:pPr>
            <a:endParaRPr lang="ru-RU"/>
          </a:p>
        </c:txPr>
        <c:crossAx val="85869696"/>
        <c:crosses val="autoZero"/>
        <c:crossBetween val="between"/>
      </c:valAx>
      <c:spPr>
        <a:ln>
          <a:solidFill>
            <a:schemeClr val="tx1"/>
          </a:solidFill>
        </a:ln>
      </c:spPr>
    </c:plotArea>
    <c:legend>
      <c:legendPos val="b"/>
      <c:layout>
        <c:manualLayout>
          <c:xMode val="edge"/>
          <c:yMode val="edge"/>
          <c:x val="2.5827136191309441E-2"/>
          <c:y val="0.82108351974158755"/>
          <c:w val="0.96995054437639761"/>
          <c:h val="0.12176756479794118"/>
        </c:manualLayout>
      </c:layout>
      <c:spPr>
        <a:ln>
          <a:noFill/>
        </a:ln>
      </c:spPr>
      <c:txPr>
        <a:bodyPr/>
        <a:lstStyle/>
        <a:p>
          <a:pPr>
            <a:defRPr b="1">
              <a:latin typeface="Arial" pitchFamily="34" charset="0"/>
              <a:cs typeface="Arial" pitchFamily="34" charset="0"/>
            </a:defRPr>
          </a:pPr>
          <a:endParaRPr lang="ru-RU"/>
        </a:p>
      </c:txPr>
    </c:legend>
    <c:plotVisOnly val="1"/>
    <c:dispBlanksAs val="gap"/>
  </c:chart>
  <c:txPr>
    <a:bodyPr/>
    <a:lstStyle/>
    <a:p>
      <a:pPr>
        <a:defRPr sz="1800"/>
      </a:pPr>
      <a:endParaRPr lang="ru-RU"/>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ru-RU"/>
  <c:chart>
    <c:plotArea>
      <c:layout>
        <c:manualLayout>
          <c:layoutTarget val="inner"/>
          <c:xMode val="edge"/>
          <c:yMode val="edge"/>
          <c:x val="6.3205988140371344E-2"/>
          <c:y val="0.12033136069949253"/>
          <c:w val="0.89503596772625471"/>
          <c:h val="0.58025953169382505"/>
        </c:manualLayout>
      </c:layout>
      <c:barChart>
        <c:barDir val="col"/>
        <c:grouping val="clustered"/>
        <c:ser>
          <c:idx val="0"/>
          <c:order val="0"/>
          <c:tx>
            <c:strRef>
              <c:f>Лист1!$B$1</c:f>
              <c:strCache>
                <c:ptCount val="1"/>
                <c:pt idx="0">
                  <c:v>по санитарно-химическим</c:v>
                </c:pt>
              </c:strCache>
            </c:strRef>
          </c:tx>
          <c:spPr>
            <a:solidFill>
              <a:srgbClr val="33CCFF"/>
            </a:solidFill>
            <a:ln w="38100">
              <a:solidFill>
                <a:srgbClr val="000000"/>
              </a:solidFill>
            </a:ln>
          </c:spPr>
          <c:dLbls>
            <c:dLbl>
              <c:idx val="0"/>
              <c:layout>
                <c:manualLayout>
                  <c:x val="7.7160493827160594E-3"/>
                  <c:y val="-2.3901780399192777E-2"/>
                </c:manualLayout>
              </c:layout>
              <c:showVal val="1"/>
            </c:dLbl>
            <c:dLbl>
              <c:idx val="2"/>
              <c:layout>
                <c:manualLayout>
                  <c:x val="0"/>
                  <c:y val="2.4129848306020571E-17"/>
                </c:manualLayout>
              </c:layout>
              <c:showVal val="1"/>
            </c:dLbl>
            <c:dLbl>
              <c:idx val="3"/>
              <c:layout>
                <c:manualLayout>
                  <c:x val="0"/>
                  <c:y val="-1.316188748513848E-2"/>
                </c:manualLayout>
              </c:layout>
              <c:showVal val="1"/>
            </c:dLbl>
            <c:txPr>
              <a:bodyPr/>
              <a:lstStyle/>
              <a:p>
                <a:pPr>
                  <a:defRPr sz="2800" b="1">
                    <a:latin typeface="Arial" pitchFamily="34" charset="0"/>
                    <a:cs typeface="Arial" pitchFamily="34" charset="0"/>
                  </a:defRPr>
                </a:pPr>
                <a:endParaRPr lang="ru-RU"/>
              </a:p>
            </c:txPr>
            <c:showVal val="1"/>
          </c:dLbls>
          <c:cat>
            <c:strRef>
              <c:f>Лист1!$A$2:$A$6</c:f>
              <c:strCache>
                <c:ptCount val="5"/>
                <c:pt idx="0">
                  <c:v>2012</c:v>
                </c:pt>
                <c:pt idx="1">
                  <c:v>2013</c:v>
                </c:pt>
                <c:pt idx="2">
                  <c:v>2014</c:v>
                </c:pt>
                <c:pt idx="3">
                  <c:v>2015</c:v>
                </c:pt>
                <c:pt idx="4">
                  <c:v>9 мес. 2016</c:v>
                </c:pt>
              </c:strCache>
            </c:strRef>
          </c:cat>
          <c:val>
            <c:numRef>
              <c:f>Лист1!$B$2:$B$6</c:f>
              <c:numCache>
                <c:formatCode>General</c:formatCode>
                <c:ptCount val="5"/>
                <c:pt idx="0" formatCode="0.0">
                  <c:v>56.5</c:v>
                </c:pt>
                <c:pt idx="1">
                  <c:v>47.7</c:v>
                </c:pt>
                <c:pt idx="2">
                  <c:v>41.9</c:v>
                </c:pt>
                <c:pt idx="3">
                  <c:v>37.300000000000004</c:v>
                </c:pt>
                <c:pt idx="4">
                  <c:v>39</c:v>
                </c:pt>
              </c:numCache>
            </c:numRef>
          </c:val>
        </c:ser>
        <c:ser>
          <c:idx val="1"/>
          <c:order val="1"/>
          <c:tx>
            <c:strRef>
              <c:f>Лист1!$C$1</c:f>
              <c:strCache>
                <c:ptCount val="1"/>
                <c:pt idx="0">
                  <c:v>по микробиологическим</c:v>
                </c:pt>
              </c:strCache>
            </c:strRef>
          </c:tx>
          <c:spPr>
            <a:solidFill>
              <a:srgbClr val="4DCD47"/>
            </a:solidFill>
            <a:ln w="38100">
              <a:solidFill>
                <a:srgbClr val="000000"/>
              </a:solidFill>
            </a:ln>
          </c:spPr>
          <c:dLbls>
            <c:dLbl>
              <c:idx val="0"/>
              <c:layout>
                <c:manualLayout>
                  <c:x val="2.0061728395061731E-2"/>
                  <c:y val="2.3801252597140977E-3"/>
                </c:manualLayout>
              </c:layout>
              <c:showVal val="1"/>
            </c:dLbl>
            <c:dLbl>
              <c:idx val="1"/>
              <c:layout>
                <c:manualLayout>
                  <c:x val="6.1728395061728392E-3"/>
                  <c:y val="-5.580018472242724E-3"/>
                </c:manualLayout>
              </c:layout>
              <c:showVal val="1"/>
            </c:dLbl>
            <c:dLbl>
              <c:idx val="2"/>
              <c:layout>
                <c:manualLayout>
                  <c:x val="2.7777777777777821E-2"/>
                  <c:y val="-5.2647549940553874E-3"/>
                </c:manualLayout>
              </c:layout>
              <c:showVal val="1"/>
            </c:dLbl>
            <c:dLbl>
              <c:idx val="3"/>
              <c:layout>
                <c:manualLayout>
                  <c:x val="1.3888888888888904E-2"/>
                  <c:y val="0"/>
                </c:manualLayout>
              </c:layout>
              <c:showVal val="1"/>
            </c:dLbl>
            <c:dLbl>
              <c:idx val="4"/>
              <c:layout>
                <c:manualLayout>
                  <c:x val="1.8518518518518531E-2"/>
                  <c:y val="7.8971324910830833E-3"/>
                </c:manualLayout>
              </c:layout>
              <c:showVal val="1"/>
            </c:dLbl>
            <c:txPr>
              <a:bodyPr/>
              <a:lstStyle/>
              <a:p>
                <a:pPr>
                  <a:defRPr sz="2800" b="1">
                    <a:latin typeface="Arial" pitchFamily="34" charset="0"/>
                    <a:cs typeface="Arial" pitchFamily="34" charset="0"/>
                  </a:defRPr>
                </a:pPr>
                <a:endParaRPr lang="ru-RU"/>
              </a:p>
            </c:txPr>
            <c:showVal val="1"/>
          </c:dLbls>
          <c:cat>
            <c:strRef>
              <c:f>Лист1!$A$2:$A$6</c:f>
              <c:strCache>
                <c:ptCount val="5"/>
                <c:pt idx="0">
                  <c:v>2012</c:v>
                </c:pt>
                <c:pt idx="1">
                  <c:v>2013</c:v>
                </c:pt>
                <c:pt idx="2">
                  <c:v>2014</c:v>
                </c:pt>
                <c:pt idx="3">
                  <c:v>2015</c:v>
                </c:pt>
                <c:pt idx="4">
                  <c:v>9 мес. 2016</c:v>
                </c:pt>
              </c:strCache>
            </c:strRef>
          </c:cat>
          <c:val>
            <c:numRef>
              <c:f>Лист1!$C$2:$C$6</c:f>
              <c:numCache>
                <c:formatCode>General</c:formatCode>
                <c:ptCount val="5"/>
                <c:pt idx="0">
                  <c:v>14.5</c:v>
                </c:pt>
                <c:pt idx="1">
                  <c:v>13</c:v>
                </c:pt>
                <c:pt idx="2">
                  <c:v>10.3</c:v>
                </c:pt>
                <c:pt idx="3">
                  <c:v>9.4</c:v>
                </c:pt>
                <c:pt idx="4">
                  <c:v>12.2</c:v>
                </c:pt>
              </c:numCache>
            </c:numRef>
          </c:val>
        </c:ser>
        <c:dLbls>
          <c:showVal val="1"/>
        </c:dLbls>
        <c:axId val="100513664"/>
        <c:axId val="100669696"/>
      </c:barChart>
      <c:catAx>
        <c:axId val="100513664"/>
        <c:scaling>
          <c:orientation val="minMax"/>
        </c:scaling>
        <c:axPos val="b"/>
        <c:numFmt formatCode="General" sourceLinked="1"/>
        <c:tickLblPos val="nextTo"/>
        <c:txPr>
          <a:bodyPr/>
          <a:lstStyle/>
          <a:p>
            <a:pPr>
              <a:defRPr b="1">
                <a:latin typeface="Arial" pitchFamily="34" charset="0"/>
                <a:cs typeface="Arial" pitchFamily="34" charset="0"/>
              </a:defRPr>
            </a:pPr>
            <a:endParaRPr lang="ru-RU"/>
          </a:p>
        </c:txPr>
        <c:crossAx val="100669696"/>
        <c:crosses val="autoZero"/>
        <c:auto val="1"/>
        <c:lblAlgn val="ctr"/>
        <c:lblOffset val="100"/>
      </c:catAx>
      <c:valAx>
        <c:axId val="100669696"/>
        <c:scaling>
          <c:orientation val="minMax"/>
        </c:scaling>
        <c:axPos val="l"/>
        <c:majorGridlines>
          <c:spPr>
            <a:ln w="0">
              <a:solidFill>
                <a:srgbClr val="000000"/>
              </a:solidFill>
            </a:ln>
          </c:spPr>
        </c:majorGridlines>
        <c:numFmt formatCode="0" sourceLinked="0"/>
        <c:tickLblPos val="nextTo"/>
        <c:spPr>
          <a:ln>
            <a:solidFill>
              <a:srgbClr val="000000"/>
            </a:solidFill>
          </a:ln>
        </c:spPr>
        <c:txPr>
          <a:bodyPr/>
          <a:lstStyle/>
          <a:p>
            <a:pPr>
              <a:defRPr sz="2000" b="1">
                <a:latin typeface="Arial" pitchFamily="34" charset="0"/>
                <a:cs typeface="Arial" pitchFamily="34" charset="0"/>
              </a:defRPr>
            </a:pPr>
            <a:endParaRPr lang="ru-RU"/>
          </a:p>
        </c:txPr>
        <c:crossAx val="100513664"/>
        <c:crosses val="autoZero"/>
        <c:crossBetween val="between"/>
      </c:valAx>
      <c:spPr>
        <a:ln>
          <a:solidFill>
            <a:schemeClr val="tx1"/>
          </a:solidFill>
        </a:ln>
      </c:spPr>
    </c:plotArea>
    <c:legend>
      <c:legendPos val="b"/>
      <c:layout>
        <c:manualLayout>
          <c:xMode val="edge"/>
          <c:yMode val="edge"/>
          <c:x val="2.5827136191309441E-2"/>
          <c:y val="0.82108351974158755"/>
          <c:w val="0.96995054437639761"/>
          <c:h val="0.12176756479794118"/>
        </c:manualLayout>
      </c:layout>
      <c:spPr>
        <a:ln>
          <a:noFill/>
        </a:ln>
      </c:spPr>
      <c:txPr>
        <a:bodyPr/>
        <a:lstStyle/>
        <a:p>
          <a:pPr>
            <a:defRPr b="1">
              <a:latin typeface="Arial" pitchFamily="34" charset="0"/>
              <a:cs typeface="Arial" pitchFamily="34" charset="0"/>
            </a:defRPr>
          </a:pPr>
          <a:endParaRPr lang="ru-RU"/>
        </a:p>
      </c:txPr>
    </c:legend>
    <c:plotVisOnly val="1"/>
    <c:dispBlanksAs val="gap"/>
  </c:chart>
  <c:txPr>
    <a:bodyPr/>
    <a:lstStyle/>
    <a:p>
      <a:pPr>
        <a:defRPr sz="1800"/>
      </a:pPr>
      <a:endParaRPr lang="ru-RU"/>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54104375359933021"/>
          <c:y val="4.3123175540722786E-2"/>
          <c:w val="0.45643404625120193"/>
          <c:h val="0.65659135218462883"/>
        </c:manualLayout>
      </c:layout>
      <c:lineChart>
        <c:grouping val="standard"/>
        <c:ser>
          <c:idx val="0"/>
          <c:order val="0"/>
          <c:tx>
            <c:strRef>
              <c:f>Лист1!$B$1</c:f>
              <c:strCache>
                <c:ptCount val="1"/>
                <c:pt idx="0">
                  <c:v>доброкачественная</c:v>
                </c:pt>
              </c:strCache>
            </c:strRef>
          </c:tx>
          <c:spPr>
            <a:ln w="42136">
              <a:solidFill>
                <a:srgbClr val="0000FF"/>
              </a:solidFill>
            </a:ln>
          </c:spPr>
          <c:marker>
            <c:spPr>
              <a:solidFill>
                <a:srgbClr val="0000FF"/>
              </a:solidFill>
            </c:spPr>
          </c:marker>
          <c:dPt>
            <c:idx val="1"/>
            <c:spPr>
              <a:ln w="42136">
                <a:solidFill>
                  <a:srgbClr val="0000FF"/>
                </a:solidFill>
              </a:ln>
            </c:spPr>
          </c:dPt>
          <c:dPt>
            <c:idx val="2"/>
            <c:spPr>
              <a:ln w="42136">
                <a:solidFill>
                  <a:srgbClr val="0000FF"/>
                </a:solidFill>
              </a:ln>
            </c:spPr>
          </c:dPt>
          <c:dLbls>
            <c:dLbl>
              <c:idx val="0"/>
              <c:layout>
                <c:manualLayout>
                  <c:x val="-7.8327431323689134E-2"/>
                  <c:y val="-4.9967117541458834E-2"/>
                </c:manualLayout>
              </c:layout>
              <c:dLblPos val="r"/>
              <c:showVal val="1"/>
            </c:dLbl>
            <c:dLbl>
              <c:idx val="1"/>
              <c:layout>
                <c:manualLayout>
                  <c:x val="-7.4829865254933722E-2"/>
                  <c:y val="5.2288766124792017E-2"/>
                </c:manualLayout>
              </c:layout>
              <c:dLblPos val="r"/>
              <c:showVal val="1"/>
            </c:dLbl>
            <c:dLbl>
              <c:idx val="2"/>
              <c:layout>
                <c:manualLayout>
                  <c:x val="-1.9454257704584966E-2"/>
                  <c:y val="6.1383328891737914E-2"/>
                </c:manualLayout>
              </c:layout>
              <c:dLblPos val="r"/>
              <c:showVal val="1"/>
            </c:dLbl>
            <c:txPr>
              <a:bodyPr/>
              <a:lstStyle/>
              <a:p>
                <a:pPr>
                  <a:defRPr sz="1769"/>
                </a:pPr>
                <a:endParaRPr lang="ru-RU"/>
              </a:p>
            </c:txPr>
            <c:showVal val="1"/>
          </c:dLbls>
          <c:cat>
            <c:numRef>
              <c:f>Лист1!$A$2:$A$4</c:f>
              <c:numCache>
                <c:formatCode>General</c:formatCode>
                <c:ptCount val="3"/>
                <c:pt idx="0">
                  <c:v>2013</c:v>
                </c:pt>
                <c:pt idx="1">
                  <c:v>2014</c:v>
                </c:pt>
                <c:pt idx="2">
                  <c:v>2015</c:v>
                </c:pt>
              </c:numCache>
            </c:numRef>
          </c:cat>
          <c:val>
            <c:numRef>
              <c:f>Лист1!$B$2:$B$4</c:f>
              <c:numCache>
                <c:formatCode>General</c:formatCode>
                <c:ptCount val="3"/>
                <c:pt idx="0">
                  <c:v>16.600000000000001</c:v>
                </c:pt>
                <c:pt idx="1">
                  <c:v>16.7</c:v>
                </c:pt>
                <c:pt idx="2">
                  <c:v>17.899999999999999</c:v>
                </c:pt>
              </c:numCache>
            </c:numRef>
          </c:val>
        </c:ser>
        <c:ser>
          <c:idx val="1"/>
          <c:order val="1"/>
          <c:tx>
            <c:strRef>
              <c:f>Лист1!$C$1</c:f>
              <c:strCache>
                <c:ptCount val="1"/>
                <c:pt idx="0">
                  <c:v>условно доброкачественная</c:v>
                </c:pt>
              </c:strCache>
            </c:strRef>
          </c:tx>
          <c:spPr>
            <a:ln w="42136">
              <a:solidFill>
                <a:srgbClr val="FF0000"/>
              </a:solidFill>
            </a:ln>
          </c:spPr>
          <c:marker>
            <c:spPr>
              <a:solidFill>
                <a:srgbClr val="FF0000"/>
              </a:solidFill>
            </c:spPr>
          </c:marker>
          <c:dLbls>
            <c:dLbl>
              <c:idx val="0"/>
              <c:layout>
                <c:manualLayout>
                  <c:x val="0"/>
                  <c:y val="3.4187885519660052E-2"/>
                </c:manualLayout>
              </c:layout>
              <c:dLblPos val="r"/>
              <c:showVal val="1"/>
            </c:dLbl>
            <c:dLbl>
              <c:idx val="1"/>
              <c:layout>
                <c:manualLayout>
                  <c:x val="-6.8434584842316445E-2"/>
                  <c:y val="-6.0943971074409915E-2"/>
                </c:manualLayout>
              </c:layout>
              <c:dLblPos val="r"/>
              <c:showVal val="1"/>
            </c:dLbl>
            <c:txPr>
              <a:bodyPr/>
              <a:lstStyle/>
              <a:p>
                <a:pPr>
                  <a:defRPr sz="1769"/>
                </a:pPr>
                <a:endParaRPr lang="ru-RU"/>
              </a:p>
            </c:txPr>
            <c:showVal val="1"/>
          </c:dLbls>
          <c:cat>
            <c:numRef>
              <c:f>Лист1!$A$2:$A$4</c:f>
              <c:numCache>
                <c:formatCode>General</c:formatCode>
                <c:ptCount val="3"/>
                <c:pt idx="0">
                  <c:v>2013</c:v>
                </c:pt>
                <c:pt idx="1">
                  <c:v>2014</c:v>
                </c:pt>
                <c:pt idx="2">
                  <c:v>2015</c:v>
                </c:pt>
              </c:numCache>
            </c:numRef>
          </c:cat>
          <c:val>
            <c:numRef>
              <c:f>Лист1!$C$2:$C$4</c:f>
              <c:numCache>
                <c:formatCode>General</c:formatCode>
                <c:ptCount val="3"/>
                <c:pt idx="0">
                  <c:v>28</c:v>
                </c:pt>
                <c:pt idx="1">
                  <c:v>30.6</c:v>
                </c:pt>
                <c:pt idx="2">
                  <c:v>29.3</c:v>
                </c:pt>
              </c:numCache>
            </c:numRef>
          </c:val>
        </c:ser>
        <c:ser>
          <c:idx val="2"/>
          <c:order val="2"/>
          <c:tx>
            <c:strRef>
              <c:f>Лист1!$D$1</c:f>
              <c:strCache>
                <c:ptCount val="1"/>
                <c:pt idx="0">
                  <c:v>не доброкачественная</c:v>
                </c:pt>
              </c:strCache>
            </c:strRef>
          </c:tx>
          <c:spPr>
            <a:ln w="42136">
              <a:solidFill>
                <a:srgbClr val="008000"/>
              </a:solidFill>
            </a:ln>
          </c:spPr>
          <c:marker>
            <c:spPr>
              <a:solidFill>
                <a:srgbClr val="008000"/>
              </a:solidFill>
            </c:spPr>
          </c:marker>
          <c:dLbls>
            <c:dLbl>
              <c:idx val="0"/>
              <c:layout>
                <c:manualLayout>
                  <c:x val="-7.8666672172645502E-2"/>
                  <c:y val="6.666109666592239E-2"/>
                </c:manualLayout>
              </c:layout>
              <c:dLblPos val="r"/>
              <c:showVal val="1"/>
            </c:dLbl>
            <c:dLbl>
              <c:idx val="1"/>
              <c:layout>
                <c:manualLayout>
                  <c:x val="-6.6576927884014508E-2"/>
                  <c:y val="-6.444758858267717E-2"/>
                </c:manualLayout>
              </c:layout>
              <c:dLblPos val="r"/>
              <c:showVal val="1"/>
            </c:dLbl>
            <c:dLbl>
              <c:idx val="2"/>
              <c:layout>
                <c:manualLayout>
                  <c:x val="-2.1967306874352201E-2"/>
                  <c:y val="-5.7029508999632682E-2"/>
                </c:manualLayout>
              </c:layout>
              <c:dLblPos val="r"/>
              <c:showVal val="1"/>
            </c:dLbl>
            <c:txPr>
              <a:bodyPr/>
              <a:lstStyle/>
              <a:p>
                <a:pPr>
                  <a:defRPr sz="1769"/>
                </a:pPr>
                <a:endParaRPr lang="ru-RU"/>
              </a:p>
            </c:txPr>
            <c:showVal val="1"/>
          </c:dLbls>
          <c:cat>
            <c:numRef>
              <c:f>Лист1!$A$2:$A$4</c:f>
              <c:numCache>
                <c:formatCode>General</c:formatCode>
                <c:ptCount val="3"/>
                <c:pt idx="0">
                  <c:v>2013</c:v>
                </c:pt>
                <c:pt idx="1">
                  <c:v>2014</c:v>
                </c:pt>
                <c:pt idx="2">
                  <c:v>2015</c:v>
                </c:pt>
              </c:numCache>
            </c:numRef>
          </c:cat>
          <c:val>
            <c:numRef>
              <c:f>Лист1!$D$2:$D$4</c:f>
              <c:numCache>
                <c:formatCode>General</c:formatCode>
                <c:ptCount val="3"/>
                <c:pt idx="0">
                  <c:v>13.1</c:v>
                </c:pt>
                <c:pt idx="1">
                  <c:v>18.7</c:v>
                </c:pt>
                <c:pt idx="2">
                  <c:v>18.399999999999999</c:v>
                </c:pt>
              </c:numCache>
            </c:numRef>
          </c:val>
        </c:ser>
        <c:marker val="1"/>
        <c:axId val="100807424"/>
        <c:axId val="100808960"/>
      </c:lineChart>
      <c:catAx>
        <c:axId val="100807424"/>
        <c:scaling>
          <c:orientation val="minMax"/>
        </c:scaling>
        <c:axPos val="b"/>
        <c:numFmt formatCode="General" sourceLinked="1"/>
        <c:majorTickMark val="none"/>
        <c:tickLblPos val="nextTo"/>
        <c:txPr>
          <a:bodyPr/>
          <a:lstStyle/>
          <a:p>
            <a:pPr>
              <a:defRPr sz="1769"/>
            </a:pPr>
            <a:endParaRPr lang="ru-RU"/>
          </a:p>
        </c:txPr>
        <c:crossAx val="100808960"/>
        <c:crosses val="autoZero"/>
        <c:auto val="1"/>
        <c:lblAlgn val="ctr"/>
        <c:lblOffset val="100"/>
      </c:catAx>
      <c:valAx>
        <c:axId val="100808960"/>
        <c:scaling>
          <c:orientation val="minMax"/>
        </c:scaling>
        <c:axPos val="l"/>
        <c:majorGridlines>
          <c:spPr>
            <a:ln>
              <a:solidFill>
                <a:srgbClr val="FFFF00">
                  <a:lumMod val="40000"/>
                  <a:lumOff val="60000"/>
                  <a:alpha val="35000"/>
                </a:srgbClr>
              </a:solidFill>
            </a:ln>
          </c:spPr>
        </c:majorGridlines>
        <c:numFmt formatCode="General" sourceLinked="1"/>
        <c:tickLblPos val="nextTo"/>
        <c:txPr>
          <a:bodyPr/>
          <a:lstStyle/>
          <a:p>
            <a:pPr>
              <a:defRPr sz="1769"/>
            </a:pPr>
            <a:endParaRPr lang="ru-RU"/>
          </a:p>
        </c:txPr>
        <c:crossAx val="100807424"/>
        <c:crosses val="autoZero"/>
        <c:crossBetween val="between"/>
      </c:valAx>
      <c:spPr>
        <a:noFill/>
        <a:ln w="28091">
          <a:noFill/>
        </a:ln>
      </c:spPr>
    </c:plotArea>
    <c:legend>
      <c:legendPos val="r"/>
      <c:layout>
        <c:manualLayout>
          <c:xMode val="edge"/>
          <c:yMode val="edge"/>
          <c:x val="0"/>
          <c:y val="0.67659576920029674"/>
          <c:w val="0.98839582553964378"/>
          <c:h val="0.32340423079970676"/>
        </c:manualLayout>
      </c:layout>
      <c:txPr>
        <a:bodyPr/>
        <a:lstStyle/>
        <a:p>
          <a:pPr>
            <a:defRPr sz="1548" b="1"/>
          </a:pPr>
          <a:endParaRPr lang="ru-RU"/>
        </a:p>
      </c:txPr>
    </c:legend>
    <c:plotVisOnly val="1"/>
    <c:dispBlanksAs val="zero"/>
  </c:chart>
  <c:txPr>
    <a:bodyPr/>
    <a:lstStyle/>
    <a:p>
      <a:pPr>
        <a:defRPr sz="1977" b="1" i="0">
          <a:latin typeface="Arial" pitchFamily="34" charset="0"/>
          <a:cs typeface="Arial" pitchFamily="34" charset="0"/>
        </a:defRPr>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12733736654271291"/>
          <c:y val="4.3123175540722786E-2"/>
          <c:w val="0.8443607929493806"/>
          <c:h val="0.60028936881930051"/>
        </c:manualLayout>
      </c:layout>
      <c:lineChart>
        <c:grouping val="standard"/>
        <c:ser>
          <c:idx val="0"/>
          <c:order val="0"/>
          <c:tx>
            <c:strRef>
              <c:f>Лист1!$B$1</c:f>
              <c:strCache>
                <c:ptCount val="1"/>
                <c:pt idx="0">
                  <c:v>доброкачественная</c:v>
                </c:pt>
              </c:strCache>
            </c:strRef>
          </c:tx>
          <c:spPr>
            <a:ln w="39242">
              <a:solidFill>
                <a:srgbClr val="0000FF"/>
              </a:solidFill>
            </a:ln>
          </c:spPr>
          <c:marker>
            <c:spPr>
              <a:solidFill>
                <a:srgbClr val="0000FF"/>
              </a:solidFill>
            </c:spPr>
          </c:marker>
          <c:dPt>
            <c:idx val="1"/>
            <c:spPr>
              <a:ln w="39242">
                <a:solidFill>
                  <a:srgbClr val="0000FF"/>
                </a:solidFill>
              </a:ln>
            </c:spPr>
          </c:dPt>
          <c:dPt>
            <c:idx val="2"/>
            <c:spPr>
              <a:ln w="39242">
                <a:solidFill>
                  <a:srgbClr val="0000FF"/>
                </a:solidFill>
              </a:ln>
            </c:spPr>
          </c:dPt>
          <c:dLbls>
            <c:dLbl>
              <c:idx val="0"/>
              <c:layout>
                <c:manualLayout>
                  <c:x val="-0.10646162945438474"/>
                  <c:y val="-5.1164731702818433E-2"/>
                </c:manualLayout>
              </c:layout>
              <c:dLblPos val="r"/>
              <c:showVal val="1"/>
            </c:dLbl>
            <c:dLbl>
              <c:idx val="1"/>
              <c:layout>
                <c:manualLayout>
                  <c:x val="-8.6637774874709833E-2"/>
                  <c:y val="-7.148851630029969E-2"/>
                </c:manualLayout>
              </c:layout>
              <c:dLblPos val="r"/>
              <c:showVal val="1"/>
            </c:dLbl>
            <c:dLbl>
              <c:idx val="2"/>
              <c:layout>
                <c:manualLayout>
                  <c:x val="-2.5400050800101862E-7"/>
                  <c:y val="-5.6506277254739924E-2"/>
                </c:manualLayout>
              </c:layout>
              <c:dLblPos val="r"/>
              <c:showVal val="1"/>
            </c:dLbl>
            <c:txPr>
              <a:bodyPr/>
              <a:lstStyle/>
              <a:p>
                <a:pPr>
                  <a:defRPr sz="1648"/>
                </a:pPr>
                <a:endParaRPr lang="ru-RU"/>
              </a:p>
            </c:txPr>
            <c:showVal val="1"/>
          </c:dLbls>
          <c:cat>
            <c:numRef>
              <c:f>Лист1!$A$2:$A$4</c:f>
              <c:numCache>
                <c:formatCode>General</c:formatCode>
                <c:ptCount val="3"/>
                <c:pt idx="0">
                  <c:v>2013</c:v>
                </c:pt>
                <c:pt idx="1">
                  <c:v>2014</c:v>
                </c:pt>
                <c:pt idx="2">
                  <c:v>2015</c:v>
                </c:pt>
              </c:numCache>
            </c:numRef>
          </c:cat>
          <c:val>
            <c:numRef>
              <c:f>Лист1!$B$2:$B$4</c:f>
              <c:numCache>
                <c:formatCode>General</c:formatCode>
                <c:ptCount val="3"/>
                <c:pt idx="0">
                  <c:v>25.9</c:v>
                </c:pt>
                <c:pt idx="1">
                  <c:v>26.8</c:v>
                </c:pt>
                <c:pt idx="2">
                  <c:v>27.3</c:v>
                </c:pt>
              </c:numCache>
            </c:numRef>
          </c:val>
        </c:ser>
        <c:ser>
          <c:idx val="1"/>
          <c:order val="1"/>
          <c:tx>
            <c:strRef>
              <c:f>Лист1!$C$1</c:f>
              <c:strCache>
                <c:ptCount val="1"/>
                <c:pt idx="0">
                  <c:v>условно доброкачественная</c:v>
                </c:pt>
              </c:strCache>
            </c:strRef>
          </c:tx>
          <c:spPr>
            <a:ln w="39242">
              <a:solidFill>
                <a:srgbClr val="FF0000"/>
              </a:solidFill>
            </a:ln>
          </c:spPr>
          <c:marker>
            <c:spPr>
              <a:solidFill>
                <a:srgbClr val="FF0000"/>
              </a:solidFill>
            </c:spPr>
          </c:marker>
          <c:dLbls>
            <c:dLbl>
              <c:idx val="0"/>
              <c:layout>
                <c:manualLayout>
                  <c:x val="-8.0645161290322745E-2"/>
                  <c:y val="-6.2022059594085063E-2"/>
                </c:manualLayout>
              </c:layout>
              <c:dLblPos val="r"/>
              <c:showVal val="1"/>
            </c:dLbl>
            <c:dLbl>
              <c:idx val="1"/>
              <c:layout>
                <c:manualLayout>
                  <c:x val="-0.12878892557785121"/>
                  <c:y val="-6.5229056605012325E-2"/>
                </c:manualLayout>
              </c:layout>
              <c:dLblPos val="r"/>
              <c:showVal val="1"/>
            </c:dLbl>
            <c:txPr>
              <a:bodyPr/>
              <a:lstStyle/>
              <a:p>
                <a:pPr>
                  <a:defRPr sz="1648"/>
                </a:pPr>
                <a:endParaRPr lang="ru-RU"/>
              </a:p>
            </c:txPr>
            <c:showVal val="1"/>
          </c:dLbls>
          <c:cat>
            <c:numRef>
              <c:f>Лист1!$A$2:$A$4</c:f>
              <c:numCache>
                <c:formatCode>General</c:formatCode>
                <c:ptCount val="3"/>
                <c:pt idx="0">
                  <c:v>2013</c:v>
                </c:pt>
                <c:pt idx="1">
                  <c:v>2014</c:v>
                </c:pt>
                <c:pt idx="2">
                  <c:v>2015</c:v>
                </c:pt>
              </c:numCache>
            </c:numRef>
          </c:cat>
          <c:val>
            <c:numRef>
              <c:f>Лист1!$C$2:$C$4</c:f>
              <c:numCache>
                <c:formatCode>General</c:formatCode>
                <c:ptCount val="3"/>
                <c:pt idx="0">
                  <c:v>53.4</c:v>
                </c:pt>
                <c:pt idx="1">
                  <c:v>52.9</c:v>
                </c:pt>
                <c:pt idx="2">
                  <c:v>57.8</c:v>
                </c:pt>
              </c:numCache>
            </c:numRef>
          </c:val>
        </c:ser>
        <c:ser>
          <c:idx val="2"/>
          <c:order val="2"/>
          <c:tx>
            <c:strRef>
              <c:f>Лист1!$D$1</c:f>
              <c:strCache>
                <c:ptCount val="1"/>
                <c:pt idx="0">
                  <c:v>не доброкачественная</c:v>
                </c:pt>
              </c:strCache>
            </c:strRef>
          </c:tx>
          <c:spPr>
            <a:ln w="39242">
              <a:solidFill>
                <a:srgbClr val="008000"/>
              </a:solidFill>
            </a:ln>
          </c:spPr>
          <c:marker>
            <c:spPr>
              <a:solidFill>
                <a:srgbClr val="00B050"/>
              </a:solidFill>
            </c:spPr>
          </c:marker>
          <c:dLbls>
            <c:dLbl>
              <c:idx val="0"/>
              <c:layout>
                <c:manualLayout>
                  <c:x val="-7.0984582067475488E-2"/>
                  <c:y val="5.7834129410275964E-2"/>
                </c:manualLayout>
              </c:layout>
              <c:dLblPos val="r"/>
              <c:showVal val="1"/>
            </c:dLbl>
            <c:dLbl>
              <c:idx val="1"/>
              <c:layout>
                <c:manualLayout>
                  <c:x val="-8.3130719860896665E-2"/>
                  <c:y val="6.360975980424749E-2"/>
                </c:manualLayout>
              </c:layout>
              <c:dLblPos val="r"/>
              <c:showVal val="1"/>
            </c:dLbl>
            <c:dLbl>
              <c:idx val="2"/>
              <c:layout>
                <c:manualLayout>
                  <c:x val="-6.4518669037338982E-3"/>
                  <c:y val="3.5788824044700039E-2"/>
                </c:manualLayout>
              </c:layout>
              <c:dLblPos val="r"/>
              <c:showVal val="1"/>
            </c:dLbl>
            <c:txPr>
              <a:bodyPr/>
              <a:lstStyle/>
              <a:p>
                <a:pPr>
                  <a:defRPr sz="1648"/>
                </a:pPr>
                <a:endParaRPr lang="ru-RU"/>
              </a:p>
            </c:txPr>
            <c:showVal val="1"/>
          </c:dLbls>
          <c:cat>
            <c:numRef>
              <c:f>Лист1!$A$2:$A$4</c:f>
              <c:numCache>
                <c:formatCode>General</c:formatCode>
                <c:ptCount val="3"/>
                <c:pt idx="0">
                  <c:v>2013</c:v>
                </c:pt>
                <c:pt idx="1">
                  <c:v>2014</c:v>
                </c:pt>
                <c:pt idx="2">
                  <c:v>2015</c:v>
                </c:pt>
              </c:numCache>
            </c:numRef>
          </c:cat>
          <c:val>
            <c:numRef>
              <c:f>Лист1!$D$2:$D$4</c:f>
              <c:numCache>
                <c:formatCode>General</c:formatCode>
                <c:ptCount val="3"/>
                <c:pt idx="0">
                  <c:v>20.7</c:v>
                </c:pt>
                <c:pt idx="1">
                  <c:v>20.3</c:v>
                </c:pt>
                <c:pt idx="2">
                  <c:v>14.5</c:v>
                </c:pt>
              </c:numCache>
            </c:numRef>
          </c:val>
        </c:ser>
        <c:marker val="1"/>
        <c:axId val="100865920"/>
        <c:axId val="100867456"/>
      </c:lineChart>
      <c:catAx>
        <c:axId val="100865920"/>
        <c:scaling>
          <c:orientation val="minMax"/>
        </c:scaling>
        <c:axPos val="b"/>
        <c:numFmt formatCode="General" sourceLinked="1"/>
        <c:majorTickMark val="none"/>
        <c:tickLblPos val="nextTo"/>
        <c:txPr>
          <a:bodyPr/>
          <a:lstStyle/>
          <a:p>
            <a:pPr>
              <a:defRPr sz="1648"/>
            </a:pPr>
            <a:endParaRPr lang="ru-RU"/>
          </a:p>
        </c:txPr>
        <c:crossAx val="100867456"/>
        <c:crosses val="autoZero"/>
        <c:auto val="1"/>
        <c:lblAlgn val="ctr"/>
        <c:lblOffset val="100"/>
      </c:catAx>
      <c:valAx>
        <c:axId val="100867456"/>
        <c:scaling>
          <c:orientation val="minMax"/>
        </c:scaling>
        <c:axPos val="l"/>
        <c:majorGridlines>
          <c:spPr>
            <a:ln>
              <a:solidFill>
                <a:srgbClr val="FFFF00">
                  <a:lumMod val="40000"/>
                  <a:lumOff val="60000"/>
                  <a:alpha val="35000"/>
                </a:srgbClr>
              </a:solidFill>
            </a:ln>
          </c:spPr>
        </c:majorGridlines>
        <c:numFmt formatCode="General" sourceLinked="1"/>
        <c:tickLblPos val="nextTo"/>
        <c:txPr>
          <a:bodyPr/>
          <a:lstStyle/>
          <a:p>
            <a:pPr>
              <a:defRPr sz="1648"/>
            </a:pPr>
            <a:endParaRPr lang="ru-RU"/>
          </a:p>
        </c:txPr>
        <c:crossAx val="100865920"/>
        <c:crosses val="autoZero"/>
        <c:crossBetween val="between"/>
      </c:valAx>
      <c:spPr>
        <a:noFill/>
        <a:ln w="26161">
          <a:noFill/>
        </a:ln>
      </c:spPr>
    </c:plotArea>
    <c:plotVisOnly val="1"/>
    <c:dispBlanksAs val="zero"/>
  </c:chart>
  <c:txPr>
    <a:bodyPr/>
    <a:lstStyle/>
    <a:p>
      <a:pPr>
        <a:defRPr sz="1842" b="1" i="0">
          <a:latin typeface="Arial" pitchFamily="34" charset="0"/>
          <a:cs typeface="Arial" pitchFamily="34" charset="0"/>
        </a:defRPr>
      </a:pPr>
      <a:endParaRPr lang="ru-RU"/>
    </a:p>
  </c:txPr>
  <c:externalData r:id="rId1"/>
</c:chartSpace>
</file>

<file path=ppt/drawings/drawing1.xml><?xml version="1.0" encoding="utf-8"?>
<c:userShapes xmlns:c="http://schemas.openxmlformats.org/drawingml/2006/chart">
  <cdr:relSizeAnchor xmlns:cdr="http://schemas.openxmlformats.org/drawingml/2006/chartDrawing">
    <cdr:from>
      <cdr:x>0.54739</cdr:x>
      <cdr:y>0.39788</cdr:y>
    </cdr:from>
    <cdr:to>
      <cdr:x>1</cdr:x>
      <cdr:y>0.48573</cdr:y>
    </cdr:to>
    <cdr:sp macro="" textlink="">
      <cdr:nvSpPr>
        <cdr:cNvPr id="8" name="TextBox 7"/>
        <cdr:cNvSpPr txBox="1"/>
      </cdr:nvSpPr>
      <cdr:spPr>
        <a:xfrm xmlns:a="http://schemas.openxmlformats.org/drawingml/2006/main">
          <a:off x="4969248" y="1932806"/>
          <a:ext cx="3960439" cy="42675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ru-RU" sz="2000" b="1" dirty="0" smtClean="0">
              <a:solidFill>
                <a:schemeClr val="tx1"/>
              </a:solidFill>
              <a:latin typeface="Arial" pitchFamily="34" charset="0"/>
              <a:ea typeface="Arial Unicode MS" pitchFamily="34" charset="-128"/>
              <a:cs typeface="Arial" pitchFamily="34" charset="0"/>
            </a:rPr>
            <a:t>ОБЛАСТЬ - 6,6%</a:t>
          </a:r>
          <a:endParaRPr lang="ru-RU" sz="2000" b="1" dirty="0">
            <a:solidFill>
              <a:srgbClr val="FFFF00"/>
            </a:solidFill>
            <a:latin typeface="Arial" pitchFamily="34" charset="0"/>
            <a:ea typeface="Arial Unicode MS" pitchFamily="34" charset="-128"/>
            <a:cs typeface="Arial" pitchFamily="34" charset="0"/>
          </a:endParaRPr>
        </a:p>
      </cdr:txBody>
    </cdr:sp>
  </cdr:relSizeAnchor>
  <cdr:relSizeAnchor xmlns:cdr="http://schemas.openxmlformats.org/drawingml/2006/chartDrawing">
    <cdr:from>
      <cdr:x>0.05931</cdr:x>
      <cdr:y>0.50132</cdr:y>
    </cdr:from>
    <cdr:to>
      <cdr:x>0.94731</cdr:x>
      <cdr:y>0.50166</cdr:y>
    </cdr:to>
    <cdr:sp macro="" textlink="">
      <cdr:nvSpPr>
        <cdr:cNvPr id="11" name="Прямая соединительная линия 10"/>
        <cdr:cNvSpPr/>
      </cdr:nvSpPr>
      <cdr:spPr>
        <a:xfrm xmlns:a="http://schemas.openxmlformats.org/drawingml/2006/main">
          <a:off x="504056" y="2160240"/>
          <a:ext cx="7546806" cy="1466"/>
        </a:xfrm>
        <a:prstGeom xmlns:a="http://schemas.openxmlformats.org/drawingml/2006/main" prst="line">
          <a:avLst/>
        </a:prstGeom>
        <a:ln xmlns:a="http://schemas.openxmlformats.org/drawingml/2006/main" w="6985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0.70129</cdr:x>
      <cdr:y>0.35341</cdr:y>
    </cdr:from>
    <cdr:to>
      <cdr:x>0.99557</cdr:x>
      <cdr:y>0.4556</cdr:y>
    </cdr:to>
    <cdr:sp macro="" textlink="">
      <cdr:nvSpPr>
        <cdr:cNvPr id="8" name="TextBox 7"/>
        <cdr:cNvSpPr txBox="1"/>
      </cdr:nvSpPr>
      <cdr:spPr>
        <a:xfrm xmlns:a="http://schemas.openxmlformats.org/drawingml/2006/main">
          <a:off x="6085879" y="1716782"/>
          <a:ext cx="2553811" cy="49641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ru-RU" sz="2000" b="1" dirty="0" smtClean="0">
              <a:solidFill>
                <a:schemeClr val="tx1"/>
              </a:solidFill>
              <a:latin typeface="Arial" pitchFamily="34" charset="0"/>
              <a:ea typeface="Arial Unicode MS" pitchFamily="34" charset="-128"/>
              <a:cs typeface="Arial" pitchFamily="34" charset="0"/>
            </a:rPr>
            <a:t>ОБЛАСТЬ - 28,6%</a:t>
          </a:r>
          <a:endParaRPr lang="ru-RU" sz="2000" b="1" dirty="0">
            <a:solidFill>
              <a:schemeClr val="tx1"/>
            </a:solidFill>
            <a:latin typeface="Arial" pitchFamily="34" charset="0"/>
            <a:ea typeface="Arial Unicode MS" pitchFamily="34" charset="-128"/>
            <a:cs typeface="Arial" pitchFamily="34" charset="0"/>
          </a:endParaRPr>
        </a:p>
      </cdr:txBody>
    </cdr:sp>
  </cdr:relSizeAnchor>
  <cdr:relSizeAnchor xmlns:cdr="http://schemas.openxmlformats.org/drawingml/2006/chartDrawing">
    <cdr:from>
      <cdr:x>0.07067</cdr:x>
      <cdr:y>0.472</cdr:y>
    </cdr:from>
    <cdr:to>
      <cdr:x>0.95867</cdr:x>
      <cdr:y>0.47234</cdr:y>
    </cdr:to>
    <cdr:sp macro="" textlink="">
      <cdr:nvSpPr>
        <cdr:cNvPr id="11" name="Прямая соединительная линия 10"/>
        <cdr:cNvSpPr/>
      </cdr:nvSpPr>
      <cdr:spPr>
        <a:xfrm xmlns:a="http://schemas.openxmlformats.org/drawingml/2006/main">
          <a:off x="613271" y="2292846"/>
          <a:ext cx="7706213" cy="1651"/>
        </a:xfrm>
        <a:prstGeom xmlns:a="http://schemas.openxmlformats.org/drawingml/2006/main" prst="line">
          <a:avLst/>
        </a:prstGeom>
        <a:ln xmlns:a="http://schemas.openxmlformats.org/drawingml/2006/main" w="6985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ru-RU"/>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1</cdr:x>
      <cdr:y>0</cdr:y>
    </cdr:to>
    <cdr:cxnSp macro="">
      <cdr:nvCxnSpPr>
        <cdr:cNvPr id="2" name="Прямая соединительная линия 1"/>
        <cdr:cNvCxnSpPr/>
      </cdr:nvCxnSpPr>
      <cdr:spPr>
        <a:xfrm xmlns:a="http://schemas.openxmlformats.org/drawingml/2006/main">
          <a:off x="457200" y="-214314"/>
          <a:ext cx="8229600" cy="0"/>
        </a:xfrm>
        <a:prstGeom xmlns:a="http://schemas.openxmlformats.org/drawingml/2006/main" prst="line">
          <a:avLst/>
        </a:prstGeom>
        <a:noFill xmlns:a="http://schemas.openxmlformats.org/drawingml/2006/main"/>
        <a:ln xmlns:a="http://schemas.openxmlformats.org/drawingml/2006/main" w="38100" cap="flat" cmpd="sng" algn="ctr">
          <a:solidFill>
            <a:srgbClr val="000000">
              <a:shade val="95000"/>
              <a:satMod val="105000"/>
            </a:srgbClr>
          </a:solidFill>
          <a:prstDash val="soli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1</cdr:x>
      <cdr:y>0</cdr:y>
    </cdr:to>
    <cdr:cxnSp macro="">
      <cdr:nvCxnSpPr>
        <cdr:cNvPr id="2" name="Прямая соединительная линия 1"/>
        <cdr:cNvCxnSpPr/>
      </cdr:nvCxnSpPr>
      <cdr:spPr>
        <a:xfrm xmlns:a="http://schemas.openxmlformats.org/drawingml/2006/main">
          <a:off x="457200" y="-214314"/>
          <a:ext cx="8229600" cy="0"/>
        </a:xfrm>
        <a:prstGeom xmlns:a="http://schemas.openxmlformats.org/drawingml/2006/main" prst="line">
          <a:avLst/>
        </a:prstGeom>
        <a:noFill xmlns:a="http://schemas.openxmlformats.org/drawingml/2006/main"/>
        <a:ln xmlns:a="http://schemas.openxmlformats.org/drawingml/2006/main" w="38100" cap="flat" cmpd="sng" algn="ctr">
          <a:solidFill>
            <a:srgbClr val="000000">
              <a:shade val="95000"/>
              <a:satMod val="105000"/>
            </a:srgbClr>
          </a:solidFill>
          <a:prstDash val="solid"/>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8938" cy="496888"/>
          </a:xfrm>
          <a:prstGeom prst="rect">
            <a:avLst/>
          </a:prstGeom>
        </p:spPr>
        <p:txBody>
          <a:bodyPr vert="horz" lIns="92327" tIns="46163" rIns="92327" bIns="46163"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30638" y="0"/>
            <a:ext cx="2928937" cy="496888"/>
          </a:xfrm>
          <a:prstGeom prst="rect">
            <a:avLst/>
          </a:prstGeom>
        </p:spPr>
        <p:txBody>
          <a:bodyPr vert="horz" lIns="92327" tIns="46163" rIns="92327" bIns="46163" rtlCol="0"/>
          <a:lstStyle>
            <a:lvl1pPr algn="r" fontAlgn="auto">
              <a:spcBef>
                <a:spcPts val="0"/>
              </a:spcBef>
              <a:spcAft>
                <a:spcPts val="0"/>
              </a:spcAft>
              <a:defRPr sz="1200">
                <a:latin typeface="+mn-lt"/>
                <a:cs typeface="+mn-cs"/>
              </a:defRPr>
            </a:lvl1pPr>
          </a:lstStyle>
          <a:p>
            <a:pPr>
              <a:defRPr/>
            </a:pPr>
            <a:fld id="{28BE9D08-2090-452F-BF5C-8784A0B469D6}" type="datetimeFigureOut">
              <a:rPr lang="ru-RU"/>
              <a:pPr>
                <a:defRPr/>
              </a:pPr>
              <a:t>18.11.2016</a:t>
            </a:fld>
            <a:endParaRPr lang="ru-RU"/>
          </a:p>
        </p:txBody>
      </p:sp>
      <p:sp>
        <p:nvSpPr>
          <p:cNvPr id="4" name="Образ слайда 3"/>
          <p:cNvSpPr>
            <a:spLocks noGrp="1" noRot="1" noChangeAspect="1"/>
          </p:cNvSpPr>
          <p:nvPr>
            <p:ph type="sldImg" idx="2"/>
          </p:nvPr>
        </p:nvSpPr>
        <p:spPr>
          <a:xfrm>
            <a:off x="893763" y="744538"/>
            <a:ext cx="4973637" cy="3730625"/>
          </a:xfrm>
          <a:prstGeom prst="rect">
            <a:avLst/>
          </a:prstGeom>
          <a:noFill/>
          <a:ln w="12700">
            <a:solidFill>
              <a:prstClr val="black"/>
            </a:solidFill>
          </a:ln>
        </p:spPr>
        <p:txBody>
          <a:bodyPr vert="horz" lIns="92327" tIns="46163" rIns="92327" bIns="46163" rtlCol="0" anchor="ctr"/>
          <a:lstStyle/>
          <a:p>
            <a:pPr lvl="0"/>
            <a:endParaRPr lang="ru-RU" noProof="0"/>
          </a:p>
        </p:txBody>
      </p:sp>
      <p:sp>
        <p:nvSpPr>
          <p:cNvPr id="5" name="Заметки 4"/>
          <p:cNvSpPr>
            <a:spLocks noGrp="1"/>
          </p:cNvSpPr>
          <p:nvPr>
            <p:ph type="body" sz="quarter" idx="3"/>
          </p:nvPr>
        </p:nvSpPr>
        <p:spPr>
          <a:xfrm>
            <a:off x="676275" y="4722813"/>
            <a:ext cx="5408613" cy="4475162"/>
          </a:xfrm>
          <a:prstGeom prst="rect">
            <a:avLst/>
          </a:prstGeom>
        </p:spPr>
        <p:txBody>
          <a:bodyPr vert="horz" lIns="92327" tIns="46163" rIns="92327" bIns="46163"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44038"/>
            <a:ext cx="2928938" cy="496887"/>
          </a:xfrm>
          <a:prstGeom prst="rect">
            <a:avLst/>
          </a:prstGeom>
        </p:spPr>
        <p:txBody>
          <a:bodyPr vert="horz" lIns="92327" tIns="46163" rIns="92327" bIns="46163"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30638" y="9444038"/>
            <a:ext cx="2928937" cy="496887"/>
          </a:xfrm>
          <a:prstGeom prst="rect">
            <a:avLst/>
          </a:prstGeom>
        </p:spPr>
        <p:txBody>
          <a:bodyPr vert="horz" lIns="92327" tIns="46163" rIns="92327" bIns="46163" rtlCol="0" anchor="b"/>
          <a:lstStyle>
            <a:lvl1pPr algn="r" fontAlgn="auto">
              <a:spcBef>
                <a:spcPts val="0"/>
              </a:spcBef>
              <a:spcAft>
                <a:spcPts val="0"/>
              </a:spcAft>
              <a:defRPr sz="1200">
                <a:latin typeface="+mn-lt"/>
                <a:cs typeface="+mn-cs"/>
              </a:defRPr>
            </a:lvl1pPr>
          </a:lstStyle>
          <a:p>
            <a:pPr>
              <a:defRPr/>
            </a:pPr>
            <a:fld id="{4DF24FF8-DC84-4D8C-BE50-AE818CE02EF0}"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p:spPr>
      </p:sp>
      <p:sp>
        <p:nvSpPr>
          <p:cNvPr id="21507" name="Заметки 2"/>
          <p:cNvSpPr>
            <a:spLocks noGrp="1"/>
          </p:cNvSpPr>
          <p:nvPr>
            <p:ph type="body" idx="1"/>
          </p:nvPr>
        </p:nvSpPr>
        <p:spPr bwMode="auto">
          <a:noFill/>
        </p:spPr>
        <p:txBody>
          <a:bodyPr wrap="square" numCol="1"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Проблема обеспечения населения доброкачественной питьевой водой остается одной из главных и определяющих для Архангельской области, особенно для сельских поселений. Ежегодно на координационном совете по лесному комплексу, природным ресурсам и экологии при Губернаторе Архангельской области рассматривается вопрос «Об обеспечении населения Архангельской области качественной питьевой водой», по итогам заседаний главам муниципальных образований области предлагается организовать водоснабжение населения доброкачественной питьевой водой, обеспечить реализацию полномочий в сфере водоснабжения в соответствии с Федеральным законом от 7 декабря 2011 г. № 416-ФЗ «О водоснабжении и водоотведении». Однако до настоящего времени органами местного самоуправления и организациями, осуществляющими водоснабжение, действенных мер по реализации Федерального закона № 416-ФЗ в сфере водоснабжения не принято. </a:t>
            </a:r>
          </a:p>
          <a:p>
            <a:pPr eaLnBrk="1" hangingPunct="1">
              <a:spcBef>
                <a:spcPct val="0"/>
              </a:spcBef>
            </a:pPr>
            <a:endParaRPr lang="ru-RU" dirty="0" smtClean="0"/>
          </a:p>
        </p:txBody>
      </p:sp>
      <p:sp>
        <p:nvSpPr>
          <p:cNvPr id="55300"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BB4BA3-ECA3-48CC-A9E1-613489B676A7}" type="slidenum">
              <a:rPr lang="ru-RU" smtClean="0">
                <a:solidFill>
                  <a:srgbClr val="000000"/>
                </a:solidFill>
              </a:rPr>
              <a:pPr fontAlgn="base">
                <a:spcBef>
                  <a:spcPct val="0"/>
                </a:spcBef>
                <a:spcAft>
                  <a:spcPct val="0"/>
                </a:spcAft>
                <a:defRPr/>
              </a:pPr>
              <a:t>1</a:t>
            </a:fld>
            <a:endParaRPr lang="ru-RU"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bwMode="auto">
          <a:noFill/>
          <a:ln>
            <a:solidFill>
              <a:srgbClr val="000000"/>
            </a:solidFill>
            <a:miter lim="800000"/>
            <a:headEnd/>
            <a:tailEnd/>
          </a:ln>
        </p:spPr>
      </p:sp>
      <p:sp>
        <p:nvSpPr>
          <p:cNvPr id="32771" name="Заметки 2"/>
          <p:cNvSpPr>
            <a:spLocks noGrp="1"/>
          </p:cNvSpPr>
          <p:nvPr>
            <p:ph type="body" idx="1"/>
          </p:nvPr>
        </p:nvSpPr>
        <p:spPr bwMode="auto">
          <a:noFill/>
        </p:spPr>
        <p:txBody>
          <a:bodyPr wrap="square" numCol="1" anchor="t" anchorCtr="0" compatLnSpc="1">
            <a:prstTxWarp prst="textNoShape">
              <a:avLst/>
            </a:prstTxWarp>
          </a:bodyPr>
          <a:lstStyle/>
          <a:p>
            <a:pPr algn="just"/>
            <a:r>
              <a:rPr lang="ru-RU" sz="1200" kern="1200" dirty="0" smtClean="0">
                <a:solidFill>
                  <a:schemeClr val="tx1"/>
                </a:solidFill>
                <a:latin typeface="+mn-lt"/>
                <a:ea typeface="+mn-ea"/>
                <a:cs typeface="+mn-cs"/>
              </a:rPr>
              <a:t>В последние </a:t>
            </a:r>
            <a:r>
              <a:rPr lang="ru-RU" sz="1200" kern="1200" dirty="0" smtClean="0">
                <a:solidFill>
                  <a:schemeClr val="tx1"/>
                </a:solidFill>
                <a:latin typeface="+mn-lt"/>
                <a:ea typeface="+mn-ea"/>
                <a:cs typeface="+mn-cs"/>
              </a:rPr>
              <a:t>годы </a:t>
            </a:r>
            <a:r>
              <a:rPr lang="ru-RU" sz="1200" kern="1200" dirty="0" smtClean="0">
                <a:solidFill>
                  <a:schemeClr val="tx1"/>
                </a:solidFill>
                <a:latin typeface="+mn-lt"/>
                <a:ea typeface="+mn-ea"/>
                <a:cs typeface="+mn-cs"/>
              </a:rPr>
              <a:t>продолжает поступать </a:t>
            </a:r>
            <a:r>
              <a:rPr lang="ru-RU" sz="1200" kern="1200" dirty="0" smtClean="0">
                <a:solidFill>
                  <a:schemeClr val="tx1"/>
                </a:solidFill>
                <a:latin typeface="+mn-lt"/>
                <a:ea typeface="+mn-ea"/>
                <a:cs typeface="+mn-cs"/>
              </a:rPr>
              <a:t>в Управление </a:t>
            </a:r>
            <a:r>
              <a:rPr lang="ru-RU" sz="1200" kern="1200" dirty="0" smtClean="0">
                <a:solidFill>
                  <a:schemeClr val="tx1"/>
                </a:solidFill>
                <a:latin typeface="+mn-lt"/>
                <a:ea typeface="+mn-ea"/>
                <a:cs typeface="+mn-cs"/>
              </a:rPr>
              <a:t>большое количество жалоб </a:t>
            </a:r>
            <a:r>
              <a:rPr lang="ru-RU" sz="1200" kern="1200" dirty="0" smtClean="0">
                <a:solidFill>
                  <a:schemeClr val="tx1"/>
                </a:solidFill>
                <a:latin typeface="+mn-lt"/>
                <a:ea typeface="+mn-ea"/>
                <a:cs typeface="+mn-cs"/>
              </a:rPr>
              <a:t>от населения области на качество питьевой воды и охрану водных объектов: в </a:t>
            </a:r>
            <a:r>
              <a:rPr lang="ru-RU" sz="1200" kern="1200" dirty="0" smtClean="0">
                <a:solidFill>
                  <a:schemeClr val="tx1"/>
                </a:solidFill>
                <a:latin typeface="+mn-lt"/>
                <a:ea typeface="+mn-ea"/>
                <a:cs typeface="+mn-cs"/>
              </a:rPr>
              <a:t>2014году </a:t>
            </a:r>
            <a:r>
              <a:rPr lang="ru-RU" sz="1200" kern="1200" dirty="0" smtClean="0">
                <a:solidFill>
                  <a:schemeClr val="tx1"/>
                </a:solidFill>
                <a:latin typeface="+mn-lt"/>
                <a:ea typeface="+mn-ea"/>
                <a:cs typeface="+mn-cs"/>
              </a:rPr>
              <a:t>поступило </a:t>
            </a:r>
            <a:r>
              <a:rPr lang="ru-RU" sz="1200" kern="1200" dirty="0" smtClean="0">
                <a:solidFill>
                  <a:schemeClr val="tx1"/>
                </a:solidFill>
                <a:latin typeface="+mn-lt"/>
                <a:ea typeface="+mn-ea"/>
                <a:cs typeface="+mn-cs"/>
              </a:rPr>
              <a:t>63 обращения, в 2015 </a:t>
            </a:r>
            <a:r>
              <a:rPr lang="ru-RU" sz="1200" kern="1200" dirty="0" smtClean="0">
                <a:solidFill>
                  <a:schemeClr val="tx1"/>
                </a:solidFill>
                <a:latin typeface="+mn-lt"/>
                <a:ea typeface="+mn-ea"/>
                <a:cs typeface="+mn-cs"/>
              </a:rPr>
              <a:t>году - </a:t>
            </a:r>
            <a:r>
              <a:rPr lang="ru-RU" sz="1200" kern="1200" dirty="0" smtClean="0">
                <a:solidFill>
                  <a:schemeClr val="tx1"/>
                </a:solidFill>
                <a:latin typeface="+mn-lt"/>
                <a:ea typeface="+mn-ea"/>
                <a:cs typeface="+mn-cs"/>
              </a:rPr>
              <a:t>173 </a:t>
            </a:r>
            <a:r>
              <a:rPr lang="ru-RU" sz="1200" kern="1200" dirty="0" smtClean="0">
                <a:solidFill>
                  <a:schemeClr val="tx1"/>
                </a:solidFill>
                <a:latin typeface="+mn-lt"/>
                <a:ea typeface="+mn-ea"/>
                <a:cs typeface="+mn-cs"/>
              </a:rPr>
              <a:t>обращения</a:t>
            </a:r>
            <a:r>
              <a:rPr lang="ru-RU" sz="1200" kern="1200" dirty="0" smtClean="0">
                <a:solidFill>
                  <a:schemeClr val="tx1"/>
                </a:solidFill>
                <a:latin typeface="+mn-lt"/>
                <a:ea typeface="+mn-ea"/>
                <a:cs typeface="+mn-cs"/>
              </a:rPr>
              <a:t>, за 9 </a:t>
            </a:r>
            <a:r>
              <a:rPr lang="ru-RU" sz="1200" kern="1200" dirty="0" err="1" smtClean="0">
                <a:solidFill>
                  <a:schemeClr val="tx1"/>
                </a:solidFill>
                <a:latin typeface="+mn-lt"/>
                <a:ea typeface="+mn-ea"/>
                <a:cs typeface="+mn-cs"/>
              </a:rPr>
              <a:t>мес</a:t>
            </a:r>
            <a:r>
              <a:rPr lang="ru-RU" sz="1200" kern="1200" dirty="0" smtClean="0">
                <a:solidFill>
                  <a:schemeClr val="tx1"/>
                </a:solidFill>
                <a:latin typeface="+mn-lt"/>
                <a:ea typeface="+mn-ea"/>
                <a:cs typeface="+mn-cs"/>
              </a:rPr>
              <a:t> 2016  </a:t>
            </a:r>
            <a:r>
              <a:rPr lang="ru-RU" sz="1200"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76 обращений.                      За 9 </a:t>
            </a:r>
            <a:r>
              <a:rPr lang="ru-RU" sz="1200" kern="1200" dirty="0" err="1" smtClean="0">
                <a:solidFill>
                  <a:schemeClr val="tx1"/>
                </a:solidFill>
                <a:latin typeface="+mn-lt"/>
                <a:ea typeface="+mn-ea"/>
                <a:cs typeface="+mn-cs"/>
              </a:rPr>
              <a:t>мес</a:t>
            </a:r>
            <a:r>
              <a:rPr lang="ru-RU" sz="1200" kern="1200" dirty="0" smtClean="0">
                <a:solidFill>
                  <a:schemeClr val="tx1"/>
                </a:solidFill>
                <a:latin typeface="+mn-lt"/>
                <a:ea typeface="+mn-ea"/>
                <a:cs typeface="+mn-cs"/>
              </a:rPr>
              <a:t> 2016 г. Управлением </a:t>
            </a:r>
            <a:r>
              <a:rPr lang="ru-RU" sz="1200" kern="1200" dirty="0" smtClean="0">
                <a:solidFill>
                  <a:schemeClr val="tx1"/>
                </a:solidFill>
                <a:latin typeface="+mn-lt"/>
                <a:ea typeface="+mn-ea"/>
                <a:cs typeface="+mn-cs"/>
              </a:rPr>
              <a:t>проведено </a:t>
            </a:r>
            <a:r>
              <a:rPr lang="ru-RU" sz="1200" kern="1200" dirty="0" smtClean="0">
                <a:solidFill>
                  <a:schemeClr val="tx1"/>
                </a:solidFill>
                <a:latin typeface="+mn-lt"/>
                <a:ea typeface="+mn-ea"/>
                <a:cs typeface="+mn-cs"/>
              </a:rPr>
              <a:t>96 надзорных мероприятий за </a:t>
            </a:r>
            <a:r>
              <a:rPr lang="ru-RU" sz="1200" kern="1200" dirty="0" smtClean="0">
                <a:solidFill>
                  <a:schemeClr val="tx1"/>
                </a:solidFill>
                <a:latin typeface="+mn-lt"/>
                <a:ea typeface="+mn-ea"/>
                <a:cs typeface="+mn-cs"/>
              </a:rPr>
              <a:t>соблюдением требований санитарного законодательства в сфере охраны водных объектов и обеспечения населения качественной питьевой водой, по выявленным нарушениям наложено </a:t>
            </a:r>
            <a:r>
              <a:rPr lang="ru-RU" sz="1200" kern="1200" dirty="0" smtClean="0">
                <a:solidFill>
                  <a:schemeClr val="tx1"/>
                </a:solidFill>
                <a:latin typeface="+mn-lt"/>
                <a:ea typeface="+mn-ea"/>
                <a:cs typeface="+mn-cs"/>
              </a:rPr>
              <a:t>87 </a:t>
            </a:r>
            <a:r>
              <a:rPr lang="ru-RU" sz="1200" kern="1200" dirty="0" smtClean="0">
                <a:solidFill>
                  <a:schemeClr val="tx1"/>
                </a:solidFill>
                <a:latin typeface="+mn-lt"/>
                <a:ea typeface="+mn-ea"/>
                <a:cs typeface="+mn-cs"/>
              </a:rPr>
              <a:t>штрафов на общую сумму </a:t>
            </a:r>
            <a:r>
              <a:rPr lang="ru-RU" sz="1200" kern="1200" dirty="0" smtClean="0">
                <a:solidFill>
                  <a:schemeClr val="tx1"/>
                </a:solidFill>
                <a:latin typeface="+mn-lt"/>
                <a:ea typeface="+mn-ea"/>
                <a:cs typeface="+mn-cs"/>
              </a:rPr>
              <a:t>1444,0 </a:t>
            </a:r>
            <a:r>
              <a:rPr lang="ru-RU" sz="1200" kern="1200" dirty="0" smtClean="0">
                <a:solidFill>
                  <a:schemeClr val="tx1"/>
                </a:solidFill>
                <a:latin typeface="+mn-lt"/>
                <a:ea typeface="+mn-ea"/>
                <a:cs typeface="+mn-cs"/>
              </a:rPr>
              <a:t>тыс. рублей.</a:t>
            </a:r>
          </a:p>
          <a:p>
            <a:pPr algn="just"/>
            <a:r>
              <a:rPr lang="ru-RU" sz="1200" kern="1200" dirty="0" smtClean="0">
                <a:solidFill>
                  <a:schemeClr val="tx1"/>
                </a:solidFill>
                <a:latin typeface="+mn-lt"/>
                <a:ea typeface="+mn-ea"/>
                <a:cs typeface="+mn-cs"/>
              </a:rPr>
              <a:t>В целях реализации мер по улучшению снабжения населения области питьевой водой Управлением проводится работа по совершенствованию гражданско-правовых методов защиты прав граждан по обеспечению качественной питьевой водой, в том числе по вопросам организации зон санитарной охраны и о признании действий юридических лиц в отношении неопределенного круга потребителей, заключающихся в подаче населению питьевой воды, несоответствующей по качеству, противоправными </a:t>
            </a:r>
            <a:r>
              <a:rPr lang="ru-RU" sz="1200" kern="1200" dirty="0" smtClean="0">
                <a:solidFill>
                  <a:schemeClr val="tx1"/>
                </a:solidFill>
                <a:latin typeface="+mn-lt"/>
                <a:ea typeface="+mn-ea"/>
                <a:cs typeface="+mn-cs"/>
              </a:rPr>
              <a:t>(2014 – 8, 2015 </a:t>
            </a:r>
            <a:r>
              <a:rPr lang="ru-RU" sz="1200" kern="1200" dirty="0" smtClean="0">
                <a:solidFill>
                  <a:schemeClr val="tx1"/>
                </a:solidFill>
                <a:latin typeface="+mn-lt"/>
                <a:ea typeface="+mn-ea"/>
                <a:cs typeface="+mn-cs"/>
              </a:rPr>
              <a:t>– 11 исков</a:t>
            </a:r>
            <a:r>
              <a:rPr lang="ru-RU" sz="1200" kern="1200" dirty="0" smtClean="0">
                <a:solidFill>
                  <a:schemeClr val="tx1"/>
                </a:solidFill>
                <a:latin typeface="+mn-lt"/>
                <a:ea typeface="+mn-ea"/>
                <a:cs typeface="+mn-cs"/>
              </a:rPr>
              <a:t>, 9 </a:t>
            </a:r>
            <a:r>
              <a:rPr lang="ru-RU" sz="1200" kern="1200" dirty="0" err="1" smtClean="0">
                <a:solidFill>
                  <a:schemeClr val="tx1"/>
                </a:solidFill>
                <a:latin typeface="+mn-lt"/>
                <a:ea typeface="+mn-ea"/>
                <a:cs typeface="+mn-cs"/>
              </a:rPr>
              <a:t>мес</a:t>
            </a:r>
            <a:r>
              <a:rPr lang="ru-RU" sz="1200" kern="1200" dirty="0" smtClean="0">
                <a:solidFill>
                  <a:schemeClr val="tx1"/>
                </a:solidFill>
                <a:latin typeface="+mn-lt"/>
                <a:ea typeface="+mn-ea"/>
                <a:cs typeface="+mn-cs"/>
              </a:rPr>
              <a:t> 2016 - 3).</a:t>
            </a:r>
            <a:endParaRPr lang="ru-RU" sz="1200" kern="1200" dirty="0" smtClean="0">
              <a:solidFill>
                <a:schemeClr val="tx1"/>
              </a:solidFill>
              <a:latin typeface="+mn-lt"/>
              <a:ea typeface="+mn-ea"/>
              <a:cs typeface="+mn-cs"/>
            </a:endParaRPr>
          </a:p>
          <a:p>
            <a:endParaRPr lang="ru-RU" sz="1200" kern="1200" dirty="0">
              <a:solidFill>
                <a:schemeClr val="tx1"/>
              </a:solidFill>
              <a:latin typeface="+mn-lt"/>
              <a:ea typeface="+mn-ea"/>
              <a:cs typeface="+mn-cs"/>
            </a:endParaRPr>
          </a:p>
        </p:txBody>
      </p:sp>
      <p:sp>
        <p:nvSpPr>
          <p:cNvPr id="32772" name="Номер слайда 3"/>
          <p:cNvSpPr txBox="1">
            <a:spLocks noGrp="1"/>
          </p:cNvSpPr>
          <p:nvPr/>
        </p:nvSpPr>
        <p:spPr bwMode="auto">
          <a:xfrm>
            <a:off x="3829050" y="9444038"/>
            <a:ext cx="2930525" cy="496887"/>
          </a:xfrm>
          <a:prstGeom prst="rect">
            <a:avLst/>
          </a:prstGeom>
          <a:noFill/>
          <a:ln w="9525">
            <a:noFill/>
            <a:miter lim="800000"/>
            <a:headEnd/>
            <a:tailEnd/>
          </a:ln>
        </p:spPr>
        <p:txBody>
          <a:bodyPr lIns="92327" tIns="46163" rIns="92327" bIns="46163" anchor="b"/>
          <a:lstStyle/>
          <a:p>
            <a:pPr algn="r"/>
            <a:fld id="{0C971C75-6029-4E90-AC79-01908063CD09}" type="slidenum">
              <a:rPr lang="ru-RU" sz="1200">
                <a:latin typeface="Calibri" pitchFamily="34" charset="0"/>
              </a:rPr>
              <a:pPr algn="r"/>
              <a:t>10</a:t>
            </a:fld>
            <a:endParaRPr lang="ru-RU"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p:spPr>
      </p:sp>
      <p:sp>
        <p:nvSpPr>
          <p:cNvPr id="106498" name="Заметки 2"/>
          <p:cNvSpPr>
            <a:spLocks noGrp="1"/>
          </p:cNvSpPr>
          <p:nvPr>
            <p:ph type="body" idx="1"/>
          </p:nvPr>
        </p:nvSpPr>
        <p:spPr bwMode="auto"/>
        <p:txBody>
          <a:bodyPr wrap="square" numCol="1" anchor="t" anchorCtr="0" compatLnSpc="1">
            <a:prstTxWarp prst="textNoShape">
              <a:avLst/>
            </a:prstTxWarp>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ru-RU" sz="1400" kern="1200" dirty="0" smtClean="0">
                <a:solidFill>
                  <a:schemeClr val="tx1"/>
                </a:solidFill>
                <a:latin typeface="+mn-lt"/>
                <a:ea typeface="+mn-ea"/>
                <a:cs typeface="+mn-cs"/>
              </a:rPr>
              <a:t>В 2015 г. Управлением </a:t>
            </a:r>
            <a:r>
              <a:rPr lang="ru-RU" sz="1400" kern="1200" dirty="0" smtClean="0">
                <a:solidFill>
                  <a:schemeClr val="tx1"/>
                </a:solidFill>
                <a:latin typeface="+mn-lt"/>
                <a:ea typeface="+mn-ea"/>
                <a:cs typeface="+mn-cs"/>
              </a:rPr>
              <a:t>во </a:t>
            </a:r>
            <a:r>
              <a:rPr lang="ru-RU" sz="1400" kern="1200" dirty="0" smtClean="0">
                <a:solidFill>
                  <a:schemeClr val="tx1"/>
                </a:solidFill>
                <a:latin typeface="+mn-lt"/>
                <a:ea typeface="+mn-ea"/>
                <a:cs typeface="+mn-cs"/>
              </a:rPr>
              <a:t>исполнение приказа Федеральной службы по надзору в сфере защиты прав потребителей и благополучия </a:t>
            </a:r>
            <a:r>
              <a:rPr lang="ru-RU" sz="1400" kern="1200" dirty="0" smtClean="0">
                <a:solidFill>
                  <a:schemeClr val="tx1"/>
                </a:solidFill>
                <a:latin typeface="+mn-lt"/>
                <a:ea typeface="+mn-ea"/>
                <a:cs typeface="+mn-cs"/>
              </a:rPr>
              <a:t>человека от </a:t>
            </a:r>
            <a:r>
              <a:rPr lang="ru-RU" sz="1400" kern="1200" dirty="0" smtClean="0">
                <a:solidFill>
                  <a:schemeClr val="tx1"/>
                </a:solidFill>
                <a:latin typeface="+mn-lt"/>
                <a:ea typeface="+mn-ea"/>
                <a:cs typeface="+mn-cs"/>
              </a:rPr>
              <a:t>06.08.2015 г. № 641 «О проведении внеплановых проверок систем водоснабжения и водоотведения на территории РФ», изданного в целях реализации поручения Заместителя Председателя Правительства Российской Федерации от 22.07.2015 г. № ДК-П9-130пр, в августе – сентябре 2015 г. проведены сплошные внеплановые проверки юридических лиц, осуществляющих деятельность в области оказания услуг водоснабжения и водоотведения на территории Архангельской области.</a:t>
            </a:r>
          </a:p>
        </p:txBody>
      </p:sp>
      <p:sp>
        <p:nvSpPr>
          <p:cNvPr id="31748" name="Номер слайда 3"/>
          <p:cNvSpPr txBox="1">
            <a:spLocks noGrp="1"/>
          </p:cNvSpPr>
          <p:nvPr/>
        </p:nvSpPr>
        <p:spPr bwMode="auto">
          <a:xfrm>
            <a:off x="3829050" y="9444038"/>
            <a:ext cx="2930525" cy="496887"/>
          </a:xfrm>
          <a:prstGeom prst="rect">
            <a:avLst/>
          </a:prstGeom>
          <a:noFill/>
          <a:ln w="9525">
            <a:noFill/>
            <a:miter lim="800000"/>
            <a:headEnd/>
            <a:tailEnd/>
          </a:ln>
        </p:spPr>
        <p:txBody>
          <a:bodyPr lIns="92316" tIns="46158" rIns="92316" bIns="46158" anchor="b"/>
          <a:lstStyle/>
          <a:p>
            <a:pPr algn="r"/>
            <a:fld id="{7F82EF97-96A5-4218-ADF3-AA471D5E4182}" type="slidenum">
              <a:rPr lang="ru-RU" sz="1200">
                <a:solidFill>
                  <a:srgbClr val="000000"/>
                </a:solidFill>
                <a:latin typeface="Calibri" pitchFamily="34" charset="0"/>
              </a:rPr>
              <a:pPr algn="r"/>
              <a:t>11</a:t>
            </a:fld>
            <a:endParaRPr lang="ru-RU" sz="1200">
              <a:solidFill>
                <a:srgbClr val="000000"/>
              </a:solidFill>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p:txBody>
          <a:bodyPr wrap="square" numCol="1" anchor="t" anchorCtr="0" compatLnSpc="1">
            <a:prstTxWarp prst="textNoShape">
              <a:avLst/>
            </a:prstTxWarp>
            <a:normAutofit lnSpcReduction="10000"/>
          </a:bodyPr>
          <a:lstStyle/>
          <a:p>
            <a:pPr algn="just"/>
            <a:r>
              <a:rPr lang="ru-RU" sz="1200" kern="1200" dirty="0" smtClean="0">
                <a:solidFill>
                  <a:schemeClr val="tx1"/>
                </a:solidFill>
                <a:latin typeface="+mn-lt"/>
                <a:ea typeface="+mn-ea"/>
                <a:cs typeface="+mn-cs"/>
              </a:rPr>
              <a:t>Основные нарушения санитарного законодательства, выявленные в ходе проверок в отношении юридических лиц, осуществляющих водоснабжение и водоотведение:</a:t>
            </a:r>
          </a:p>
          <a:p>
            <a:pPr algn="just"/>
            <a:r>
              <a:rPr lang="ru-RU" sz="1200" kern="1200" dirty="0" smtClean="0">
                <a:solidFill>
                  <a:schemeClr val="tx1"/>
                </a:solidFill>
                <a:latin typeface="+mn-lt"/>
                <a:ea typeface="+mn-ea"/>
                <a:cs typeface="+mn-cs"/>
              </a:rPr>
              <a:t>- качество питьевой воды на водоочистных сооружениях не соответствует гигиеническим нормативам по санитарно-химическим и микробиологическим показателям;</a:t>
            </a:r>
          </a:p>
          <a:p>
            <a:pPr algn="just"/>
            <a:r>
              <a:rPr lang="ru-RU" sz="1200" kern="1200" dirty="0" smtClean="0">
                <a:solidFill>
                  <a:schemeClr val="tx1"/>
                </a:solidFill>
                <a:latin typeface="+mn-lt"/>
                <a:ea typeface="+mn-ea"/>
                <a:cs typeface="+mn-cs"/>
              </a:rPr>
              <a:t>- на водоочистных сооружениях не выполняются в полном объеме ограничительные мероприятия в 1, 2 поясах зон санитарной охраны источников водоснабжения и водопроводов питьевого назначения;</a:t>
            </a:r>
          </a:p>
          <a:p>
            <a:pPr algn="just"/>
            <a:r>
              <a:rPr lang="ru-RU" sz="1200" kern="1200" dirty="0" smtClean="0">
                <a:solidFill>
                  <a:schemeClr val="tx1"/>
                </a:solidFill>
                <a:latin typeface="+mn-lt"/>
                <a:ea typeface="+mn-ea"/>
                <a:cs typeface="+mn-cs"/>
              </a:rPr>
              <a:t>- отсутствуют санитарно-эпидемиологические заключения о соответствии водных объектов санитарным правилам и условиям безопасного для здоровья населения использования водного объекта, не разработаны проекты зон санитарной охраны источников водоснабжения и водоочистных сооружений, согласование проектов с Управлением отсутствует, проекты не утверждены в установленном порядке;</a:t>
            </a:r>
          </a:p>
          <a:p>
            <a:pPr algn="just"/>
            <a:r>
              <a:rPr lang="ru-RU" sz="1200" kern="1200" dirty="0" smtClean="0">
                <a:solidFill>
                  <a:schemeClr val="tx1"/>
                </a:solidFill>
                <a:latin typeface="+mn-lt"/>
                <a:ea typeface="+mn-ea"/>
                <a:cs typeface="+mn-cs"/>
              </a:rPr>
              <a:t>- не разработаны в соответствии с требованиями санитарного законодательства, не утверждены и не согласованы с Управлением в установленном порядке программы производственного контроля качества питьевой воды; </a:t>
            </a:r>
          </a:p>
          <a:p>
            <a:pPr algn="just"/>
            <a:r>
              <a:rPr lang="ru-RU" sz="1200" kern="1200" dirty="0" smtClean="0">
                <a:solidFill>
                  <a:schemeClr val="tx1"/>
                </a:solidFill>
                <a:latin typeface="+mn-lt"/>
                <a:ea typeface="+mn-ea"/>
                <a:cs typeface="+mn-cs"/>
              </a:rPr>
              <a:t>- не осуществляется проведение производственного лабораторного контроля качества питьевой воды в соответствии с санитарными правилами;</a:t>
            </a:r>
          </a:p>
          <a:p>
            <a:pPr marL="228600" indent="-228600" algn="just">
              <a:spcBef>
                <a:spcPct val="0"/>
              </a:spcBef>
              <a:buFontTx/>
              <a:buAutoNum type="arabicPeriod"/>
              <a:defRPr/>
            </a:pPr>
            <a:endParaRPr lang="ru-RU" sz="1400" dirty="0" smtClean="0">
              <a:latin typeface="Arial" charset="0"/>
              <a:cs typeface="Arial" charset="0"/>
            </a:endParaRPr>
          </a:p>
        </p:txBody>
      </p:sp>
      <p:sp>
        <p:nvSpPr>
          <p:cNvPr id="2355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1E595D-B7A4-4F81-97EF-84D782B0C2DA}" type="slidenum">
              <a:rPr lang="ru-RU" smtClean="0"/>
              <a:pPr fontAlgn="base">
                <a:spcBef>
                  <a:spcPct val="0"/>
                </a:spcBef>
                <a:spcAft>
                  <a:spcPct val="0"/>
                </a:spcAft>
                <a:defRPr/>
              </a:pPr>
              <a:t>12</a:t>
            </a:fld>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p:txBody>
          <a:bodyPr wrap="square" numCol="1" anchor="t" anchorCtr="0" compatLnSpc="1">
            <a:prstTxWarp prst="textNoShape">
              <a:avLst/>
            </a:prstTxWarp>
            <a:normAutofit/>
          </a:bodyPr>
          <a:lstStyle/>
          <a:p>
            <a:pPr algn="just"/>
            <a:r>
              <a:rPr lang="ru-RU" sz="1200" kern="1200" dirty="0" smtClean="0">
                <a:solidFill>
                  <a:schemeClr val="tx1"/>
                </a:solidFill>
                <a:latin typeface="+mn-lt"/>
                <a:ea typeface="+mn-ea"/>
                <a:cs typeface="+mn-cs"/>
              </a:rPr>
              <a:t>- не установлены нормативы предельно-допустимых сбросов веществ и микроорганизмов в водный объект (нормативы допустимых сбросов), согласованные и утвержденные в установленном порядке для канализационных очистных сооружений;</a:t>
            </a:r>
          </a:p>
          <a:p>
            <a:pPr algn="just"/>
            <a:r>
              <a:rPr lang="ru-RU" sz="1200" kern="1200" dirty="0" smtClean="0">
                <a:solidFill>
                  <a:schemeClr val="tx1"/>
                </a:solidFill>
                <a:latin typeface="+mn-lt"/>
                <a:ea typeface="+mn-ea"/>
                <a:cs typeface="+mn-cs"/>
              </a:rPr>
              <a:t>- на канализационных очистных сооружениях не осуществляется необходимая очистка и обеззараживание сточных вод, осуществляется сброс сточных вод, не соответствующих гигиеническим нормативам по санитарно-химическим и микробиологическим показателям;</a:t>
            </a:r>
          </a:p>
          <a:p>
            <a:pPr algn="just"/>
            <a:r>
              <a:rPr lang="ru-RU" sz="1200" kern="1200" dirty="0" smtClean="0">
                <a:solidFill>
                  <a:schemeClr val="tx1"/>
                </a:solidFill>
                <a:latin typeface="+mn-lt"/>
                <a:ea typeface="+mn-ea"/>
                <a:cs typeface="+mn-cs"/>
              </a:rPr>
              <a:t>- не осуществляется проведение производственного лабораторного контроля за составом сточных вод с канализационных очистных сооружений и качества воды водного объекта в соответствии с санитарными правилами</a:t>
            </a:r>
            <a:endParaRPr lang="ru-RU" sz="1400" dirty="0" smtClean="0">
              <a:latin typeface="Arial" charset="0"/>
              <a:cs typeface="Arial" charset="0"/>
            </a:endParaRPr>
          </a:p>
        </p:txBody>
      </p:sp>
      <p:sp>
        <p:nvSpPr>
          <p:cNvPr id="2355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1E595D-B7A4-4F81-97EF-84D782B0C2DA}" type="slidenum">
              <a:rPr lang="ru-RU" smtClean="0"/>
              <a:pPr fontAlgn="base">
                <a:spcBef>
                  <a:spcPct val="0"/>
                </a:spcBef>
                <a:spcAft>
                  <a:spcPct val="0"/>
                </a:spcAft>
                <a:defRPr/>
              </a:pPr>
              <a:t>13</a:t>
            </a:fld>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p:spPr>
      </p:sp>
      <p:sp>
        <p:nvSpPr>
          <p:cNvPr id="28675" name="Заметки 2"/>
          <p:cNvSpPr>
            <a:spLocks noGrp="1"/>
          </p:cNvSpPr>
          <p:nvPr>
            <p:ph type="body" idx="1"/>
          </p:nvPr>
        </p:nvSpPr>
        <p:spPr bwMode="auto">
          <a:noFill/>
        </p:spPr>
        <p:txBody>
          <a:bodyPr wrap="square" numCol="1" anchor="t" anchorCtr="0" compatLnSpc="1">
            <a:prstTxWarp prst="textNoShape">
              <a:avLst/>
            </a:prstTxWarp>
            <a:normAutofit fontScale="92500"/>
          </a:bodyPr>
          <a:lstStyle/>
          <a:p>
            <a:pPr algn="just"/>
            <a:r>
              <a:rPr lang="ru-RU" sz="1300" kern="1200" dirty="0" smtClean="0">
                <a:solidFill>
                  <a:schemeClr val="tx1"/>
                </a:solidFill>
                <a:latin typeface="Arial" pitchFamily="34" charset="0"/>
                <a:ea typeface="+mn-ea"/>
                <a:cs typeface="Arial" pitchFamily="34" charset="0"/>
              </a:rPr>
              <a:t>В рамках реализации Федерального закона № 416-ФЗ в 2015 году Управлением и его территориальными отделами в органы местного самоуправления и в организации, осуществляющие холодное и горячее водоснабжение направлено 50 и 10 уведомлений соответственно о несоответствии питьевой воды гигиеническим нормативам.</a:t>
            </a:r>
          </a:p>
          <a:p>
            <a:pPr algn="just"/>
            <a:r>
              <a:rPr lang="ru-RU" sz="1300" kern="1200" dirty="0" smtClean="0">
                <a:solidFill>
                  <a:schemeClr val="tx1"/>
                </a:solidFill>
                <a:latin typeface="Arial" pitchFamily="34" charset="0"/>
                <a:ea typeface="+mn-ea"/>
                <a:cs typeface="Arial" pitchFamily="34" charset="0"/>
              </a:rPr>
              <a:t>При этом, за 2015 г. в Управление от организаций, осуществляющих холодное водоснабжение, поступило на согласование только два плана мероприятий по приведению качества питьевой воды в соответствие с установленными требованиями, которые не были согласованы. Планы по приведению качества горячей воды в 2015 г. на согласование в Управление вообще не поступали. Т.о. организациями, осуществляющими водоснабжение игнорируется исполнение Федерального закона № 416-ФЗ. Всего с вступления в силу Федерального закона № 416-ФЗ разработано и согласовано</a:t>
            </a:r>
            <a:r>
              <a:rPr lang="ru-RU" sz="1300" kern="1200" baseline="0" dirty="0" smtClean="0">
                <a:solidFill>
                  <a:schemeClr val="tx1"/>
                </a:solidFill>
                <a:latin typeface="Arial" pitchFamily="34" charset="0"/>
                <a:ea typeface="+mn-ea"/>
                <a:cs typeface="Arial" pitchFamily="34" charset="0"/>
              </a:rPr>
              <a:t> с Управлением 8 планов мероприятий.</a:t>
            </a:r>
            <a:endParaRPr lang="ru-RU" sz="1300" kern="1200" dirty="0" smtClean="0">
              <a:solidFill>
                <a:schemeClr val="tx1"/>
              </a:solidFill>
              <a:latin typeface="Arial" pitchFamily="34" charset="0"/>
              <a:ea typeface="+mn-ea"/>
              <a:cs typeface="Arial" pitchFamily="34" charset="0"/>
            </a:endParaRPr>
          </a:p>
          <a:p>
            <a:pPr algn="just"/>
            <a:r>
              <a:rPr lang="ru-RU" sz="1300" kern="1200" dirty="0" smtClean="0">
                <a:solidFill>
                  <a:schemeClr val="tx1"/>
                </a:solidFill>
                <a:latin typeface="Arial" pitchFamily="34" charset="0"/>
                <a:ea typeface="+mn-ea"/>
                <a:cs typeface="Arial" pitchFamily="34" charset="0"/>
              </a:rPr>
              <a:t>В 2015 году на территории области действовали только 6 инвестиционных программ. С момента вступления в силу Федерального закона № 416-ФЗ и по настоящее время разработано и утверждено 77 схем водоснабжения и водоотведения, что составляет 40,3% и</a:t>
            </a:r>
            <a:r>
              <a:rPr lang="ru-RU" sz="1300" kern="1200" baseline="0" dirty="0" smtClean="0">
                <a:solidFill>
                  <a:schemeClr val="tx1"/>
                </a:solidFill>
                <a:latin typeface="Arial" pitchFamily="34" charset="0"/>
                <a:ea typeface="+mn-ea"/>
                <a:cs typeface="Arial" pitchFamily="34" charset="0"/>
              </a:rPr>
              <a:t> свидетельствует о неудовлетворительной работе органов местного самоуправления по реализации Федерального закона № 416-ФЗ в части разработки схем водоснабжения и водоотведения.</a:t>
            </a:r>
            <a:endParaRPr lang="ru-RU" sz="1300" kern="1200" dirty="0" smtClean="0">
              <a:solidFill>
                <a:schemeClr val="tx1"/>
              </a:solidFill>
              <a:latin typeface="Arial" pitchFamily="34" charset="0"/>
              <a:ea typeface="+mn-ea"/>
              <a:cs typeface="Arial" pitchFamily="34" charset="0"/>
            </a:endParaRPr>
          </a:p>
          <a:p>
            <a:pPr algn="just">
              <a:spcBef>
                <a:spcPct val="0"/>
              </a:spcBef>
            </a:pPr>
            <a:endParaRPr lang="ru-RU" sz="1400" dirty="0" smtClean="0">
              <a:latin typeface="Arial" charset="0"/>
              <a:cs typeface="Arial" charset="0"/>
            </a:endParaRPr>
          </a:p>
        </p:txBody>
      </p:sp>
      <p:sp>
        <p:nvSpPr>
          <p:cNvPr id="4" name="Номер слайда 3"/>
          <p:cNvSpPr>
            <a:spLocks noGrp="1"/>
          </p:cNvSpPr>
          <p:nvPr>
            <p:ph type="sldNum" sz="quarter" idx="5"/>
          </p:nvPr>
        </p:nvSpPr>
        <p:spPr/>
        <p:txBody>
          <a:bodyPr/>
          <a:lstStyle/>
          <a:p>
            <a:pPr>
              <a:defRPr/>
            </a:pPr>
            <a:fld id="{C5104AE2-8371-469B-8C75-274D9552457F}" type="slidenum">
              <a:rPr lang="ru-RU" smtClean="0"/>
              <a:pPr>
                <a:defRPr/>
              </a:pPr>
              <a:t>14</a:t>
            </a:fld>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pPr algn="just">
              <a:spcBef>
                <a:spcPct val="0"/>
              </a:spcBef>
            </a:pPr>
            <a:endParaRPr lang="ru-RU" sz="1400" dirty="0" smtClean="0">
              <a:latin typeface="Arial" charset="0"/>
              <a:cs typeface="Arial" charset="0"/>
            </a:endParaRPr>
          </a:p>
          <a:p>
            <a:pPr marL="0" marR="0" indent="0" algn="just" defTabSz="914400" rtl="0" eaLnBrk="0" fontAlgn="base" latinLnBrk="0" hangingPunct="0">
              <a:lnSpc>
                <a:spcPct val="100000"/>
              </a:lnSpc>
              <a:spcBef>
                <a:spcPct val="0"/>
              </a:spcBef>
              <a:spcAft>
                <a:spcPct val="0"/>
              </a:spcAft>
              <a:buClrTx/>
              <a:buSzTx/>
              <a:buFontTx/>
              <a:buNone/>
              <a:tabLst/>
              <a:defRPr/>
            </a:pPr>
            <a:r>
              <a:rPr lang="ru-RU" sz="1200" kern="1200" dirty="0" smtClean="0">
                <a:solidFill>
                  <a:schemeClr val="tx1"/>
                </a:solidFill>
                <a:latin typeface="+mn-lt"/>
                <a:ea typeface="+mn-ea"/>
                <a:cs typeface="+mn-cs"/>
              </a:rPr>
              <a:t>Управление Роспотребнадзора по Архангельской области с целью реализации Федерального закона от 7 декабря 2011 года № 416-ФЗ  «О водоснабжении и водоотведении» и обеспечения населения Архангельской области доброкачественной питьевой водой </a:t>
            </a:r>
            <a:r>
              <a:rPr lang="ru-RU" sz="1200" kern="1200" smtClean="0">
                <a:solidFill>
                  <a:schemeClr val="tx1"/>
                </a:solidFill>
                <a:latin typeface="+mn-lt"/>
                <a:ea typeface="+mn-ea"/>
                <a:cs typeface="+mn-cs"/>
              </a:rPr>
              <a:t>предлагает </a:t>
            </a:r>
            <a:r>
              <a:rPr lang="ru-RU" sz="1200" kern="1200" smtClean="0">
                <a:solidFill>
                  <a:schemeClr val="tx1"/>
                </a:solidFill>
                <a:latin typeface="+mn-lt"/>
                <a:ea typeface="+mn-ea"/>
                <a:cs typeface="+mn-cs"/>
              </a:rPr>
              <a:t>органам </a:t>
            </a:r>
            <a:r>
              <a:rPr lang="ru-RU" sz="1200" kern="1200" dirty="0" smtClean="0">
                <a:solidFill>
                  <a:schemeClr val="tx1"/>
                </a:solidFill>
                <a:latin typeface="+mn-lt"/>
                <a:ea typeface="+mn-ea"/>
                <a:cs typeface="+mn-cs"/>
              </a:rPr>
              <a:t>местного самоуправления и организациям, осуществляющим водоснабжение обеспечить</a:t>
            </a:r>
            <a:r>
              <a:rPr lang="ru-RU" sz="1200" kern="1200" dirty="0" smtClean="0">
                <a:solidFill>
                  <a:schemeClr val="tx1"/>
                </a:solidFill>
                <a:latin typeface="+mn-lt"/>
                <a:ea typeface="+mn-ea"/>
                <a:cs typeface="+mn-cs"/>
              </a:rPr>
              <a:t>: </a:t>
            </a:r>
          </a:p>
          <a:p>
            <a:pPr algn="just">
              <a:spcBef>
                <a:spcPct val="0"/>
              </a:spcBef>
            </a:pPr>
            <a:endParaRPr lang="ru-RU" sz="1400" dirty="0" smtClean="0">
              <a:latin typeface="Arial" charset="0"/>
              <a:cs typeface="Arial" charset="0"/>
            </a:endParaRPr>
          </a:p>
        </p:txBody>
      </p:sp>
      <p:sp>
        <p:nvSpPr>
          <p:cNvPr id="2355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A68218-7983-41A4-BAAD-8E8E71F7CCA7}" type="slidenum">
              <a:rPr lang="ru-RU" smtClean="0"/>
              <a:pPr fontAlgn="base">
                <a:spcBef>
                  <a:spcPct val="0"/>
                </a:spcBef>
                <a:spcAft>
                  <a:spcPct val="0"/>
                </a:spcAft>
                <a:defRPr/>
              </a:pPr>
              <a:t>15</a:t>
            </a:fld>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bwMode="auto">
          <a:noFill/>
          <a:ln>
            <a:solidFill>
              <a:srgbClr val="000000"/>
            </a:solidFill>
            <a:miter lim="800000"/>
            <a:headEnd/>
            <a:tailEnd/>
          </a:ln>
        </p:spPr>
      </p:sp>
      <p:sp>
        <p:nvSpPr>
          <p:cNvPr id="368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smtClean="0">
                <a:latin typeface="Arial" charset="0"/>
              </a:rPr>
              <a:t>БЛАГОДАРЮ ЗА ВНИМАНИЕ!</a:t>
            </a:r>
            <a:endParaRPr lang="ru-RU" smtClean="0"/>
          </a:p>
        </p:txBody>
      </p:sp>
      <p:sp>
        <p:nvSpPr>
          <p:cNvPr id="36868" name="Номер слайда 3"/>
          <p:cNvSpPr txBox="1">
            <a:spLocks noGrp="1"/>
          </p:cNvSpPr>
          <p:nvPr/>
        </p:nvSpPr>
        <p:spPr bwMode="auto">
          <a:xfrm>
            <a:off x="3829050" y="9444038"/>
            <a:ext cx="2930525" cy="496887"/>
          </a:xfrm>
          <a:prstGeom prst="rect">
            <a:avLst/>
          </a:prstGeom>
          <a:noFill/>
          <a:ln w="9525">
            <a:noFill/>
            <a:miter lim="800000"/>
            <a:headEnd/>
            <a:tailEnd/>
          </a:ln>
        </p:spPr>
        <p:txBody>
          <a:bodyPr lIns="92327" tIns="46163" rIns="92327" bIns="46163" anchor="b"/>
          <a:lstStyle/>
          <a:p>
            <a:pPr algn="r"/>
            <a:fld id="{1E3368B5-75B4-4B9E-B985-2350328C7DC7}" type="slidenum">
              <a:rPr lang="ru-RU" sz="1200">
                <a:latin typeface="Calibri" pitchFamily="34" charset="0"/>
              </a:rPr>
              <a:pPr algn="r"/>
              <a:t>16</a:t>
            </a:fld>
            <a:endParaRPr lang="ru-RU"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just"/>
            <a:r>
              <a:rPr lang="ru-RU" sz="1200" kern="1200" dirty="0" smtClean="0">
                <a:solidFill>
                  <a:schemeClr val="tx1"/>
                </a:solidFill>
                <a:latin typeface="+mn-lt"/>
                <a:ea typeface="+mn-ea"/>
                <a:cs typeface="+mn-cs"/>
              </a:rPr>
              <a:t>Оценивая качество питьевой воды из распределительной сети водопроводов, необходимо отметить, что в Архангельской области показатели, характеризующие качество питьевой воды, хуже, чем в среднем по России по санитарно-химическим и микробиологическим показателям. Удельный вес проб воды, не соответствующих гигиеническим нормативам по </a:t>
            </a:r>
            <a:r>
              <a:rPr lang="ru-RU" sz="1200" kern="1200" dirty="0" err="1" smtClean="0">
                <a:solidFill>
                  <a:schemeClr val="tx1"/>
                </a:solidFill>
                <a:latin typeface="+mn-lt"/>
                <a:ea typeface="+mn-ea"/>
                <a:cs typeface="+mn-cs"/>
              </a:rPr>
              <a:t>сан-хим</a:t>
            </a:r>
            <a:r>
              <a:rPr lang="ru-RU" sz="1200" kern="1200" dirty="0" smtClean="0">
                <a:solidFill>
                  <a:schemeClr val="tx1"/>
                </a:solidFill>
                <a:latin typeface="+mn-lt"/>
                <a:ea typeface="+mn-ea"/>
                <a:cs typeface="+mn-cs"/>
              </a:rPr>
              <a:t> показателям, в 2015 году составил 28,6 %, что в 2 раза превышает показатели 2015 года в среднем по России (14,3 %). </a:t>
            </a:r>
          </a:p>
          <a:p>
            <a:pPr algn="just"/>
            <a:r>
              <a:rPr lang="ru-RU" sz="1200" kern="1200" dirty="0" smtClean="0">
                <a:solidFill>
                  <a:schemeClr val="tx1"/>
                </a:solidFill>
                <a:latin typeface="+mn-lt"/>
                <a:ea typeface="+mn-ea"/>
                <a:cs typeface="+mn-cs"/>
              </a:rPr>
              <a:t>Основная доля нестандартных проб связана с превышением гигиенических нормативов по органолептическим показателям (цветность, мутность) и санитарно-химическим показателям (железо, алюминий).</a:t>
            </a:r>
          </a:p>
          <a:p>
            <a:pPr algn="just"/>
            <a:r>
              <a:rPr lang="ru-RU" sz="1200" kern="1200" dirty="0" smtClean="0">
                <a:solidFill>
                  <a:schemeClr val="tx1"/>
                </a:solidFill>
                <a:latin typeface="+mn-lt"/>
                <a:ea typeface="+mn-ea"/>
                <a:cs typeface="+mn-cs"/>
              </a:rPr>
              <a:t>Удельный вес проб, не отвечающих гигиеническим нормативам по микробиологическим показателям, составил в 2015 году 6,6 %, что выше показателя 2015 года в среднем по России в 1,9 раза (3,5 %).</a:t>
            </a:r>
          </a:p>
          <a:p>
            <a:pPr algn="just"/>
            <a:endParaRPr lang="ru-RU" i="1" dirty="0" smtClean="0">
              <a:latin typeface="Arial" pitchFamily="34" charset="0"/>
              <a:cs typeface="Arial" pitchFamily="34" charset="0"/>
            </a:endParaRPr>
          </a:p>
        </p:txBody>
      </p:sp>
      <p:sp>
        <p:nvSpPr>
          <p:cNvPr id="4" name="Номер слайда 3"/>
          <p:cNvSpPr>
            <a:spLocks noGrp="1"/>
          </p:cNvSpPr>
          <p:nvPr>
            <p:ph type="sldNum" sz="quarter" idx="10"/>
          </p:nvPr>
        </p:nvSpPr>
        <p:spPr/>
        <p:txBody>
          <a:bodyPr/>
          <a:lstStyle/>
          <a:p>
            <a:pPr>
              <a:defRPr/>
            </a:pPr>
            <a:fld id="{A3782A64-36EF-4C94-A19F-51A18509A9EE}" type="slidenum">
              <a:rPr lang="ru-RU" smtClean="0"/>
              <a:pPr>
                <a:defRPr/>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Образ слайда 1"/>
          <p:cNvSpPr>
            <a:spLocks noGrp="1" noRot="1" noChangeAspect="1"/>
          </p:cNvSpPr>
          <p:nvPr>
            <p:ph type="sldImg"/>
          </p:nvPr>
        </p:nvSpPr>
        <p:spPr>
          <a:ln/>
        </p:spPr>
      </p:sp>
      <p:sp>
        <p:nvSpPr>
          <p:cNvPr id="37890" name="Заметки 2"/>
          <p:cNvSpPr>
            <a:spLocks noGrp="1"/>
          </p:cNvSpPr>
          <p:nvPr>
            <p:ph type="body" idx="1"/>
          </p:nvPr>
        </p:nvSpPr>
        <p:spPr>
          <a:noFill/>
          <a:ln/>
        </p:spPr>
        <p:txBody>
          <a:bodyPr/>
          <a:lstStyle/>
          <a:p>
            <a:pPr algn="just"/>
            <a:r>
              <a:rPr lang="ru-RU" sz="1400" kern="1200" dirty="0" smtClean="0">
                <a:solidFill>
                  <a:schemeClr val="tx1"/>
                </a:solidFill>
                <a:latin typeface="+mn-lt"/>
                <a:ea typeface="+mn-ea"/>
                <a:cs typeface="+mn-cs"/>
              </a:rPr>
              <a:t>Анализируя качество питьевой воды из распределительной сети водопроводов установлено, что по микробиологическим показателям превышение областного показателя установлено в 11 районах Архангельской области, наибольший удельный вес исследованных проб, не соответствующих гигиеническим нормативам, установлен в:</a:t>
            </a:r>
            <a:endParaRPr lang="ru-RU" sz="1400" dirty="0" smtClean="0"/>
          </a:p>
          <a:p>
            <a:pPr algn="just"/>
            <a:r>
              <a:rPr lang="ru-RU" sz="1400" kern="1200" dirty="0" smtClean="0">
                <a:solidFill>
                  <a:schemeClr val="tx1"/>
                </a:solidFill>
                <a:latin typeface="+mn-lt"/>
                <a:ea typeface="+mn-ea"/>
                <a:cs typeface="+mn-cs"/>
              </a:rPr>
              <a:t>- </a:t>
            </a:r>
            <a:r>
              <a:rPr lang="ru-RU" sz="1400" kern="1200" dirty="0" err="1" smtClean="0">
                <a:solidFill>
                  <a:schemeClr val="tx1"/>
                </a:solidFill>
                <a:latin typeface="+mn-lt"/>
                <a:ea typeface="+mn-ea"/>
                <a:cs typeface="+mn-cs"/>
              </a:rPr>
              <a:t>Верхнетоемском</a:t>
            </a:r>
            <a:r>
              <a:rPr lang="ru-RU" sz="1400" kern="1200" baseline="0" dirty="0" smtClean="0">
                <a:solidFill>
                  <a:schemeClr val="tx1"/>
                </a:solidFill>
                <a:latin typeface="+mn-lt"/>
                <a:ea typeface="+mn-ea"/>
                <a:cs typeface="+mn-cs"/>
              </a:rPr>
              <a:t> районе </a:t>
            </a:r>
            <a:r>
              <a:rPr lang="ru-RU" sz="1400" kern="1200" dirty="0" smtClean="0">
                <a:solidFill>
                  <a:schemeClr val="tx1"/>
                </a:solidFill>
                <a:latin typeface="+mn-lt"/>
                <a:ea typeface="+mn-ea"/>
                <a:cs typeface="+mn-cs"/>
              </a:rPr>
              <a:t>– 24,4 %;</a:t>
            </a:r>
            <a:endParaRPr lang="ru-RU" sz="1400" dirty="0" smtClean="0"/>
          </a:p>
          <a:p>
            <a:pPr algn="just"/>
            <a:r>
              <a:rPr lang="ru-RU" sz="1400" kern="1200" dirty="0" smtClean="0">
                <a:solidFill>
                  <a:schemeClr val="tx1"/>
                </a:solidFill>
                <a:latin typeface="+mn-lt"/>
                <a:ea typeface="+mn-ea"/>
                <a:cs typeface="+mn-cs"/>
              </a:rPr>
              <a:t>- Онежском районе – 20,3%;</a:t>
            </a:r>
            <a:endParaRPr lang="ru-RU" sz="1400" dirty="0" smtClean="0"/>
          </a:p>
          <a:p>
            <a:pPr algn="just">
              <a:buFontTx/>
              <a:buChar char="-"/>
            </a:pPr>
            <a:r>
              <a:rPr lang="ru-RU" sz="1400" kern="1200" dirty="0" smtClean="0">
                <a:solidFill>
                  <a:schemeClr val="tx1"/>
                </a:solidFill>
                <a:latin typeface="+mn-lt"/>
                <a:ea typeface="+mn-ea"/>
                <a:cs typeface="+mn-cs"/>
              </a:rPr>
              <a:t>Ленском районе – 19,3%;</a:t>
            </a:r>
          </a:p>
          <a:p>
            <a:pPr algn="just">
              <a:buFontTx/>
              <a:buChar char="-"/>
            </a:pPr>
            <a:r>
              <a:rPr lang="ru-RU" sz="1400" kern="1200" baseline="0" dirty="0" smtClean="0">
                <a:solidFill>
                  <a:schemeClr val="tx1"/>
                </a:solidFill>
                <a:latin typeface="+mn-lt"/>
                <a:ea typeface="+mn-ea"/>
                <a:cs typeface="+mn-cs"/>
              </a:rPr>
              <a:t> Холмогорском районе – 17,7 %.</a:t>
            </a:r>
            <a:endParaRPr lang="ru-RU" sz="1400" dirty="0" smtClean="0"/>
          </a:p>
          <a:p>
            <a:endParaRPr lang="ru-RU" dirty="0" smtClean="0">
              <a:latin typeface="Arial" charset="0"/>
            </a:endParaRPr>
          </a:p>
        </p:txBody>
      </p:sp>
      <p:sp>
        <p:nvSpPr>
          <p:cNvPr id="37891" name="Номер слайда 3"/>
          <p:cNvSpPr>
            <a:spLocks noGrp="1"/>
          </p:cNvSpPr>
          <p:nvPr>
            <p:ph type="sldNum" sz="quarter" idx="5"/>
          </p:nvPr>
        </p:nvSpPr>
        <p:spPr>
          <a:noFill/>
        </p:spPr>
        <p:txBody>
          <a:bodyPr/>
          <a:lstStyle/>
          <a:p>
            <a:fld id="{EB3EF9FD-68D4-4DD7-8D7B-2872934436B2}" type="slidenum">
              <a:rPr lang="ru-RU" smtClean="0">
                <a:latin typeface="Arial" charset="0"/>
              </a:rPr>
              <a:pPr/>
              <a:t>3</a:t>
            </a:fld>
            <a:endParaRPr lang="ru-RU"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Образ слайда 1"/>
          <p:cNvSpPr>
            <a:spLocks noGrp="1" noRot="1" noChangeAspect="1"/>
          </p:cNvSpPr>
          <p:nvPr>
            <p:ph type="sldImg"/>
          </p:nvPr>
        </p:nvSpPr>
        <p:spPr>
          <a:ln/>
        </p:spPr>
      </p:sp>
      <p:sp>
        <p:nvSpPr>
          <p:cNvPr id="39938" name="Заметки 2"/>
          <p:cNvSpPr>
            <a:spLocks noGrp="1"/>
          </p:cNvSpPr>
          <p:nvPr>
            <p:ph type="body" idx="1"/>
          </p:nvPr>
        </p:nvSpPr>
        <p:spPr>
          <a:noFill/>
          <a:ln/>
        </p:spPr>
        <p:txBody>
          <a:bodyPr/>
          <a:lstStyle/>
          <a:p>
            <a:pPr algn="just"/>
            <a:r>
              <a:rPr lang="ru-RU" sz="1400" kern="1200" dirty="0" smtClean="0">
                <a:solidFill>
                  <a:schemeClr val="tx1"/>
                </a:solidFill>
                <a:latin typeface="+mn-lt"/>
                <a:ea typeface="+mn-ea"/>
                <a:cs typeface="+mn-cs"/>
              </a:rPr>
              <a:t>По санитарно-химическим показателям превышение областного показателя по удельному весу воды водопроводной сети, не соответствующих гигиеническим нормативам, установлено в 12 районах области. Наиболее высокие значения в:</a:t>
            </a:r>
            <a:endParaRPr lang="ru-RU" sz="1400" dirty="0" smtClean="0"/>
          </a:p>
          <a:p>
            <a:pPr algn="just"/>
            <a:r>
              <a:rPr lang="ru-RU" sz="1400" kern="1200" dirty="0" smtClean="0">
                <a:solidFill>
                  <a:schemeClr val="tx1"/>
                </a:solidFill>
                <a:latin typeface="+mn-lt"/>
                <a:ea typeface="+mn-ea"/>
                <a:cs typeface="+mn-cs"/>
              </a:rPr>
              <a:t>- Виноградовском районе – 100%;</a:t>
            </a:r>
            <a:endParaRPr lang="ru-RU" sz="1400" dirty="0" smtClean="0"/>
          </a:p>
          <a:p>
            <a:pPr algn="just">
              <a:buFontTx/>
              <a:buChar char="-"/>
            </a:pPr>
            <a:r>
              <a:rPr lang="ru-RU" sz="1400" kern="1200" dirty="0" smtClean="0">
                <a:solidFill>
                  <a:schemeClr val="tx1"/>
                </a:solidFill>
                <a:latin typeface="+mn-lt"/>
                <a:ea typeface="+mn-ea"/>
                <a:cs typeface="+mn-cs"/>
              </a:rPr>
              <a:t>Холмогорском</a:t>
            </a:r>
            <a:r>
              <a:rPr lang="ru-RU" sz="1400" kern="1200" baseline="0" dirty="0" smtClean="0">
                <a:solidFill>
                  <a:schemeClr val="tx1"/>
                </a:solidFill>
                <a:latin typeface="+mn-lt"/>
                <a:ea typeface="+mn-ea"/>
                <a:cs typeface="+mn-cs"/>
              </a:rPr>
              <a:t> районе - </a:t>
            </a:r>
            <a:r>
              <a:rPr lang="ru-RU" sz="1400" kern="1200" dirty="0" smtClean="0">
                <a:solidFill>
                  <a:schemeClr val="tx1"/>
                </a:solidFill>
                <a:latin typeface="+mn-lt"/>
                <a:ea typeface="+mn-ea"/>
                <a:cs typeface="+mn-cs"/>
              </a:rPr>
              <a:t>91,4%;</a:t>
            </a:r>
          </a:p>
          <a:p>
            <a:pPr marL="0" marR="0" indent="0" algn="just" defTabSz="914400" rtl="0" eaLnBrk="0" fontAlgn="base" latinLnBrk="0" hangingPunct="0">
              <a:lnSpc>
                <a:spcPct val="100000"/>
              </a:lnSpc>
              <a:spcBef>
                <a:spcPct val="30000"/>
              </a:spcBef>
              <a:spcAft>
                <a:spcPct val="0"/>
              </a:spcAft>
              <a:buClrTx/>
              <a:buSzTx/>
              <a:buFontTx/>
              <a:buChar char="-"/>
              <a:tabLst/>
              <a:defRPr/>
            </a:pPr>
            <a:r>
              <a:rPr lang="ru-RU" sz="1400" kern="1200" dirty="0" smtClean="0">
                <a:solidFill>
                  <a:schemeClr val="tx1"/>
                </a:solidFill>
                <a:latin typeface="+mn-lt"/>
                <a:ea typeface="+mn-ea"/>
                <a:cs typeface="+mn-cs"/>
              </a:rPr>
              <a:t>Красноборском</a:t>
            </a:r>
            <a:r>
              <a:rPr lang="ru-RU" sz="1400" kern="1200" baseline="0" dirty="0" smtClean="0">
                <a:solidFill>
                  <a:schemeClr val="tx1"/>
                </a:solidFill>
                <a:latin typeface="+mn-lt"/>
                <a:ea typeface="+mn-ea"/>
                <a:cs typeface="+mn-cs"/>
              </a:rPr>
              <a:t> районе</a:t>
            </a:r>
            <a:r>
              <a:rPr lang="ru-RU" sz="1400" kern="1200" dirty="0" smtClean="0">
                <a:solidFill>
                  <a:schemeClr val="tx1"/>
                </a:solidFill>
                <a:latin typeface="+mn-lt"/>
                <a:ea typeface="+mn-ea"/>
                <a:cs typeface="+mn-cs"/>
              </a:rPr>
              <a:t> - 65,9%;</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400" kern="1200" dirty="0" smtClean="0">
                <a:solidFill>
                  <a:schemeClr val="tx1"/>
                </a:solidFill>
                <a:latin typeface="+mn-lt"/>
                <a:ea typeface="+mn-ea"/>
                <a:cs typeface="+mn-cs"/>
              </a:rPr>
              <a:t>- г. Котлас - 65,8%;</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400" kern="1200" dirty="0" smtClean="0">
                <a:solidFill>
                  <a:schemeClr val="tx1"/>
                </a:solidFill>
                <a:latin typeface="+mn-lt"/>
                <a:ea typeface="+mn-ea"/>
                <a:cs typeface="+mn-cs"/>
              </a:rPr>
              <a:t>-</a:t>
            </a:r>
            <a:r>
              <a:rPr lang="ru-RU" sz="1400" kern="1200" baseline="0" dirty="0" smtClean="0">
                <a:solidFill>
                  <a:schemeClr val="tx1"/>
                </a:solidFill>
                <a:latin typeface="+mn-lt"/>
                <a:ea typeface="+mn-ea"/>
                <a:cs typeface="+mn-cs"/>
              </a:rPr>
              <a:t> </a:t>
            </a:r>
            <a:r>
              <a:rPr lang="ru-RU" sz="1400" kern="1200" dirty="0" err="1" smtClean="0">
                <a:solidFill>
                  <a:schemeClr val="tx1"/>
                </a:solidFill>
                <a:latin typeface="+mn-lt"/>
                <a:ea typeface="+mn-ea"/>
                <a:cs typeface="+mn-cs"/>
              </a:rPr>
              <a:t>Котласском</a:t>
            </a:r>
            <a:r>
              <a:rPr lang="ru-RU" sz="1400" kern="1200" baseline="0" dirty="0" smtClean="0">
                <a:solidFill>
                  <a:schemeClr val="tx1"/>
                </a:solidFill>
                <a:latin typeface="+mn-lt"/>
                <a:ea typeface="+mn-ea"/>
                <a:cs typeface="+mn-cs"/>
              </a:rPr>
              <a:t> районе</a:t>
            </a:r>
            <a:r>
              <a:rPr lang="ru-RU" sz="1400" kern="1200" dirty="0" smtClean="0">
                <a:solidFill>
                  <a:schemeClr val="tx1"/>
                </a:solidFill>
                <a:latin typeface="+mn-lt"/>
                <a:ea typeface="+mn-ea"/>
                <a:cs typeface="+mn-cs"/>
              </a:rPr>
              <a:t> - 65,0%;</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400" kern="1200" dirty="0" smtClean="0">
                <a:solidFill>
                  <a:schemeClr val="tx1"/>
                </a:solidFill>
                <a:latin typeface="+mn-lt"/>
                <a:ea typeface="+mn-ea"/>
                <a:cs typeface="+mn-cs"/>
              </a:rPr>
              <a:t>- Приморском</a:t>
            </a:r>
            <a:r>
              <a:rPr lang="ru-RU" sz="1400" kern="1200" baseline="0" dirty="0" smtClean="0">
                <a:solidFill>
                  <a:schemeClr val="tx1"/>
                </a:solidFill>
                <a:latin typeface="+mn-lt"/>
                <a:ea typeface="+mn-ea"/>
                <a:cs typeface="+mn-cs"/>
              </a:rPr>
              <a:t> районе</a:t>
            </a:r>
            <a:r>
              <a:rPr lang="ru-RU" sz="1400" kern="1200" dirty="0" smtClean="0">
                <a:solidFill>
                  <a:schemeClr val="tx1"/>
                </a:solidFill>
                <a:latin typeface="+mn-lt"/>
                <a:ea typeface="+mn-ea"/>
                <a:cs typeface="+mn-cs"/>
              </a:rPr>
              <a:t> - 50,0%.</a:t>
            </a:r>
          </a:p>
          <a:p>
            <a:endParaRPr lang="ru-RU" sz="1200" kern="1200" dirty="0" smtClean="0">
              <a:solidFill>
                <a:schemeClr val="tx1"/>
              </a:solidFill>
              <a:latin typeface="+mn-lt"/>
              <a:ea typeface="+mn-ea"/>
              <a:cs typeface="+mn-cs"/>
            </a:endParaRPr>
          </a:p>
          <a:p>
            <a:endParaRPr lang="ru-RU" dirty="0" smtClean="0">
              <a:latin typeface="Arial" charset="0"/>
            </a:endParaRPr>
          </a:p>
        </p:txBody>
      </p:sp>
      <p:sp>
        <p:nvSpPr>
          <p:cNvPr id="39939" name="Номер слайда 3"/>
          <p:cNvSpPr>
            <a:spLocks noGrp="1"/>
          </p:cNvSpPr>
          <p:nvPr>
            <p:ph type="sldNum" sz="quarter" idx="5"/>
          </p:nvPr>
        </p:nvSpPr>
        <p:spPr>
          <a:noFill/>
        </p:spPr>
        <p:txBody>
          <a:bodyPr/>
          <a:lstStyle/>
          <a:p>
            <a:fld id="{3153CD7D-80A9-49AF-8CA9-085C66923349}" type="slidenum">
              <a:rPr lang="ru-RU" smtClean="0">
                <a:latin typeface="Arial" charset="0"/>
              </a:rPr>
              <a:pPr/>
              <a:t>4</a:t>
            </a:fld>
            <a:endParaRPr lang="ru-RU"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раз слайда 1"/>
          <p:cNvSpPr>
            <a:spLocks noGrp="1" noRot="1" noChangeAspect="1"/>
          </p:cNvSpPr>
          <p:nvPr>
            <p:ph type="sldImg"/>
          </p:nvPr>
        </p:nvSpPr>
        <p:spPr>
          <a:ln/>
        </p:spPr>
      </p:sp>
      <p:sp>
        <p:nvSpPr>
          <p:cNvPr id="21506" name="Заметки 2"/>
          <p:cNvSpPr>
            <a:spLocks noGrp="1"/>
          </p:cNvSpPr>
          <p:nvPr>
            <p:ph type="body" idx="1"/>
          </p:nvPr>
        </p:nvSpPr>
        <p:spPr>
          <a:noFill/>
          <a:ln/>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mn-lt"/>
                <a:ea typeface="+mn-ea"/>
                <a:cs typeface="+mn-cs"/>
              </a:rPr>
              <a:t>Удельный вес источников централизованного водоснабжения, не отвечающих санитарным требованиям, в 2015 г. составил 28,6 % (2014 г. – 31,4 %), что по сравнению с уровнем в Российской Федерации 2015 г. выше в</a:t>
            </a:r>
            <a:r>
              <a:rPr lang="ru-RU" sz="1200" kern="1200" baseline="0" dirty="0" smtClean="0">
                <a:solidFill>
                  <a:schemeClr val="tx1"/>
                </a:solidFill>
                <a:latin typeface="+mn-lt"/>
                <a:ea typeface="+mn-ea"/>
                <a:cs typeface="+mn-cs"/>
              </a:rPr>
              <a:t> 1,8</a:t>
            </a:r>
            <a:r>
              <a:rPr lang="ru-RU" sz="1200" kern="1200" dirty="0" smtClean="0">
                <a:solidFill>
                  <a:schemeClr val="tx1"/>
                </a:solidFill>
                <a:latin typeface="+mn-lt"/>
                <a:ea typeface="+mn-ea"/>
                <a:cs typeface="+mn-cs"/>
              </a:rPr>
              <a:t> раза (15,7%). </a:t>
            </a:r>
          </a:p>
          <a:p>
            <a:pPr algn="just"/>
            <a:r>
              <a:rPr lang="ru-RU" sz="1200" kern="1200" dirty="0" smtClean="0">
                <a:solidFill>
                  <a:schemeClr val="tx1"/>
                </a:solidFill>
                <a:latin typeface="+mn-lt"/>
                <a:ea typeface="+mn-ea"/>
                <a:cs typeface="+mn-cs"/>
              </a:rPr>
              <a:t>Удельный вес поверхностных источников, не отвечающих гигиеническим нормативам, составляет 66,2 % (РФ – 34,0%), в том числе из-за отсутствия зон санитарной охраны -</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63,1 %. На большинстве водопроводных сооружений проекты зон санитарной охраны (ЗСО) для поверхностных источников хозяйственно-питьевого водоснабжения не разработаны или разработанные проекты ЗСО не утверждены в установленном порядке (</a:t>
            </a:r>
            <a:r>
              <a:rPr lang="ru-RU" sz="1200" kern="1200" dirty="0" err="1" smtClean="0">
                <a:solidFill>
                  <a:schemeClr val="tx1"/>
                </a:solidFill>
                <a:latin typeface="+mn-lt"/>
                <a:ea typeface="+mn-ea"/>
                <a:cs typeface="+mn-cs"/>
              </a:rPr>
              <a:t>Коношский</a:t>
            </a:r>
            <a:r>
              <a:rPr lang="ru-RU" sz="1200" kern="1200" dirty="0" smtClean="0">
                <a:solidFill>
                  <a:schemeClr val="tx1"/>
                </a:solidFill>
                <a:latin typeface="+mn-lt"/>
                <a:ea typeface="+mn-ea"/>
                <a:cs typeface="+mn-cs"/>
              </a:rPr>
              <a:t>, Мезенский, </a:t>
            </a:r>
            <a:r>
              <a:rPr lang="ru-RU" sz="1200" kern="1200" dirty="0" err="1" smtClean="0">
                <a:solidFill>
                  <a:schemeClr val="tx1"/>
                </a:solidFill>
                <a:latin typeface="+mn-lt"/>
                <a:ea typeface="+mn-ea"/>
                <a:cs typeface="+mn-cs"/>
              </a:rPr>
              <a:t>Няндомский</a:t>
            </a:r>
            <a:r>
              <a:rPr lang="ru-RU" sz="1200" kern="1200" dirty="0" smtClean="0">
                <a:solidFill>
                  <a:schemeClr val="tx1"/>
                </a:solidFill>
                <a:latin typeface="+mn-lt"/>
                <a:ea typeface="+mn-ea"/>
                <a:cs typeface="+mn-cs"/>
              </a:rPr>
              <a:t>, Онежский, Приморский, </a:t>
            </a:r>
            <a:r>
              <a:rPr lang="ru-RU" sz="1200" kern="1200" dirty="0" err="1" smtClean="0">
                <a:solidFill>
                  <a:schemeClr val="tx1"/>
                </a:solidFill>
                <a:latin typeface="+mn-lt"/>
                <a:ea typeface="+mn-ea"/>
                <a:cs typeface="+mn-cs"/>
              </a:rPr>
              <a:t>Устьянский</a:t>
            </a:r>
            <a:r>
              <a:rPr lang="ru-RU" sz="1200" kern="1200" dirty="0" smtClean="0">
                <a:solidFill>
                  <a:schemeClr val="tx1"/>
                </a:solidFill>
                <a:latin typeface="+mn-lt"/>
                <a:ea typeface="+mn-ea"/>
                <a:cs typeface="+mn-cs"/>
              </a:rPr>
              <a:t>, Холмогорский районы).</a:t>
            </a:r>
          </a:p>
          <a:p>
            <a:pPr algn="just"/>
            <a:r>
              <a:rPr lang="ru-RU" sz="1200" kern="1200" dirty="0" smtClean="0">
                <a:solidFill>
                  <a:schemeClr val="tx1"/>
                </a:solidFill>
                <a:latin typeface="+mn-lt"/>
                <a:ea typeface="+mn-ea"/>
                <a:cs typeface="+mn-cs"/>
              </a:rPr>
              <a:t>Удельный вес подземных </a:t>
            </a:r>
            <a:r>
              <a:rPr lang="ru-RU" sz="1200" kern="1200" dirty="0" err="1" smtClean="0">
                <a:solidFill>
                  <a:schemeClr val="tx1"/>
                </a:solidFill>
                <a:latin typeface="+mn-lt"/>
                <a:ea typeface="+mn-ea"/>
                <a:cs typeface="+mn-cs"/>
              </a:rPr>
              <a:t>водоисточников</a:t>
            </a:r>
            <a:r>
              <a:rPr lang="ru-RU" sz="1200" kern="1200" dirty="0" smtClean="0">
                <a:solidFill>
                  <a:schemeClr val="tx1"/>
                </a:solidFill>
                <a:latin typeface="+mn-lt"/>
                <a:ea typeface="+mn-ea"/>
                <a:cs typeface="+mn-cs"/>
              </a:rPr>
              <a:t>, не соответствующих гигиеническим нормативам, составил 19,6 % (РФ</a:t>
            </a:r>
            <a:r>
              <a:rPr lang="ru-RU" sz="1200" kern="1200" baseline="0" dirty="0" smtClean="0">
                <a:solidFill>
                  <a:schemeClr val="tx1"/>
                </a:solidFill>
                <a:latin typeface="+mn-lt"/>
                <a:ea typeface="+mn-ea"/>
                <a:cs typeface="+mn-cs"/>
              </a:rPr>
              <a:t> – 15,3%</a:t>
            </a:r>
            <a:r>
              <a:rPr lang="ru-RU" sz="1200" kern="1200" dirty="0" smtClean="0">
                <a:solidFill>
                  <a:schemeClr val="tx1"/>
                </a:solidFill>
                <a:latin typeface="+mn-lt"/>
                <a:ea typeface="+mn-ea"/>
                <a:cs typeface="+mn-cs"/>
              </a:rPr>
              <a:t>).</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Подземные </a:t>
            </a:r>
            <a:r>
              <a:rPr lang="ru-RU" sz="1200" kern="1200" dirty="0" err="1" smtClean="0">
                <a:solidFill>
                  <a:schemeClr val="tx1"/>
                </a:solidFill>
                <a:latin typeface="+mn-lt"/>
                <a:ea typeface="+mn-ea"/>
                <a:cs typeface="+mn-cs"/>
              </a:rPr>
              <a:t>водоисточники</a:t>
            </a:r>
            <a:r>
              <a:rPr lang="ru-RU" sz="1200" kern="1200" dirty="0" smtClean="0">
                <a:solidFill>
                  <a:schemeClr val="tx1"/>
                </a:solidFill>
                <a:latin typeface="+mn-lt"/>
                <a:ea typeface="+mn-ea"/>
                <a:cs typeface="+mn-cs"/>
              </a:rPr>
              <a:t> не соответствовали требованиям санитарного законодательства из-за отсутствия ЗСО. </a:t>
            </a:r>
          </a:p>
          <a:p>
            <a:endParaRPr lang="ru-RU" dirty="0" smtClean="0">
              <a:latin typeface="Arial" charset="0"/>
            </a:endParaRPr>
          </a:p>
        </p:txBody>
      </p:sp>
      <p:sp>
        <p:nvSpPr>
          <p:cNvPr id="21507" name="Номер слайда 3"/>
          <p:cNvSpPr>
            <a:spLocks noGrp="1"/>
          </p:cNvSpPr>
          <p:nvPr>
            <p:ph type="sldNum" sz="quarter" idx="5"/>
          </p:nvPr>
        </p:nvSpPr>
        <p:spPr>
          <a:noFill/>
        </p:spPr>
        <p:txBody>
          <a:bodyPr/>
          <a:lstStyle/>
          <a:p>
            <a:fld id="{AD70C4C3-5F0C-4C9A-AA70-D2C2647BB75D}" type="slidenum">
              <a:rPr lang="ru-RU" smtClean="0">
                <a:latin typeface="Arial" charset="0"/>
              </a:rPr>
              <a:pPr/>
              <a:t>5</a:t>
            </a:fld>
            <a:endParaRPr lang="ru-RU"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раз слайда 1"/>
          <p:cNvSpPr>
            <a:spLocks noGrp="1" noRot="1" noChangeAspect="1"/>
          </p:cNvSpPr>
          <p:nvPr>
            <p:ph type="sldImg"/>
          </p:nvPr>
        </p:nvSpPr>
        <p:spPr>
          <a:ln/>
        </p:spPr>
      </p:sp>
      <p:sp>
        <p:nvSpPr>
          <p:cNvPr id="21506" name="Заметки 2"/>
          <p:cNvSpPr>
            <a:spLocks noGrp="1"/>
          </p:cNvSpPr>
          <p:nvPr>
            <p:ph type="body" idx="1"/>
          </p:nvPr>
        </p:nvSpPr>
        <p:spPr>
          <a:noFill/>
          <a:ln/>
        </p:spPr>
        <p:txBody>
          <a:bodyPr/>
          <a:lstStyle/>
          <a:p>
            <a:pPr algn="just"/>
            <a:r>
              <a:rPr lang="ru-RU" sz="1200" kern="1200" dirty="0" smtClean="0">
                <a:solidFill>
                  <a:schemeClr val="tx1"/>
                </a:solidFill>
                <a:latin typeface="+mn-lt"/>
                <a:ea typeface="+mn-ea"/>
                <a:cs typeface="+mn-cs"/>
              </a:rPr>
              <a:t>В 2015 году удельный вес проб воды источников централизованного водоснабжения, не соответствующих гигиеническим нормативам по санитарно-химическим и микробиологическим показателям, снизился по сравнению с 2014 г. и составил 37,3 % и 9,4 % соответственно.</a:t>
            </a:r>
            <a:endParaRPr lang="ru-RU" sz="1200" dirty="0" smtClean="0"/>
          </a:p>
          <a:p>
            <a:endParaRPr lang="ru-RU" dirty="0" smtClean="0">
              <a:latin typeface="Arial" charset="0"/>
            </a:endParaRPr>
          </a:p>
        </p:txBody>
      </p:sp>
      <p:sp>
        <p:nvSpPr>
          <p:cNvPr id="21507" name="Номер слайда 3"/>
          <p:cNvSpPr>
            <a:spLocks noGrp="1"/>
          </p:cNvSpPr>
          <p:nvPr>
            <p:ph type="sldNum" sz="quarter" idx="5"/>
          </p:nvPr>
        </p:nvSpPr>
        <p:spPr>
          <a:noFill/>
        </p:spPr>
        <p:txBody>
          <a:bodyPr/>
          <a:lstStyle/>
          <a:p>
            <a:fld id="{AD70C4C3-5F0C-4C9A-AA70-D2C2647BB75D}" type="slidenum">
              <a:rPr lang="ru-RU" smtClean="0">
                <a:latin typeface="Arial" charset="0"/>
              </a:rPr>
              <a:pPr/>
              <a:t>6</a:t>
            </a:fld>
            <a:endParaRPr lang="ru-RU"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a:ln/>
        </p:spPr>
      </p:sp>
      <p:sp>
        <p:nvSpPr>
          <p:cNvPr id="29699" name="Заметки 2"/>
          <p:cNvSpPr>
            <a:spLocks noGrp="1"/>
          </p:cNvSpPr>
          <p:nvPr>
            <p:ph type="body" idx="1"/>
          </p:nvPr>
        </p:nvSpPr>
        <p:spPr>
          <a:noFill/>
          <a:ln/>
        </p:spPr>
        <p:txBody>
          <a:bodyPr/>
          <a:lstStyle/>
          <a:p>
            <a:pPr marL="0" marR="0" indent="0" algn="just" defTabSz="921667" rtl="0" eaLnBrk="0" fontAlgn="base" latinLnBrk="0" hangingPunct="0">
              <a:lnSpc>
                <a:spcPct val="100000"/>
              </a:lnSpc>
              <a:spcBef>
                <a:spcPct val="0"/>
              </a:spcBef>
              <a:spcAft>
                <a:spcPct val="0"/>
              </a:spcAft>
              <a:buClrTx/>
              <a:buSzTx/>
              <a:buFontTx/>
              <a:buNone/>
              <a:tabLst/>
              <a:defRPr/>
            </a:pPr>
            <a:r>
              <a:rPr lang="ru-RU" sz="1400" kern="1200" dirty="0" smtClean="0">
                <a:solidFill>
                  <a:schemeClr val="tx1"/>
                </a:solidFill>
                <a:latin typeface="+mn-lt"/>
                <a:ea typeface="+mn-ea"/>
                <a:cs typeface="+mn-cs"/>
              </a:rPr>
              <a:t>В 2015 году удельный вес населения, обеспеченного доброкачественной питьевой водой составил 25,2%. </a:t>
            </a:r>
          </a:p>
          <a:p>
            <a:pPr algn="just" defTabSz="921667">
              <a:spcBef>
                <a:spcPct val="0"/>
              </a:spcBef>
            </a:pPr>
            <a:r>
              <a:rPr lang="ru-RU" sz="1400" dirty="0" smtClean="0">
                <a:latin typeface="+mn-lt"/>
                <a:cs typeface="Arial" charset="0"/>
              </a:rPr>
              <a:t>Показатель 100% обеспечения населения доброкачественной питьевой водой достигнут в городах Мирный и Коряжма. Самые неблагополучные территории, где доля населения потребляющего недоброкачественную питьевую воду составляет более 30%: города Котлас, </a:t>
            </a:r>
            <a:r>
              <a:rPr lang="ru-RU" sz="1400" dirty="0" err="1" smtClean="0">
                <a:latin typeface="+mn-lt"/>
                <a:cs typeface="Arial" charset="0"/>
              </a:rPr>
              <a:t>Новодвинск</a:t>
            </a:r>
            <a:r>
              <a:rPr lang="ru-RU" sz="1400" dirty="0" smtClean="0">
                <a:latin typeface="+mn-lt"/>
                <a:cs typeface="Arial" charset="0"/>
              </a:rPr>
              <a:t>, а также Приморский, </a:t>
            </a:r>
            <a:r>
              <a:rPr lang="ru-RU" sz="1400" dirty="0" err="1" smtClean="0">
                <a:latin typeface="+mn-lt"/>
                <a:cs typeface="Arial" charset="0"/>
              </a:rPr>
              <a:t>Верхнетоемский</a:t>
            </a:r>
            <a:r>
              <a:rPr lang="ru-RU" sz="1400" dirty="0" smtClean="0">
                <a:latin typeface="+mn-lt"/>
                <a:cs typeface="Arial" charset="0"/>
              </a:rPr>
              <a:t>, Котласский и </a:t>
            </a:r>
            <a:r>
              <a:rPr lang="ru-RU" sz="1400" dirty="0" err="1" smtClean="0">
                <a:latin typeface="+mn-lt"/>
                <a:cs typeface="Arial" charset="0"/>
              </a:rPr>
              <a:t>Красноборский</a:t>
            </a:r>
            <a:r>
              <a:rPr lang="ru-RU" sz="1400" dirty="0" smtClean="0">
                <a:latin typeface="+mn-lt"/>
                <a:cs typeface="Arial" charset="0"/>
              </a:rPr>
              <a:t> р-ны. </a:t>
            </a:r>
          </a:p>
        </p:txBody>
      </p:sp>
      <p:sp>
        <p:nvSpPr>
          <p:cNvPr id="235524" name="Номер слайда 3"/>
          <p:cNvSpPr>
            <a:spLocks noGrp="1"/>
          </p:cNvSpPr>
          <p:nvPr>
            <p:ph type="sldNum" sz="quarter" idx="5"/>
          </p:nvPr>
        </p:nvSpPr>
        <p:spPr/>
        <p:txBody>
          <a:bodyPr/>
          <a:lstStyle/>
          <a:p>
            <a:pPr>
              <a:defRPr/>
            </a:pPr>
            <a:fld id="{03276F81-BED8-4D40-AB5F-AFEDDE2F538E}" type="slidenum">
              <a:rPr lang="ru-RU">
                <a:solidFill>
                  <a:srgbClr val="000000"/>
                </a:solidFill>
              </a:rPr>
              <a:pPr>
                <a:defRPr/>
              </a:pPr>
              <a:t>7</a:t>
            </a:fld>
            <a:endParaRPr lang="ru-RU">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p:spPr>
      </p:sp>
      <p:sp>
        <p:nvSpPr>
          <p:cNvPr id="25603" name="Заметки 2"/>
          <p:cNvSpPr>
            <a:spLocks noGrp="1"/>
          </p:cNvSpPr>
          <p:nvPr>
            <p:ph type="body" idx="1"/>
          </p:nvPr>
        </p:nvSpPr>
        <p:spPr bwMode="auto">
          <a:noFill/>
        </p:spPr>
        <p:txBody>
          <a:bodyPr wrap="square" numCol="1" anchor="t" anchorCtr="0" compatLnSpc="1">
            <a:prstTxWarp prst="textNoShape">
              <a:avLst/>
            </a:prstTxWarp>
          </a:bodyPr>
          <a:lstStyle/>
          <a:p>
            <a:pPr algn="just"/>
            <a:r>
              <a:rPr lang="ru-RU" sz="1300" dirty="0" smtClean="0">
                <a:latin typeface="Arial" charset="0"/>
                <a:cs typeface="Arial" charset="0"/>
              </a:rPr>
              <a:t>В соответствии с совместным Приказом Управления Роспотребнадзора по Архангельской области и «Центра гигиены и эпидемиологии в Архангельской области» «О мониторинговой системе «Вода питьевая» на 22 административных территориях области утвержден ежемесячный мониторинг качества питьевой воды. Отбор проб воды производится в 65 мониторинговых точках распределительной сети и на водоочистных сооружениях перед подачей в сеть. </a:t>
            </a:r>
          </a:p>
          <a:p>
            <a:pPr algn="just"/>
            <a:r>
              <a:rPr lang="ru-RU" sz="1300" dirty="0" smtClean="0">
                <a:latin typeface="Arial" charset="0"/>
                <a:cs typeface="Arial" charset="0"/>
              </a:rPr>
              <a:t>Также в соответствии с приказом «О Мониторинговой системе «Водоисточник» на территории области проводится мониторинг качества воды водоисточников в 34 точках. </a:t>
            </a:r>
            <a:endParaRPr lang="ru-RU" dirty="0" smtClean="0">
              <a:latin typeface="Arial" charset="0"/>
            </a:endParaRPr>
          </a:p>
        </p:txBody>
      </p:sp>
      <p:sp>
        <p:nvSpPr>
          <p:cNvPr id="5632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5F2790-4801-4391-8D1A-D122ABAEF27C}" type="slidenum">
              <a:rPr lang="ru-RU" smtClean="0">
                <a:solidFill>
                  <a:srgbClr val="000000"/>
                </a:solidFill>
              </a:rPr>
              <a:pPr fontAlgn="base">
                <a:spcBef>
                  <a:spcPct val="0"/>
                </a:spcBef>
                <a:spcAft>
                  <a:spcPct val="0"/>
                </a:spcAft>
                <a:defRPr/>
              </a:pPr>
              <a:t>8</a:t>
            </a:fld>
            <a:endParaRPr lang="ru-RU"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p:spPr>
      </p:sp>
      <p:sp>
        <p:nvSpPr>
          <p:cNvPr id="27651" name="Заметки 2"/>
          <p:cNvSpPr>
            <a:spLocks noGrp="1"/>
          </p:cNvSpPr>
          <p:nvPr>
            <p:ph type="body" idx="1"/>
          </p:nvPr>
        </p:nvSpPr>
        <p:spPr bwMode="auto">
          <a:noFill/>
        </p:spPr>
        <p:txBody>
          <a:bodyPr wrap="square" numCol="1" anchor="t" anchorCtr="0" compatLnSpc="1">
            <a:prstTxWarp prst="textNoShape">
              <a:avLst/>
            </a:prstTxWarp>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ru-RU" sz="1400" kern="1200" dirty="0" smtClean="0">
                <a:solidFill>
                  <a:schemeClr val="tx1"/>
                </a:solidFill>
                <a:latin typeface="+mn-lt"/>
                <a:ea typeface="+mn-ea"/>
                <a:cs typeface="+mn-cs"/>
              </a:rPr>
              <a:t>Управлением, в связи со сложившейся напряженной обстановкой по обеспечению населения Архангельской области доброкачественной питьевой водой, постоянно ведется работа по данному направлению. Ежегодно проводится анализ состояния питьевого водоснабжения, с подготовкой предложений по улучшению водоснабжения населения в правительство области и главам муниципальных образований.</a:t>
            </a:r>
          </a:p>
          <a:p>
            <a:pPr algn="just"/>
            <a:r>
              <a:rPr lang="ru-RU" sz="1400" dirty="0" smtClean="0"/>
              <a:t>Кроме того, издано постановление главного </a:t>
            </a:r>
            <a:r>
              <a:rPr lang="ru-RU" sz="1400" dirty="0" err="1" smtClean="0"/>
              <a:t>госсанврача</a:t>
            </a:r>
            <a:r>
              <a:rPr lang="ru-RU" sz="1400" dirty="0" smtClean="0"/>
              <a:t> по Архангельской области «Об улучшении качества питьевой воды на территории Архангельской области». </a:t>
            </a:r>
          </a:p>
        </p:txBody>
      </p:sp>
      <p:sp>
        <p:nvSpPr>
          <p:cNvPr id="4" name="Номер слайда 3"/>
          <p:cNvSpPr>
            <a:spLocks noGrp="1"/>
          </p:cNvSpPr>
          <p:nvPr>
            <p:ph type="sldNum" sz="quarter" idx="5"/>
          </p:nvPr>
        </p:nvSpPr>
        <p:spPr/>
        <p:txBody>
          <a:bodyPr/>
          <a:lstStyle/>
          <a:p>
            <a:pPr>
              <a:defRPr/>
            </a:pPr>
            <a:fld id="{7AF17DAE-A488-4EC7-916D-295064496D0F}" type="slidenum">
              <a:rPr lang="ru-RU" smtClean="0"/>
              <a:pPr>
                <a:defRPr/>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10F0875-1851-46D3-ADCB-551C3168A2E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8721A4D-39F9-405E-A0C2-F5F53093B3A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4095006-D9A7-4778-ADD8-A43820356FED}"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30725"/>
          </a:xfrm>
        </p:spPr>
        <p:txBody>
          <a:bodyPr/>
          <a:lstStyle/>
          <a:p>
            <a:pPr lvl="0"/>
            <a:endParaRPr lang="ru-RU" noProof="0"/>
          </a:p>
        </p:txBody>
      </p:sp>
      <p:sp>
        <p:nvSpPr>
          <p:cNvPr id="4" name="Дата 3"/>
          <p:cNvSpPr>
            <a:spLocks noGrp="1"/>
          </p:cNvSpPr>
          <p:nvPr>
            <p:ph type="dt" sz="half" idx="10"/>
          </p:nvPr>
        </p:nvSpPr>
        <p:spPr>
          <a:xfrm>
            <a:off x="457200" y="6243638"/>
            <a:ext cx="2133600" cy="457200"/>
          </a:xfrm>
        </p:spPr>
        <p:txBody>
          <a:bodyPr/>
          <a:lstStyle>
            <a:lvl1pPr>
              <a:defRPr/>
            </a:lvl1pPr>
          </a:lstStyle>
          <a:p>
            <a:pPr>
              <a:defRPr/>
            </a:pPr>
            <a:endParaRPr lang="ru-RU"/>
          </a:p>
        </p:txBody>
      </p:sp>
      <p:sp>
        <p:nvSpPr>
          <p:cNvPr id="5" name="Нижний колонтитул 4"/>
          <p:cNvSpPr>
            <a:spLocks noGrp="1"/>
          </p:cNvSpPr>
          <p:nvPr>
            <p:ph type="ftr" sz="quarter" idx="11"/>
          </p:nvPr>
        </p:nvSpPr>
        <p:spPr>
          <a:xfrm>
            <a:off x="3124200" y="6248400"/>
            <a:ext cx="2895600" cy="457200"/>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3638"/>
            <a:ext cx="2133600" cy="457200"/>
          </a:xfrm>
        </p:spPr>
        <p:txBody>
          <a:bodyPr/>
          <a:lstStyle>
            <a:lvl1pPr>
              <a:defRPr/>
            </a:lvl1pPr>
          </a:lstStyle>
          <a:p>
            <a:pPr>
              <a:defRPr/>
            </a:pPr>
            <a:fld id="{6309B642-176F-4A20-921D-0B111E587482}"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4D43A7B-63EE-4913-B326-1C6D8C072EA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D30ACA8-6FF4-4B93-8989-3155A0E1E50F}"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0364A06-7A49-4909-A123-33C94C9CDBEF}"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228430B-1670-45C4-B9D8-2F94700F531C}"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9D3E0A8F-0E7C-4028-8E4C-FB06F058B4A1}"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F8CB979F-EF43-422C-98E5-67BB35D533DE}"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67040F6B-344F-41DC-B967-822658503F9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E9375EA-3FB9-4EDA-9CFD-0F13525F779A}"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A73EB776-B78E-475D-A224-E2F6A2877C83}"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8B9E41C-8B4C-46C5-8039-D5A84318887E}"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4F55414-BB37-4495-9998-E0A33E777E88}"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A3CD2C1-3E52-4494-8CC5-83A8249DDB2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8320F9B-4D04-41E7-BDF8-DCB3184A44E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B97C6FF-6979-4D7F-9B45-40CB6D0E238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0D2294FF-2AC8-4903-AB7E-3E052F4DB42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6EAB6B9D-4C6B-4014-AC51-CBD97FBC750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E20D96EE-A087-41BA-9F9B-760FBAA222C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D9896A75-9475-4568-A389-4AD0A9914C34}"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3727A31B-8100-4C01-BF21-F832BB7D16E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solidFill>
                  <a:srgbClr val="000000"/>
                </a:solidFill>
                <a:latin typeface="+mn-lt"/>
                <a:cs typeface="+mn-cs"/>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solidFill>
                  <a:srgbClr val="000000"/>
                </a:solidFill>
                <a:latin typeface="+mn-lt"/>
                <a:cs typeface="+mn-cs"/>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rgbClr val="000000"/>
                </a:solidFill>
                <a:latin typeface="+mn-lt"/>
                <a:cs typeface="+mn-cs"/>
              </a:defRPr>
            </a:lvl1pPr>
          </a:lstStyle>
          <a:p>
            <a:pPr>
              <a:defRPr/>
            </a:pPr>
            <a:fld id="{15D12DBB-E93E-49A8-9074-536277583D1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5750" r:id="rId1"/>
    <p:sldLayoutId id="2147485751" r:id="rId2"/>
    <p:sldLayoutId id="2147485752" r:id="rId3"/>
    <p:sldLayoutId id="2147485753" r:id="rId4"/>
    <p:sldLayoutId id="2147485754" r:id="rId5"/>
    <p:sldLayoutId id="2147485755" r:id="rId6"/>
    <p:sldLayoutId id="2147485756" r:id="rId7"/>
    <p:sldLayoutId id="2147485757" r:id="rId8"/>
    <p:sldLayoutId id="2147485758" r:id="rId9"/>
    <p:sldLayoutId id="2147485759" r:id="rId10"/>
    <p:sldLayoutId id="2147485760" r:id="rId11"/>
    <p:sldLayoutId id="21474857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solidFill>
                  <a:srgbClr val="000000"/>
                </a:solidFill>
                <a:latin typeface="+mn-lt"/>
                <a:cs typeface="+mn-cs"/>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solidFill>
                  <a:srgbClr val="000000"/>
                </a:solidFill>
                <a:latin typeface="+mn-lt"/>
                <a:cs typeface="+mn-cs"/>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rgbClr val="000000"/>
                </a:solidFill>
                <a:latin typeface="+mn-lt"/>
                <a:cs typeface="+mn-cs"/>
              </a:defRPr>
            </a:lvl1pPr>
          </a:lstStyle>
          <a:p>
            <a:pPr>
              <a:defRPr/>
            </a:pPr>
            <a:fld id="{8A94F358-2791-43D1-B400-32A072E9CEF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5761" r:id="rId1"/>
    <p:sldLayoutId id="2147485762" r:id="rId2"/>
    <p:sldLayoutId id="2147485763" r:id="rId3"/>
    <p:sldLayoutId id="2147485764" r:id="rId4"/>
    <p:sldLayoutId id="2147485765" r:id="rId5"/>
    <p:sldLayoutId id="2147485766" r:id="rId6"/>
    <p:sldLayoutId id="2147485767" r:id="rId7"/>
    <p:sldLayoutId id="2147485768" r:id="rId8"/>
    <p:sldLayoutId id="2147485769" r:id="rId9"/>
    <p:sldLayoutId id="2147485770" r:id="rId10"/>
    <p:sldLayoutId id="21474857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10.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9.xml"/><Relationship Id="rId1" Type="http://schemas.openxmlformats.org/officeDocument/2006/relationships/themeOverride" Target="../theme/themeOverride1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9.xml"/><Relationship Id="rId1" Type="http://schemas.openxmlformats.org/officeDocument/2006/relationships/themeOverride" Target="../theme/themeOverride14.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9.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2.xml"/><Relationship Id="rId5" Type="http://schemas.openxmlformats.org/officeDocument/2006/relationships/image" Target="../media/image2.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2.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2.png"/><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2.png"/><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 Id="rId5" Type="http://schemas.openxmlformats.org/officeDocument/2006/relationships/image" Target="../media/image2.png"/><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6.xml"/><Relationship Id="rId1" Type="http://schemas.openxmlformats.org/officeDocument/2006/relationships/themeOverride" Target="../theme/themeOverride7.xml"/><Relationship Id="rId6" Type="http://schemas.openxmlformats.org/officeDocument/2006/relationships/image" Target="../media/image2.png"/><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8.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548680"/>
            <a:ext cx="9144000" cy="6309320"/>
          </a:xfrm>
        </p:spPr>
        <p:txBody>
          <a:bodyPr/>
          <a:lstStyle/>
          <a:p>
            <a:pPr eaLnBrk="1" hangingPunct="1">
              <a:defRPr/>
            </a:pPr>
            <a:r>
              <a:rPr lang="ru-RU" sz="3200" b="1" dirty="0" smtClean="0"/>
              <a:t>О водоснабжении населения </a:t>
            </a:r>
            <a:br>
              <a:rPr lang="ru-RU" sz="3200" b="1" dirty="0" smtClean="0"/>
            </a:br>
            <a:r>
              <a:rPr lang="ru-RU" sz="3200" b="1" dirty="0" smtClean="0"/>
              <a:t>питьевой водой на территории Архангельской области</a:t>
            </a:r>
            <a:endParaRPr lang="ru-RU" sz="3200" b="1" kern="1200" dirty="0" smtClean="0">
              <a:solidFill>
                <a:srgbClr val="800000"/>
              </a:solidFill>
              <a:latin typeface="+mn-lt"/>
              <a:ea typeface="+mn-ea"/>
              <a:cs typeface="+mn-cs"/>
            </a:endParaRPr>
          </a:p>
        </p:txBody>
      </p:sp>
      <p:sp>
        <p:nvSpPr>
          <p:cNvPr id="7171" name="Rectangle 3"/>
          <p:cNvSpPr>
            <a:spLocks noGrp="1" noChangeArrowheads="1"/>
          </p:cNvSpPr>
          <p:nvPr>
            <p:ph type="subTitle" idx="1"/>
          </p:nvPr>
        </p:nvSpPr>
        <p:spPr>
          <a:xfrm>
            <a:off x="0" y="4797425"/>
            <a:ext cx="9144000" cy="1489095"/>
          </a:xfrm>
        </p:spPr>
        <p:txBody>
          <a:bodyPr/>
          <a:lstStyle/>
          <a:p>
            <a:r>
              <a:rPr lang="ru-RU" sz="2400" b="1" dirty="0" smtClean="0"/>
              <a:t>К.Н. Шестакова</a:t>
            </a:r>
          </a:p>
          <a:p>
            <a:r>
              <a:rPr lang="ru-RU" sz="2400" b="1" dirty="0" smtClean="0"/>
              <a:t>Главный специалист-эксперт Управления</a:t>
            </a:r>
            <a:br>
              <a:rPr lang="ru-RU" sz="2400" b="1" dirty="0" smtClean="0"/>
            </a:br>
            <a:r>
              <a:rPr lang="ru-RU" sz="2400" b="1" dirty="0" err="1" smtClean="0"/>
              <a:t>Роспотребнадзора</a:t>
            </a:r>
            <a:r>
              <a:rPr lang="ru-RU" sz="2400" b="1" dirty="0" smtClean="0"/>
              <a:t> по Архангельской области</a:t>
            </a:r>
          </a:p>
          <a:p>
            <a:pPr eaLnBrk="1" hangingPunct="1"/>
            <a:endParaRPr lang="ru-RU" dirty="0" smtClean="0">
              <a:cs typeface="Arial" charset="0"/>
            </a:endParaRPr>
          </a:p>
        </p:txBody>
      </p:sp>
      <p:pic>
        <p:nvPicPr>
          <p:cNvPr id="5" name="Picture 5" descr="Герб"/>
          <p:cNvPicPr>
            <a:picLocks noChangeAspect="1" noChangeArrowheads="1"/>
          </p:cNvPicPr>
          <p:nvPr/>
        </p:nvPicPr>
        <p:blipFill>
          <a:blip r:embed="rId4" cstate="print">
            <a:lum bright="20000" contrast="20000"/>
          </a:blip>
          <a:srcRect/>
          <a:stretch>
            <a:fillRect/>
          </a:stretch>
        </p:blipFill>
        <p:spPr bwMode="auto">
          <a:xfrm>
            <a:off x="3708400" y="530299"/>
            <a:ext cx="1881188" cy="2106613"/>
          </a:xfrm>
          <a:prstGeom prst="rect">
            <a:avLst/>
          </a:prstGeom>
          <a:noFill/>
          <a:ln w="9525">
            <a:noFill/>
            <a:miter lim="800000"/>
            <a:headEnd/>
            <a:tailEnd/>
          </a:ln>
          <a:effectLst>
            <a:outerShdw dist="67858" dir="2700000" algn="tl" rotWithShape="0">
              <a:srgbClr val="333333">
                <a:alpha val="64999"/>
              </a:srgbClr>
            </a:outerShdw>
          </a:effec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graphicFrame>
        <p:nvGraphicFramePr>
          <p:cNvPr id="10" name="Group 32"/>
          <p:cNvGraphicFramePr>
            <a:graphicFrameLocks noGrp="1"/>
          </p:cNvGraphicFramePr>
          <p:nvPr/>
        </p:nvGraphicFramePr>
        <p:xfrm>
          <a:off x="323528" y="4389484"/>
          <a:ext cx="8568952" cy="1908396"/>
        </p:xfrm>
        <a:graphic>
          <a:graphicData uri="http://schemas.openxmlformats.org/drawingml/2006/table">
            <a:tbl>
              <a:tblPr/>
              <a:tblGrid>
                <a:gridCol w="2954358"/>
                <a:gridCol w="2733322"/>
                <a:gridCol w="2881272"/>
              </a:tblGrid>
              <a:tr h="733230">
                <a:tc gridSpan="3">
                  <a:txBody>
                    <a:bodyPr/>
                    <a:lstStyle/>
                    <a:p>
                      <a:pPr algn="ctr">
                        <a:defRPr/>
                      </a:pPr>
                      <a:r>
                        <a:rPr kumimoji="0" lang="ru-RU" sz="2200" b="1" i="0" u="none" strike="noStrike" kern="1200" cap="none" normalizeH="0" baseline="0" dirty="0" smtClean="0">
                          <a:ln>
                            <a:noFill/>
                          </a:ln>
                          <a:solidFill>
                            <a:schemeClr val="tx1"/>
                          </a:solidFill>
                          <a:effectLst/>
                          <a:latin typeface="Arial" charset="0"/>
                          <a:ea typeface="+mn-ea"/>
                          <a:cs typeface="Arial" charset="0"/>
                        </a:rPr>
                        <a:t>Исковые заявления </a:t>
                      </a:r>
                      <a:r>
                        <a:rPr lang="ru-RU" sz="2200" b="1" dirty="0" smtClean="0"/>
                        <a:t>по вопросам водоснабжения, </a:t>
                      </a:r>
                    </a:p>
                    <a:p>
                      <a:pPr algn="ctr">
                        <a:defRPr/>
                      </a:pPr>
                      <a:r>
                        <a:rPr lang="ru-RU" sz="2200" b="1" dirty="0" smtClean="0"/>
                        <a:t>организации ЗСО и возмещении ущерба</a:t>
                      </a:r>
                      <a:endParaRPr lang="ru-RU" sz="2200" b="1" kern="1200" dirty="0" smtClean="0">
                        <a:solidFill>
                          <a:schemeClr val="tx1"/>
                        </a:solidFill>
                        <a:latin typeface="+mn-lt"/>
                        <a:ea typeface="+mn-ea"/>
                        <a:cs typeface="+mn-cs"/>
                      </a:endParaRP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ru-RU" sz="3600" b="1" i="0" u="none" strike="noStrike" kern="1200" cap="none" normalizeH="0" baseline="0" dirty="0" smtClean="0">
                        <a:ln>
                          <a:noFill/>
                        </a:ln>
                        <a:solidFill>
                          <a:schemeClr val="tx1"/>
                        </a:solidFill>
                        <a:effectLst/>
                        <a:latin typeface="Arial" charset="0"/>
                        <a:ea typeface="+mn-ea"/>
                        <a:cs typeface="Arial" charset="0"/>
                      </a:endParaRP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ru-RU" sz="3600" b="1" i="0" u="none" strike="noStrike" kern="1200" cap="none" normalizeH="0" baseline="0" dirty="0" smtClean="0">
                        <a:ln>
                          <a:noFill/>
                        </a:ln>
                        <a:solidFill>
                          <a:schemeClr val="tx1"/>
                        </a:solidFill>
                        <a:effectLst/>
                        <a:latin typeface="Arial" charset="0"/>
                        <a:ea typeface="+mn-ea"/>
                        <a:cs typeface="Arial" charset="0"/>
                      </a:endParaRP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r>
              <a:tr h="529212">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ru-RU" sz="2400" b="1" i="0" u="none" strike="noStrike" kern="1200" cap="none" normalizeH="0" baseline="0" dirty="0" smtClean="0">
                          <a:ln>
                            <a:noFill/>
                          </a:ln>
                          <a:solidFill>
                            <a:schemeClr val="tx1"/>
                          </a:solidFill>
                          <a:effectLst/>
                          <a:latin typeface="Arial" charset="0"/>
                          <a:ea typeface="+mn-ea"/>
                          <a:cs typeface="Arial" charset="0"/>
                        </a:rPr>
                        <a:t>2014 г.</a:t>
                      </a: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ru-RU" sz="2400" b="1" i="0" u="none" strike="noStrike" kern="1200" cap="none" normalizeH="0" baseline="0" dirty="0" smtClean="0">
                          <a:ln>
                            <a:noFill/>
                          </a:ln>
                          <a:solidFill>
                            <a:schemeClr val="tx1"/>
                          </a:solidFill>
                          <a:effectLst/>
                          <a:latin typeface="Arial" charset="0"/>
                          <a:ea typeface="+mn-ea"/>
                          <a:cs typeface="Arial" charset="0"/>
                        </a:rPr>
                        <a:t>2015 г.</a:t>
                      </a: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200" b="1" i="0" u="none" strike="noStrike" kern="1200" cap="none" spc="0" normalizeH="0" baseline="0" noProof="0" dirty="0" smtClean="0">
                          <a:ln>
                            <a:noFill/>
                          </a:ln>
                          <a:solidFill>
                            <a:srgbClr val="000000"/>
                          </a:solidFill>
                          <a:effectLst/>
                          <a:uLnTx/>
                          <a:uFillTx/>
                          <a:latin typeface="+mn-lt"/>
                          <a:ea typeface="+mn-ea"/>
                          <a:cs typeface="+mn-cs"/>
                        </a:rPr>
                        <a:t>9 мес. 2016</a:t>
                      </a:r>
                      <a:endParaRPr lang="ru-RU" dirty="0"/>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r>
              <a:tr h="508249">
                <a:tc>
                  <a:txBody>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ru-RU" sz="2400" b="1" i="0" u="none" strike="noStrike" cap="none" normalizeH="0" baseline="0" dirty="0" smtClean="0">
                          <a:ln>
                            <a:noFill/>
                          </a:ln>
                          <a:solidFill>
                            <a:schemeClr val="tx1"/>
                          </a:solidFill>
                          <a:effectLst/>
                          <a:latin typeface="Arial" charset="0"/>
                          <a:cs typeface="Arial" charset="0"/>
                        </a:rPr>
                        <a:t>8</a:t>
                      </a: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ru-RU" sz="2400" b="1" i="0" u="none" strike="noStrike" cap="none" normalizeH="0" baseline="0" dirty="0" smtClean="0">
                          <a:ln>
                            <a:noFill/>
                          </a:ln>
                          <a:solidFill>
                            <a:schemeClr val="tx1"/>
                          </a:solidFill>
                          <a:effectLst/>
                          <a:latin typeface="Arial" charset="0"/>
                          <a:cs typeface="Arial" charset="0"/>
                        </a:rPr>
                        <a:t>11</a:t>
                      </a:r>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c>
                  <a:txBody>
                    <a:bodyPr/>
                    <a:lstStyle/>
                    <a:p>
                      <a:r>
                        <a:rPr lang="ru-RU" sz="2400" b="1" dirty="0" smtClean="0"/>
                        <a:t>3</a:t>
                      </a:r>
                      <a:endParaRPr lang="ru-RU" sz="2400" b="1" dirty="0"/>
                    </a:p>
                  </a:txBody>
                  <a:tcPr marL="72000" marR="72000" marT="72000" marB="72000" anchor="ctr" anchorCtr="1" horzOverflow="overflow">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lnTlToBr>
                      <a:noFill/>
                    </a:lnTlToBr>
                    <a:lnBlToTr>
                      <a:noFill/>
                    </a:lnBlToTr>
                    <a:noFill/>
                  </a:tcPr>
                </a:tc>
              </a:tr>
            </a:tbl>
          </a:graphicData>
        </a:graphic>
      </p:graphicFrame>
      <p:sp>
        <p:nvSpPr>
          <p:cNvPr id="12" name="Заголовок 1"/>
          <p:cNvSpPr txBox="1">
            <a:spLocks/>
          </p:cNvSpPr>
          <p:nvPr/>
        </p:nvSpPr>
        <p:spPr>
          <a:xfrm>
            <a:off x="0" y="115987"/>
            <a:ext cx="9144000" cy="598369"/>
          </a:xfrm>
          <a:prstGeom prst="rect">
            <a:avLst/>
          </a:prstGeom>
          <a:noFill/>
          <a:ln w="9525" algn="ctr">
            <a:noFill/>
            <a:miter lim="800000"/>
            <a:headEnd/>
            <a:tailEnd/>
          </a:ln>
          <a:effectLst/>
        </p:spPr>
        <p:txBody>
          <a:bodyPr anchor="ctr"/>
          <a:lstStyle/>
          <a:p>
            <a:pPr algn="ctr">
              <a:defRPr/>
            </a:pPr>
            <a:r>
              <a:rPr lang="ru-RU" sz="2800" b="1" dirty="0">
                <a:latin typeface="Arial" pitchFamily="34" charset="0"/>
                <a:cs typeface="Arial" pitchFamily="34" charset="0"/>
              </a:rPr>
              <a:t>Административная деятельность</a:t>
            </a:r>
            <a:endParaRPr lang="ru-RU" sz="2800" b="1" dirty="0">
              <a:latin typeface="+mj-lt"/>
            </a:endParaRPr>
          </a:p>
        </p:txBody>
      </p:sp>
      <p:pic>
        <p:nvPicPr>
          <p:cNvPr id="16403"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sp>
        <p:nvSpPr>
          <p:cNvPr id="16404" name="Прямоугольник 13"/>
          <p:cNvSpPr>
            <a:spLocks noChangeArrowheads="1"/>
          </p:cNvSpPr>
          <p:nvPr/>
        </p:nvSpPr>
        <p:spPr bwMode="auto">
          <a:xfrm>
            <a:off x="3059113" y="638132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sp>
        <p:nvSpPr>
          <p:cNvPr id="15" name="Номер слайда 12"/>
          <p:cNvSpPr>
            <a:spLocks noGrp="1"/>
          </p:cNvSpPr>
          <p:nvPr>
            <p:ph type="sldNum" sz="quarter" idx="12"/>
          </p:nvPr>
        </p:nvSpPr>
        <p:spPr>
          <a:xfrm>
            <a:off x="6831013" y="6381750"/>
            <a:ext cx="2133600" cy="476250"/>
          </a:xfrm>
        </p:spPr>
        <p:txBody>
          <a:bodyPr/>
          <a:lstStyle/>
          <a:p>
            <a:pPr>
              <a:defRPr/>
            </a:pPr>
            <a:fld id="{5067216B-AD07-499E-A496-910360142514}" type="slidenum">
              <a:rPr lang="ru-RU" sz="1800" b="1" smtClean="0"/>
              <a:pPr>
                <a:defRPr/>
              </a:pPr>
              <a:t>10</a:t>
            </a:fld>
            <a:endParaRPr lang="ru-RU" sz="1800" b="1" dirty="0"/>
          </a:p>
        </p:txBody>
      </p:sp>
      <p:cxnSp>
        <p:nvCxnSpPr>
          <p:cNvPr id="7" name="Прямая соединительная линия 6"/>
          <p:cNvCxnSpPr/>
          <p:nvPr/>
        </p:nvCxnSpPr>
        <p:spPr>
          <a:xfrm>
            <a:off x="323850" y="836712"/>
            <a:ext cx="8496300" cy="0"/>
          </a:xfrm>
          <a:prstGeom prst="line">
            <a:avLst/>
          </a:prstGeom>
          <a:ln w="38100"/>
        </p:spPr>
        <p:style>
          <a:lnRef idx="1">
            <a:schemeClr val="dk1"/>
          </a:lnRef>
          <a:fillRef idx="0">
            <a:schemeClr val="dk1"/>
          </a:fillRef>
          <a:effectRef idx="0">
            <a:schemeClr val="dk1"/>
          </a:effectRef>
          <a:fontRef idx="minor">
            <a:schemeClr val="tx1"/>
          </a:fontRef>
        </p:style>
      </p:cxnSp>
      <p:graphicFrame>
        <p:nvGraphicFramePr>
          <p:cNvPr id="8" name="Содержимое 3"/>
          <p:cNvGraphicFramePr>
            <a:graphicFrameLocks/>
          </p:cNvGraphicFramePr>
          <p:nvPr/>
        </p:nvGraphicFramePr>
        <p:xfrm>
          <a:off x="323527" y="888656"/>
          <a:ext cx="8568953" cy="3505200"/>
        </p:xfrm>
        <a:graphic>
          <a:graphicData uri="http://schemas.openxmlformats.org/drawingml/2006/table">
            <a:tbl>
              <a:tblPr firstRow="1" bandRow="1">
                <a:tableStyleId>{5C22544A-7EE6-4342-B048-85BDC9FD1C3A}</a:tableStyleId>
              </a:tblPr>
              <a:tblGrid>
                <a:gridCol w="3871260"/>
                <a:gridCol w="1577180"/>
                <a:gridCol w="1648870"/>
                <a:gridCol w="1471643"/>
              </a:tblGrid>
              <a:tr h="675651">
                <a:tc>
                  <a:txBody>
                    <a:bodyPr/>
                    <a:lstStyle/>
                    <a:p>
                      <a:pPr algn="ctr"/>
                      <a:r>
                        <a:rPr lang="ru-RU" sz="2200" dirty="0" smtClean="0">
                          <a:solidFill>
                            <a:schemeClr val="tx1"/>
                          </a:solidFill>
                        </a:rPr>
                        <a:t>Показатель</a:t>
                      </a:r>
                      <a:endParaRPr lang="ru-RU" sz="2200" dirty="0">
                        <a:solidFill>
                          <a:schemeClr val="tx1"/>
                        </a:solidFill>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200" dirty="0" smtClean="0">
                          <a:solidFill>
                            <a:schemeClr val="tx1"/>
                          </a:solidFill>
                        </a:rPr>
                        <a:t>2014 г.</a:t>
                      </a:r>
                      <a:endParaRPr lang="ru-RU" sz="2200" dirty="0">
                        <a:solidFill>
                          <a:schemeClr val="tx1"/>
                        </a:solidFill>
                      </a:endParaRPr>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200" dirty="0" smtClean="0">
                          <a:solidFill>
                            <a:schemeClr val="tx1"/>
                          </a:solidFill>
                        </a:rPr>
                        <a:t>2015 г.</a:t>
                      </a:r>
                      <a:endParaRPr lang="ru-RU" sz="2200" dirty="0">
                        <a:solidFill>
                          <a:schemeClr val="tx1"/>
                        </a:solidFill>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200" dirty="0" smtClean="0">
                          <a:solidFill>
                            <a:schemeClr val="tx1"/>
                          </a:solidFill>
                        </a:rPr>
                        <a:t>9 мес. 2016</a:t>
                      </a:r>
                      <a:endParaRPr lang="ru-RU" sz="2200" dirty="0">
                        <a:solidFill>
                          <a:schemeClr val="tx1"/>
                        </a:solidFill>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r>
              <a:tr h="405391">
                <a:tc>
                  <a:txBody>
                    <a:bodyPr/>
                    <a:lstStyle/>
                    <a:p>
                      <a:r>
                        <a:rPr lang="ru-RU" sz="2200" b="1" dirty="0" smtClean="0"/>
                        <a:t>Поступило обращений</a:t>
                      </a:r>
                      <a:endParaRPr lang="ru-RU" sz="22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63</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173</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76</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r>
              <a:tr h="675651">
                <a:tc>
                  <a:txBody>
                    <a:bodyPr/>
                    <a:lstStyle/>
                    <a:p>
                      <a:r>
                        <a:rPr lang="ru-RU" sz="2200" b="1" dirty="0" smtClean="0"/>
                        <a:t>Проведено надзорных</a:t>
                      </a:r>
                      <a:r>
                        <a:rPr lang="ru-RU" sz="2200" b="1" baseline="0" dirty="0" smtClean="0"/>
                        <a:t> мероприятий</a:t>
                      </a:r>
                      <a:endParaRPr lang="ru-RU" sz="22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91</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195</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96</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r>
              <a:tr h="6756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b="1" dirty="0" smtClean="0"/>
                        <a:t>Общее количество</a:t>
                      </a:r>
                      <a:r>
                        <a:rPr lang="ru-RU" sz="2200" b="1" baseline="0" dirty="0" smtClean="0"/>
                        <a:t/>
                      </a:r>
                      <a:br>
                        <a:rPr lang="ru-RU" sz="2200" b="1" baseline="0" dirty="0" smtClean="0"/>
                      </a:br>
                      <a:r>
                        <a:rPr lang="ru-RU" sz="2200" b="1" baseline="0" dirty="0" smtClean="0"/>
                        <a:t>наложенных штрафов</a:t>
                      </a:r>
                      <a:endParaRPr lang="ru-RU" sz="2200" b="1" dirty="0" smtClean="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87</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149</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87</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r>
              <a:tr h="6756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b="1" dirty="0" smtClean="0"/>
                        <a:t>Сумма</a:t>
                      </a:r>
                      <a:r>
                        <a:rPr lang="ru-RU" sz="2200" b="1" baseline="0" dirty="0" smtClean="0"/>
                        <a:t> наложенных</a:t>
                      </a:r>
                      <a:br>
                        <a:rPr lang="ru-RU" sz="2200" b="1" baseline="0" dirty="0" smtClean="0"/>
                      </a:br>
                      <a:r>
                        <a:rPr lang="ru-RU" sz="2200" b="1" baseline="0" dirty="0" smtClean="0"/>
                        <a:t>штрафов, (тыс.руб.)</a:t>
                      </a:r>
                      <a:endParaRPr lang="ru-RU" sz="2200" b="1" dirty="0" smtClean="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1347,4 </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3246,5 </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r>
                        <a:rPr lang="ru-RU" sz="2400" b="1" dirty="0" smtClean="0"/>
                        <a:t>1444,0</a:t>
                      </a:r>
                      <a:endParaRPr lang="ru-RU" sz="2400" b="1" dirty="0"/>
                    </a:p>
                  </a:txBody>
                  <a:tcPr anchor="ct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r>
            </a:tbl>
          </a:graphicData>
        </a:graphic>
      </p:graphicFrame>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 name="Rectangle 3"/>
          <p:cNvSpPr>
            <a:spLocks noChangeArrowheads="1"/>
          </p:cNvSpPr>
          <p:nvPr/>
        </p:nvSpPr>
        <p:spPr bwMode="auto">
          <a:xfrm>
            <a:off x="0" y="144016"/>
            <a:ext cx="9144000" cy="1484784"/>
          </a:xfrm>
          <a:prstGeom prst="rect">
            <a:avLst/>
          </a:prstGeom>
          <a:noFill/>
          <a:ln w="9525">
            <a:noFill/>
            <a:miter lim="800000"/>
            <a:headEnd/>
            <a:tailEnd/>
          </a:ln>
        </p:spPr>
        <p:txBody>
          <a:bodyPr anchor="ctr"/>
          <a:lstStyle/>
          <a:p>
            <a:pPr algn="ctr">
              <a:lnSpc>
                <a:spcPct val="80000"/>
              </a:lnSpc>
              <a:defRPr/>
            </a:pPr>
            <a:r>
              <a:rPr lang="ru-RU" sz="2400" b="1" dirty="0" smtClean="0"/>
              <a:t>Приказ Роспотребнадзора </a:t>
            </a:r>
            <a:br>
              <a:rPr lang="ru-RU" sz="2400" b="1" dirty="0" smtClean="0"/>
            </a:br>
            <a:r>
              <a:rPr lang="ru-RU" sz="2400" b="1" dirty="0" smtClean="0"/>
              <a:t>от 06.08.2015 № 641 «О проведении внеплановых проверок систем водоснабжения и водоотведения</a:t>
            </a:r>
            <a:br>
              <a:rPr lang="ru-RU" sz="2400" b="1" dirty="0" smtClean="0"/>
            </a:br>
            <a:r>
              <a:rPr lang="ru-RU" sz="2400" b="1" dirty="0" smtClean="0"/>
              <a:t>на территории Российской Федерации</a:t>
            </a:r>
            <a:r>
              <a:rPr lang="ru-RU" sz="2800" b="1" dirty="0" smtClean="0"/>
              <a:t>»</a:t>
            </a:r>
            <a:endParaRPr lang="ru-RU" sz="3000" b="1" dirty="0">
              <a:solidFill>
                <a:schemeClr val="tx2"/>
              </a:solidFill>
              <a:ea typeface="+mj-ea"/>
              <a:cs typeface="+mj-cs"/>
            </a:endParaRPr>
          </a:p>
        </p:txBody>
      </p:sp>
      <p:sp>
        <p:nvSpPr>
          <p:cNvPr id="59" name="Номер слайда 12"/>
          <p:cNvSpPr>
            <a:spLocks noGrp="1"/>
          </p:cNvSpPr>
          <p:nvPr>
            <p:ph type="sldNum" sz="quarter" idx="12"/>
          </p:nvPr>
        </p:nvSpPr>
        <p:spPr>
          <a:xfrm>
            <a:off x="6831013" y="6381750"/>
            <a:ext cx="2133600" cy="476250"/>
          </a:xfrm>
        </p:spPr>
        <p:txBody>
          <a:bodyPr/>
          <a:lstStyle/>
          <a:p>
            <a:pPr>
              <a:defRPr/>
            </a:pPr>
            <a:fld id="{5C172572-E38F-4FE9-A395-222877C962A0}" type="slidenum">
              <a:rPr lang="ru-RU" sz="1800" b="1" smtClean="0"/>
              <a:pPr>
                <a:defRPr/>
              </a:pPr>
              <a:t>11</a:t>
            </a:fld>
            <a:endParaRPr lang="ru-RU" sz="1800" b="1" dirty="0"/>
          </a:p>
        </p:txBody>
      </p:sp>
      <p:sp>
        <p:nvSpPr>
          <p:cNvPr id="15364" name="Прямоугольник 59"/>
          <p:cNvSpPr>
            <a:spLocks noChangeArrowheads="1"/>
          </p:cNvSpPr>
          <p:nvPr/>
        </p:nvSpPr>
        <p:spPr bwMode="auto">
          <a:xfrm>
            <a:off x="3059113" y="623728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pic>
        <p:nvPicPr>
          <p:cNvPr id="15365"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cxnSp>
        <p:nvCxnSpPr>
          <p:cNvPr id="62" name="Прямая соединительная линия 61"/>
          <p:cNvCxnSpPr/>
          <p:nvPr/>
        </p:nvCxnSpPr>
        <p:spPr>
          <a:xfrm>
            <a:off x="539552" y="1700808"/>
            <a:ext cx="8280400" cy="0"/>
          </a:xfrm>
          <a:prstGeom prst="line">
            <a:avLst/>
          </a:prstGeom>
          <a:ln w="38100"/>
        </p:spPr>
        <p:style>
          <a:lnRef idx="1">
            <a:schemeClr val="dk1"/>
          </a:lnRef>
          <a:fillRef idx="0">
            <a:schemeClr val="dk1"/>
          </a:fillRef>
          <a:effectRef idx="0">
            <a:schemeClr val="dk1"/>
          </a:effectRef>
          <a:fontRef idx="minor">
            <a:schemeClr val="tx1"/>
          </a:fontRef>
        </p:style>
      </p:cxnSp>
      <p:grpSp>
        <p:nvGrpSpPr>
          <p:cNvPr id="2" name="Группа 62"/>
          <p:cNvGrpSpPr/>
          <p:nvPr/>
        </p:nvGrpSpPr>
        <p:grpSpPr>
          <a:xfrm>
            <a:off x="395536" y="1916832"/>
            <a:ext cx="6840759" cy="920881"/>
            <a:chOff x="0" y="0"/>
            <a:chExt cx="5112567" cy="984554"/>
          </a:xfrm>
          <a:solidFill>
            <a:srgbClr val="FF9933"/>
          </a:solidFill>
          <a:scene3d>
            <a:camera prst="orthographicFront">
              <a:rot lat="0" lon="0" rev="0"/>
            </a:camera>
            <a:lightRig rig="flat" dir="t">
              <a:rot lat="0" lon="0" rev="7200000"/>
            </a:lightRig>
          </a:scene3d>
        </p:grpSpPr>
        <p:sp>
          <p:nvSpPr>
            <p:cNvPr id="64" name="Скругленный прямоугольник 63"/>
            <p:cNvSpPr/>
            <p:nvPr/>
          </p:nvSpPr>
          <p:spPr>
            <a:xfrm>
              <a:off x="0" y="0"/>
              <a:ext cx="5112567" cy="984554"/>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65" name="Скругленный прямоугольник 4"/>
            <p:cNvSpPr/>
            <p:nvPr/>
          </p:nvSpPr>
          <p:spPr>
            <a:xfrm>
              <a:off x="48062" y="153975"/>
              <a:ext cx="5016443" cy="782518"/>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tIns="91440" bIns="91440" spcCol="1270" anchor="ctr"/>
            <a:lstStyle/>
            <a:p>
              <a:pPr algn="ctr" fontAlgn="auto">
                <a:spcBef>
                  <a:spcPts val="0"/>
                </a:spcBef>
                <a:spcAft>
                  <a:spcPts val="0"/>
                </a:spcAft>
                <a:defRPr/>
              </a:pPr>
              <a:r>
                <a:rPr lang="ru-RU" sz="2800" b="1" dirty="0" smtClean="0">
                  <a:solidFill>
                    <a:schemeClr val="tx1"/>
                  </a:solidFill>
                  <a:cs typeface="Arial" charset="0"/>
                </a:rPr>
                <a:t>Проверено объектов (ВОС и КОС)</a:t>
              </a:r>
              <a:endParaRPr lang="ru-RU" sz="2800" b="1" dirty="0">
                <a:solidFill>
                  <a:schemeClr val="tx1"/>
                </a:solidFill>
                <a:cs typeface="Arial" pitchFamily="34" charset="0"/>
              </a:endParaRPr>
            </a:p>
          </p:txBody>
        </p:sp>
      </p:grpSp>
      <p:grpSp>
        <p:nvGrpSpPr>
          <p:cNvPr id="3" name="Группа 65"/>
          <p:cNvGrpSpPr/>
          <p:nvPr/>
        </p:nvGrpSpPr>
        <p:grpSpPr>
          <a:xfrm>
            <a:off x="395537" y="2840737"/>
            <a:ext cx="6840759" cy="948302"/>
            <a:chOff x="0" y="0"/>
            <a:chExt cx="5112567" cy="1307663"/>
          </a:xfrm>
          <a:solidFill>
            <a:srgbClr val="FF9933"/>
          </a:solidFill>
          <a:scene3d>
            <a:camera prst="orthographicFront">
              <a:rot lat="0" lon="0" rev="0"/>
            </a:camera>
            <a:lightRig rig="flat" dir="t">
              <a:rot lat="0" lon="0" rev="7200000"/>
            </a:lightRig>
          </a:scene3d>
        </p:grpSpPr>
        <p:sp>
          <p:nvSpPr>
            <p:cNvPr id="67" name="Скругленный прямоугольник 66"/>
            <p:cNvSpPr/>
            <p:nvPr/>
          </p:nvSpPr>
          <p:spPr>
            <a:xfrm>
              <a:off x="0" y="0"/>
              <a:ext cx="5112567" cy="1307663"/>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68" name="Скругленный прямоугольник 4"/>
            <p:cNvSpPr/>
            <p:nvPr/>
          </p:nvSpPr>
          <p:spPr>
            <a:xfrm>
              <a:off x="63835" y="63835"/>
              <a:ext cx="4984897" cy="1179993"/>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tIns="91440" bIns="91440" spcCol="1270" anchor="ctr"/>
            <a:lstStyle/>
            <a:p>
              <a:pPr algn="ctr" defTabSz="1066800">
                <a:spcAft>
                  <a:spcPts val="0"/>
                </a:spcAft>
                <a:defRPr/>
              </a:pPr>
              <a:r>
                <a:rPr lang="ru-RU" sz="2800" b="1" dirty="0" smtClean="0">
                  <a:cs typeface="Arial" pitchFamily="34" charset="0"/>
                </a:rPr>
                <a:t>Выявлено нарушений</a:t>
              </a:r>
              <a:endParaRPr lang="ru-RU" sz="2800" b="1" dirty="0">
                <a:cs typeface="Arial" pitchFamily="34" charset="0"/>
              </a:endParaRPr>
            </a:p>
          </p:txBody>
        </p:sp>
      </p:grpSp>
      <p:grpSp>
        <p:nvGrpSpPr>
          <p:cNvPr id="4" name="Группа 68"/>
          <p:cNvGrpSpPr/>
          <p:nvPr/>
        </p:nvGrpSpPr>
        <p:grpSpPr>
          <a:xfrm>
            <a:off x="395537" y="3768763"/>
            <a:ext cx="6840760" cy="1244414"/>
            <a:chOff x="0" y="276153"/>
            <a:chExt cx="5112567" cy="1478910"/>
          </a:xfrm>
          <a:solidFill>
            <a:srgbClr val="FF9933"/>
          </a:solidFill>
          <a:scene3d>
            <a:camera prst="orthographicFront">
              <a:rot lat="0" lon="0" rev="0"/>
            </a:camera>
            <a:lightRig rig="flat" dir="t">
              <a:rot lat="0" lon="0" rev="7200000"/>
            </a:lightRig>
          </a:scene3d>
        </p:grpSpPr>
        <p:sp>
          <p:nvSpPr>
            <p:cNvPr id="70" name="Скругленный прямоугольник 69"/>
            <p:cNvSpPr/>
            <p:nvPr/>
          </p:nvSpPr>
          <p:spPr>
            <a:xfrm>
              <a:off x="0" y="276153"/>
              <a:ext cx="5112567" cy="1478910"/>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71" name="Скругленный прямоугольник 4"/>
            <p:cNvSpPr/>
            <p:nvPr/>
          </p:nvSpPr>
          <p:spPr>
            <a:xfrm>
              <a:off x="53816" y="348346"/>
              <a:ext cx="4986558" cy="1334522"/>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tIns="91440" bIns="91440" spcCol="1270" anchor="ctr"/>
            <a:lstStyle/>
            <a:p>
              <a:pPr algn="ctr" defTabSz="1066800">
                <a:spcAft>
                  <a:spcPts val="0"/>
                </a:spcAft>
                <a:defRPr/>
              </a:pPr>
              <a:r>
                <a:rPr lang="ru-RU" sz="2800" b="1" dirty="0" smtClean="0">
                  <a:cs typeface="Arial" pitchFamily="34" charset="0"/>
                </a:rPr>
                <a:t>Составлено протоколов</a:t>
              </a:r>
              <a:endParaRPr lang="ru-RU" sz="2800" b="1" dirty="0">
                <a:cs typeface="Arial" pitchFamily="34" charset="0"/>
              </a:endParaRPr>
            </a:p>
          </p:txBody>
        </p:sp>
      </p:grpSp>
      <p:grpSp>
        <p:nvGrpSpPr>
          <p:cNvPr id="5" name="Группа 71"/>
          <p:cNvGrpSpPr/>
          <p:nvPr/>
        </p:nvGrpSpPr>
        <p:grpSpPr>
          <a:xfrm>
            <a:off x="395536" y="5013176"/>
            <a:ext cx="6840759" cy="936055"/>
            <a:chOff x="0" y="1054635"/>
            <a:chExt cx="5112567" cy="1216800"/>
          </a:xfrm>
          <a:solidFill>
            <a:srgbClr val="FF9933"/>
          </a:solidFill>
          <a:scene3d>
            <a:camera prst="orthographicFront">
              <a:rot lat="0" lon="0" rev="0"/>
            </a:camera>
            <a:lightRig rig="flat" dir="t">
              <a:rot lat="0" lon="0" rev="7200000"/>
            </a:lightRig>
          </a:scene3d>
        </p:grpSpPr>
        <p:sp>
          <p:nvSpPr>
            <p:cNvPr id="73" name="Скругленный прямоугольник 72"/>
            <p:cNvSpPr/>
            <p:nvPr/>
          </p:nvSpPr>
          <p:spPr>
            <a:xfrm>
              <a:off x="0" y="1054635"/>
              <a:ext cx="5112567" cy="1216800"/>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74" name="Скругленный прямоугольник 4"/>
            <p:cNvSpPr/>
            <p:nvPr/>
          </p:nvSpPr>
          <p:spPr>
            <a:xfrm>
              <a:off x="59399" y="1114034"/>
              <a:ext cx="4695287" cy="1098003"/>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tIns="91440" bIns="91440" spcCol="1270" anchor="ctr"/>
            <a:lstStyle/>
            <a:p>
              <a:pPr algn="ctr" defTabSz="1066800">
                <a:spcAft>
                  <a:spcPts val="0"/>
                </a:spcAft>
                <a:defRPr/>
              </a:pPr>
              <a:r>
                <a:rPr lang="ru-RU" sz="2800" b="1" dirty="0" smtClean="0">
                  <a:cs typeface="Arial" pitchFamily="34" charset="0"/>
                </a:rPr>
                <a:t>Наложено штрафов, (</a:t>
              </a:r>
              <a:r>
                <a:rPr lang="ru-RU" sz="2800" b="1" dirty="0" err="1" smtClean="0">
                  <a:cs typeface="Arial" pitchFamily="34" charset="0"/>
                </a:rPr>
                <a:t>тыс.руб</a:t>
              </a:r>
              <a:r>
                <a:rPr lang="ru-RU" sz="2800" b="1" dirty="0">
                  <a:cs typeface="Arial" pitchFamily="34" charset="0"/>
                </a:rPr>
                <a:t>)</a:t>
              </a:r>
              <a:endParaRPr lang="ru-RU" sz="2800" b="1" dirty="0" smtClean="0">
                <a:cs typeface="Arial" pitchFamily="34" charset="0"/>
              </a:endParaRPr>
            </a:p>
          </p:txBody>
        </p:sp>
      </p:grpSp>
      <p:grpSp>
        <p:nvGrpSpPr>
          <p:cNvPr id="6" name="Группа 74"/>
          <p:cNvGrpSpPr/>
          <p:nvPr/>
        </p:nvGrpSpPr>
        <p:grpSpPr>
          <a:xfrm>
            <a:off x="7308304" y="1916832"/>
            <a:ext cx="1584176" cy="990691"/>
            <a:chOff x="0" y="0"/>
            <a:chExt cx="2178858" cy="1059191"/>
          </a:xfrm>
          <a:solidFill>
            <a:srgbClr val="99CCFF"/>
          </a:solidFill>
          <a:scene3d>
            <a:camera prst="orthographicFront">
              <a:rot lat="0" lon="0" rev="0"/>
            </a:camera>
            <a:lightRig rig="flat" dir="t">
              <a:rot lat="0" lon="0" rev="7200000"/>
            </a:lightRig>
          </a:scene3d>
        </p:grpSpPr>
        <p:sp>
          <p:nvSpPr>
            <p:cNvPr id="76" name="Скругленный прямоугольник 75"/>
            <p:cNvSpPr/>
            <p:nvPr/>
          </p:nvSpPr>
          <p:spPr>
            <a:xfrm>
              <a:off x="0" y="0"/>
              <a:ext cx="2178858" cy="1059191"/>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77" name="Скругленный прямоугольник 4"/>
            <p:cNvSpPr/>
            <p:nvPr/>
          </p:nvSpPr>
          <p:spPr>
            <a:xfrm>
              <a:off x="207510" y="51705"/>
              <a:ext cx="1919643" cy="955781"/>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lIns="72000" tIns="106680" rIns="72000" bIns="106680" spcCol="1270" anchor="ctr"/>
            <a:lstStyle/>
            <a:p>
              <a:pPr algn="ctr">
                <a:spcAft>
                  <a:spcPts val="0"/>
                </a:spcAft>
                <a:defRPr/>
              </a:pPr>
              <a:r>
                <a:rPr lang="ru-RU" sz="2400" b="1" dirty="0" smtClean="0">
                  <a:cs typeface="Arial" pitchFamily="34" charset="0"/>
                </a:rPr>
                <a:t>324</a:t>
              </a:r>
              <a:endParaRPr lang="ru-RU" sz="2400" b="1" dirty="0">
                <a:cs typeface="Arial" pitchFamily="34" charset="0"/>
              </a:endParaRPr>
            </a:p>
          </p:txBody>
        </p:sp>
      </p:grpSp>
      <p:grpSp>
        <p:nvGrpSpPr>
          <p:cNvPr id="7" name="Группа 77"/>
          <p:cNvGrpSpPr/>
          <p:nvPr/>
        </p:nvGrpSpPr>
        <p:grpSpPr>
          <a:xfrm>
            <a:off x="7308304" y="2780928"/>
            <a:ext cx="1584176" cy="1062699"/>
            <a:chOff x="0" y="1071116"/>
            <a:chExt cx="2178858" cy="1059191"/>
          </a:xfrm>
          <a:solidFill>
            <a:srgbClr val="99CCFF"/>
          </a:solidFill>
          <a:scene3d>
            <a:camera prst="orthographicFront">
              <a:rot lat="0" lon="0" rev="0"/>
            </a:camera>
            <a:lightRig rig="flat" dir="t">
              <a:rot lat="0" lon="0" rev="7200000"/>
            </a:lightRig>
          </a:scene3d>
        </p:grpSpPr>
        <p:sp>
          <p:nvSpPr>
            <p:cNvPr id="79" name="Скругленный прямоугольник 78"/>
            <p:cNvSpPr/>
            <p:nvPr/>
          </p:nvSpPr>
          <p:spPr>
            <a:xfrm>
              <a:off x="0" y="1071116"/>
              <a:ext cx="2178858" cy="1059191"/>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80" name="Скругленный прямоугольник 6"/>
            <p:cNvSpPr/>
            <p:nvPr/>
          </p:nvSpPr>
          <p:spPr>
            <a:xfrm>
              <a:off x="51705" y="1122821"/>
              <a:ext cx="2075448" cy="955781"/>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lIns="72000" tIns="106680" rIns="72000" bIns="106680" spcCol="1270" anchor="ctr"/>
            <a:lstStyle/>
            <a:p>
              <a:pPr algn="ctr">
                <a:spcAft>
                  <a:spcPts val="0"/>
                </a:spcAft>
                <a:defRPr/>
              </a:pPr>
              <a:r>
                <a:rPr lang="ru-RU" sz="2400" b="1" dirty="0" smtClean="0">
                  <a:cs typeface="Arial" pitchFamily="34" charset="0"/>
                </a:rPr>
                <a:t>265</a:t>
              </a:r>
              <a:endParaRPr lang="ru-RU" sz="2400" b="1" dirty="0">
                <a:cs typeface="Arial" pitchFamily="34" charset="0"/>
              </a:endParaRPr>
            </a:p>
          </p:txBody>
        </p:sp>
      </p:grpSp>
      <p:grpSp>
        <p:nvGrpSpPr>
          <p:cNvPr id="8" name="Группа 80"/>
          <p:cNvGrpSpPr/>
          <p:nvPr/>
        </p:nvGrpSpPr>
        <p:grpSpPr>
          <a:xfrm>
            <a:off x="7308304" y="3789040"/>
            <a:ext cx="1584176" cy="1224136"/>
            <a:chOff x="0" y="2144324"/>
            <a:chExt cx="2178858" cy="1059191"/>
          </a:xfrm>
          <a:solidFill>
            <a:srgbClr val="99CCFF"/>
          </a:solidFill>
          <a:scene3d>
            <a:camera prst="orthographicFront">
              <a:rot lat="0" lon="0" rev="0"/>
            </a:camera>
            <a:lightRig rig="flat" dir="t">
              <a:rot lat="0" lon="0" rev="7200000"/>
            </a:lightRig>
          </a:scene3d>
        </p:grpSpPr>
        <p:sp>
          <p:nvSpPr>
            <p:cNvPr id="82" name="Скругленный прямоугольник 81"/>
            <p:cNvSpPr/>
            <p:nvPr/>
          </p:nvSpPr>
          <p:spPr>
            <a:xfrm>
              <a:off x="0" y="2144324"/>
              <a:ext cx="2178858" cy="1059191"/>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83" name="Скругленный прямоугольник 10"/>
            <p:cNvSpPr/>
            <p:nvPr/>
          </p:nvSpPr>
          <p:spPr>
            <a:xfrm>
              <a:off x="51705" y="2196029"/>
              <a:ext cx="2075448" cy="955781"/>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a:defRPr/>
              </a:pPr>
              <a:r>
                <a:rPr lang="ru-RU" sz="2400" b="1" dirty="0" smtClean="0">
                  <a:cs typeface="Arial" pitchFamily="34" charset="0"/>
                </a:rPr>
                <a:t>164</a:t>
              </a:r>
              <a:endParaRPr lang="ru-RU" sz="2400" dirty="0"/>
            </a:p>
          </p:txBody>
        </p:sp>
      </p:grpSp>
      <p:grpSp>
        <p:nvGrpSpPr>
          <p:cNvPr id="9" name="Группа 83"/>
          <p:cNvGrpSpPr/>
          <p:nvPr/>
        </p:nvGrpSpPr>
        <p:grpSpPr>
          <a:xfrm>
            <a:off x="7308304" y="5013176"/>
            <a:ext cx="1584176" cy="990691"/>
            <a:chOff x="0" y="3217716"/>
            <a:chExt cx="2178858" cy="1059191"/>
          </a:xfrm>
          <a:solidFill>
            <a:srgbClr val="99CCFF"/>
          </a:solidFill>
          <a:scene3d>
            <a:camera prst="orthographicFront">
              <a:rot lat="0" lon="0" rev="0"/>
            </a:camera>
            <a:lightRig rig="flat" dir="t">
              <a:rot lat="0" lon="0" rev="7200000"/>
            </a:lightRig>
          </a:scene3d>
        </p:grpSpPr>
        <p:sp>
          <p:nvSpPr>
            <p:cNvPr id="85" name="Скругленный прямоугольник 84"/>
            <p:cNvSpPr/>
            <p:nvPr/>
          </p:nvSpPr>
          <p:spPr>
            <a:xfrm>
              <a:off x="0" y="3217716"/>
              <a:ext cx="2178858" cy="1059191"/>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86" name="Скругленный прямоугольник 12"/>
            <p:cNvSpPr/>
            <p:nvPr/>
          </p:nvSpPr>
          <p:spPr>
            <a:xfrm>
              <a:off x="99039" y="3269421"/>
              <a:ext cx="2028115" cy="955781"/>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lIns="106680" tIns="106680" rIns="106680" bIns="106680" spcCol="1270" anchor="ctr"/>
            <a:lstStyle/>
            <a:p>
              <a:pPr algn="ctr">
                <a:defRPr/>
              </a:pPr>
              <a:r>
                <a:rPr lang="ru-RU" sz="2400" b="1" dirty="0" smtClean="0">
                  <a:cs typeface="Arial" pitchFamily="34" charset="0"/>
                </a:rPr>
                <a:t>953,0</a:t>
              </a:r>
              <a:endParaRPr lang="ru-RU" sz="2400" b="1" dirty="0">
                <a:cs typeface="Arial" pitchFamily="34" charset="0"/>
              </a:endParaRP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0" y="0"/>
            <a:ext cx="9144000" cy="1052513"/>
          </a:xfrm>
        </p:spPr>
        <p:txBody>
          <a:bodyPr/>
          <a:lstStyle/>
          <a:p>
            <a:pPr>
              <a:defRPr/>
            </a:pPr>
            <a:r>
              <a:rPr lang="ru-RU" sz="2800" b="1" kern="1200" dirty="0" smtClean="0"/>
              <a:t>Основные нарушения </a:t>
            </a:r>
            <a:br>
              <a:rPr lang="ru-RU" sz="2800" b="1" kern="1200" dirty="0" smtClean="0"/>
            </a:br>
            <a:r>
              <a:rPr lang="ru-RU" sz="2800" b="1" kern="1200" dirty="0" smtClean="0"/>
              <a:t>санитарного законодательства</a:t>
            </a:r>
            <a:endParaRPr lang="ru-RU" sz="2800" b="1" dirty="0" smtClean="0"/>
          </a:p>
        </p:txBody>
      </p:sp>
      <p:sp>
        <p:nvSpPr>
          <p:cNvPr id="8195" name="Содержимое 8"/>
          <p:cNvSpPr>
            <a:spLocks noGrp="1"/>
          </p:cNvSpPr>
          <p:nvPr>
            <p:ph idx="1"/>
          </p:nvPr>
        </p:nvSpPr>
        <p:spPr>
          <a:xfrm>
            <a:off x="251520" y="1196752"/>
            <a:ext cx="8580438" cy="5472608"/>
          </a:xfrm>
        </p:spPr>
        <p:txBody>
          <a:bodyPr/>
          <a:lstStyle/>
          <a:p>
            <a:pPr marL="0" indent="360000" algn="just">
              <a:lnSpc>
                <a:spcPts val="2400"/>
              </a:lnSpc>
              <a:spcBef>
                <a:spcPts val="600"/>
              </a:spcBef>
              <a:buNone/>
              <a:defRPr/>
            </a:pPr>
            <a:r>
              <a:rPr lang="ru-RU" sz="2200" b="1" kern="1200" dirty="0" smtClean="0"/>
              <a:t>1. Качество питьевой воды не соответствует гигиеническим нормативам</a:t>
            </a:r>
          </a:p>
          <a:p>
            <a:pPr marL="0" indent="360000" algn="just">
              <a:lnSpc>
                <a:spcPts val="2400"/>
              </a:lnSpc>
              <a:spcBef>
                <a:spcPts val="600"/>
              </a:spcBef>
              <a:buNone/>
              <a:defRPr/>
            </a:pPr>
            <a:r>
              <a:rPr lang="ru-RU" sz="2200" b="1" kern="1200" dirty="0" smtClean="0"/>
              <a:t>2. Не выполняются в полном объеме ограничительные мероприятия в 1, 2 поясах ЗСО источников и водопроводов</a:t>
            </a:r>
          </a:p>
          <a:p>
            <a:pPr marL="0" indent="360000" algn="just">
              <a:lnSpc>
                <a:spcPts val="2400"/>
              </a:lnSpc>
              <a:spcBef>
                <a:spcPts val="600"/>
              </a:spcBef>
              <a:buNone/>
              <a:defRPr/>
            </a:pPr>
            <a:r>
              <a:rPr lang="ru-RU" sz="2200" b="1" kern="1200" dirty="0" smtClean="0"/>
              <a:t>3. Отсутствуют СЭЗ о соответствии водных объектов санитарным правилам и условиям безопасного для здоровья населения использования водного объекта</a:t>
            </a:r>
          </a:p>
          <a:p>
            <a:pPr marL="0" indent="360000" algn="just">
              <a:lnSpc>
                <a:spcPts val="2400"/>
              </a:lnSpc>
              <a:spcBef>
                <a:spcPts val="600"/>
              </a:spcBef>
              <a:buNone/>
              <a:defRPr/>
            </a:pPr>
            <a:r>
              <a:rPr lang="ru-RU" sz="2200" b="1" kern="1200" dirty="0" smtClean="0"/>
              <a:t>4. Не разработаны и не утверждены в установленном порядке проекты ЗСО источников и водопроводов</a:t>
            </a:r>
          </a:p>
          <a:p>
            <a:pPr marL="0" indent="360000" algn="just">
              <a:lnSpc>
                <a:spcPts val="2400"/>
              </a:lnSpc>
              <a:spcBef>
                <a:spcPts val="600"/>
              </a:spcBef>
              <a:buNone/>
              <a:defRPr/>
            </a:pPr>
            <a:r>
              <a:rPr lang="ru-RU" sz="2200" b="1" kern="1200" dirty="0" smtClean="0"/>
              <a:t>5. Не разработаны и не согласованы с Управлением в установленном порядке программы производственного контроля качества питьевой воды</a:t>
            </a:r>
          </a:p>
          <a:p>
            <a:pPr marL="0" indent="360000" algn="just">
              <a:lnSpc>
                <a:spcPts val="2400"/>
              </a:lnSpc>
              <a:spcBef>
                <a:spcPts val="600"/>
              </a:spcBef>
              <a:buNone/>
              <a:defRPr/>
            </a:pPr>
            <a:r>
              <a:rPr lang="ru-RU" sz="2200" b="1" kern="1200" dirty="0" smtClean="0"/>
              <a:t>6. Не осуществляется проведение производственного лабораторного контроля качества питьевой воды</a:t>
            </a:r>
          </a:p>
        </p:txBody>
      </p:sp>
      <p:pic>
        <p:nvPicPr>
          <p:cNvPr id="17413"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cxnSp>
        <p:nvCxnSpPr>
          <p:cNvPr id="8" name="Прямая соединительная линия 7"/>
          <p:cNvCxnSpPr/>
          <p:nvPr/>
        </p:nvCxnSpPr>
        <p:spPr>
          <a:xfrm>
            <a:off x="467544" y="1052736"/>
            <a:ext cx="8280400" cy="0"/>
          </a:xfrm>
          <a:prstGeom prst="line">
            <a:avLst/>
          </a:prstGeom>
          <a:ln w="38100"/>
        </p:spPr>
        <p:style>
          <a:lnRef idx="1">
            <a:schemeClr val="dk1"/>
          </a:lnRef>
          <a:fillRef idx="0">
            <a:schemeClr val="dk1"/>
          </a:fillRef>
          <a:effectRef idx="0">
            <a:schemeClr val="dk1"/>
          </a:effectRef>
          <a:fontRef idx="minor">
            <a:schemeClr val="tx1"/>
          </a:fontRef>
        </p:style>
      </p:cxnSp>
      <p:sp>
        <p:nvSpPr>
          <p:cNvPr id="9" name="Номер слайда 12"/>
          <p:cNvSpPr>
            <a:spLocks noGrp="1"/>
          </p:cNvSpPr>
          <p:nvPr>
            <p:ph type="sldNum" sz="quarter" idx="12"/>
          </p:nvPr>
        </p:nvSpPr>
        <p:spPr>
          <a:xfrm>
            <a:off x="6831013" y="6381750"/>
            <a:ext cx="2133600" cy="476250"/>
          </a:xfrm>
        </p:spPr>
        <p:txBody>
          <a:bodyPr/>
          <a:lstStyle/>
          <a:p>
            <a:pPr>
              <a:defRPr/>
            </a:pPr>
            <a:fld id="{5C172572-E38F-4FE9-A395-222877C962A0}" type="slidenum">
              <a:rPr lang="ru-RU" sz="1800" b="1" smtClean="0"/>
              <a:pPr>
                <a:defRPr/>
              </a:pPr>
              <a:t>12</a:t>
            </a:fld>
            <a:endParaRPr lang="ru-RU" sz="1800" b="1" dirty="0"/>
          </a:p>
        </p:txBody>
      </p:sp>
      <p:sp>
        <p:nvSpPr>
          <p:cNvPr id="10" name="Прямоугольник 59"/>
          <p:cNvSpPr>
            <a:spLocks noChangeArrowheads="1"/>
          </p:cNvSpPr>
          <p:nvPr/>
        </p:nvSpPr>
        <p:spPr bwMode="auto">
          <a:xfrm>
            <a:off x="3059113" y="623728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0" y="72231"/>
            <a:ext cx="9144000" cy="1052513"/>
          </a:xfrm>
        </p:spPr>
        <p:txBody>
          <a:bodyPr/>
          <a:lstStyle/>
          <a:p>
            <a:pPr>
              <a:defRPr/>
            </a:pPr>
            <a:r>
              <a:rPr lang="ru-RU" sz="2800" b="1" kern="1200" dirty="0" smtClean="0"/>
              <a:t>Основные нарушения </a:t>
            </a:r>
            <a:br>
              <a:rPr lang="ru-RU" sz="2800" b="1" kern="1200" dirty="0" smtClean="0"/>
            </a:br>
            <a:r>
              <a:rPr lang="ru-RU" sz="2800" b="1" kern="1200" dirty="0" smtClean="0"/>
              <a:t>санитарного законодательства (продолжение)</a:t>
            </a:r>
            <a:endParaRPr lang="ru-RU" sz="2800" b="1" dirty="0" smtClean="0"/>
          </a:p>
        </p:txBody>
      </p:sp>
      <p:sp>
        <p:nvSpPr>
          <p:cNvPr id="8195" name="Содержимое 8"/>
          <p:cNvSpPr>
            <a:spLocks noGrp="1"/>
          </p:cNvSpPr>
          <p:nvPr>
            <p:ph idx="1"/>
          </p:nvPr>
        </p:nvSpPr>
        <p:spPr>
          <a:xfrm>
            <a:off x="251520" y="1412776"/>
            <a:ext cx="8535322" cy="5184576"/>
          </a:xfrm>
        </p:spPr>
        <p:txBody>
          <a:bodyPr/>
          <a:lstStyle/>
          <a:p>
            <a:pPr algn="just">
              <a:buNone/>
            </a:pPr>
            <a:r>
              <a:rPr lang="ru-RU" sz="2200" b="1" kern="1200" dirty="0" smtClean="0"/>
              <a:t> 7. </a:t>
            </a:r>
            <a:r>
              <a:rPr lang="ru-RU" sz="2200" b="1" dirty="0" smtClean="0"/>
              <a:t>Не</a:t>
            </a:r>
            <a:r>
              <a:rPr lang="ru-RU" sz="2200" dirty="0" smtClean="0"/>
              <a:t> </a:t>
            </a:r>
            <a:r>
              <a:rPr lang="ru-RU" sz="2200" b="1" dirty="0" smtClean="0"/>
              <a:t>установлены нормативы предельно-допустимых сбросов веществ и микроорганизмов в водный объект (нормативы допустимых сбросов), согласованные и утвержденные в установленном порядке для КОС</a:t>
            </a:r>
          </a:p>
          <a:p>
            <a:pPr algn="just">
              <a:buNone/>
            </a:pPr>
            <a:r>
              <a:rPr lang="ru-RU" sz="2200" b="1" dirty="0" smtClean="0"/>
              <a:t> 8. На КОС не осуществляется необходимая очистка и обеззараживание сточных вод, осуществляется сброс сточных вод, не соответствующих гигиеническим нормативам по микробиологическим и санитарно-химическим и показателям</a:t>
            </a:r>
          </a:p>
          <a:p>
            <a:pPr algn="just">
              <a:buNone/>
            </a:pPr>
            <a:r>
              <a:rPr lang="ru-RU" sz="2200" b="1" dirty="0" smtClean="0"/>
              <a:t> 9. Не осуществляется проведение производственного лабораторного контроля за составом сточных вод с КОС и качества воды водного объекта в соответствии с санитарными правилами</a:t>
            </a:r>
            <a:endParaRPr lang="ru-RU" sz="2200" b="1" kern="1200" dirty="0" smtClean="0"/>
          </a:p>
        </p:txBody>
      </p:sp>
      <p:pic>
        <p:nvPicPr>
          <p:cNvPr id="17413"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cxnSp>
        <p:nvCxnSpPr>
          <p:cNvPr id="8" name="Прямая соединительная линия 7"/>
          <p:cNvCxnSpPr/>
          <p:nvPr/>
        </p:nvCxnSpPr>
        <p:spPr>
          <a:xfrm>
            <a:off x="468313" y="1196752"/>
            <a:ext cx="8280400" cy="0"/>
          </a:xfrm>
          <a:prstGeom prst="line">
            <a:avLst/>
          </a:prstGeom>
          <a:ln w="38100"/>
        </p:spPr>
        <p:style>
          <a:lnRef idx="1">
            <a:schemeClr val="dk1"/>
          </a:lnRef>
          <a:fillRef idx="0">
            <a:schemeClr val="dk1"/>
          </a:fillRef>
          <a:effectRef idx="0">
            <a:schemeClr val="dk1"/>
          </a:effectRef>
          <a:fontRef idx="minor">
            <a:schemeClr val="tx1"/>
          </a:fontRef>
        </p:style>
      </p:cxnSp>
      <p:sp>
        <p:nvSpPr>
          <p:cNvPr id="9" name="Номер слайда 12"/>
          <p:cNvSpPr>
            <a:spLocks noGrp="1"/>
          </p:cNvSpPr>
          <p:nvPr>
            <p:ph type="sldNum" sz="quarter" idx="12"/>
          </p:nvPr>
        </p:nvSpPr>
        <p:spPr>
          <a:xfrm>
            <a:off x="6831013" y="6381750"/>
            <a:ext cx="2133600" cy="476250"/>
          </a:xfrm>
        </p:spPr>
        <p:txBody>
          <a:bodyPr/>
          <a:lstStyle/>
          <a:p>
            <a:pPr>
              <a:defRPr/>
            </a:pPr>
            <a:fld id="{5C172572-E38F-4FE9-A395-222877C962A0}" type="slidenum">
              <a:rPr lang="ru-RU" sz="1800" b="1" smtClean="0"/>
              <a:pPr>
                <a:defRPr/>
              </a:pPr>
              <a:t>13</a:t>
            </a:fld>
            <a:endParaRPr lang="ru-RU" sz="1800" b="1" dirty="0"/>
          </a:p>
        </p:txBody>
      </p:sp>
      <p:sp>
        <p:nvSpPr>
          <p:cNvPr id="10" name="Прямоугольник 59"/>
          <p:cNvSpPr>
            <a:spLocks noChangeArrowheads="1"/>
          </p:cNvSpPr>
          <p:nvPr/>
        </p:nvSpPr>
        <p:spPr bwMode="auto">
          <a:xfrm>
            <a:off x="3059113" y="623728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2293" name="Line 5"/>
          <p:cNvSpPr>
            <a:spLocks noChangeShapeType="1"/>
          </p:cNvSpPr>
          <p:nvPr/>
        </p:nvSpPr>
        <p:spPr bwMode="gray">
          <a:xfrm>
            <a:off x="950913" y="3824511"/>
            <a:ext cx="7602537" cy="0"/>
          </a:xfrm>
          <a:prstGeom prst="line">
            <a:avLst/>
          </a:prstGeom>
          <a:noFill/>
          <a:ln w="25400">
            <a:solidFill>
              <a:srgbClr val="800000"/>
            </a:solidFill>
            <a:prstDash val="sysDot"/>
            <a:round/>
            <a:headEnd/>
            <a:tailEnd type="oval" w="med" len="med"/>
          </a:ln>
        </p:spPr>
        <p:txBody>
          <a:bodyPr wrap="none" anchor="ctr"/>
          <a:lstStyle/>
          <a:p>
            <a:endParaRPr lang="ru-RU"/>
          </a:p>
        </p:txBody>
      </p:sp>
      <p:sp>
        <p:nvSpPr>
          <p:cNvPr id="12294" name="Rectangle 6"/>
          <p:cNvSpPr>
            <a:spLocks noChangeArrowheads="1"/>
          </p:cNvSpPr>
          <p:nvPr/>
        </p:nvSpPr>
        <p:spPr bwMode="gray">
          <a:xfrm rot="3419336">
            <a:off x="425450" y="2994248"/>
            <a:ext cx="417513" cy="531813"/>
          </a:xfrm>
          <a:prstGeom prst="rect">
            <a:avLst/>
          </a:prstGeom>
          <a:gradFill rotWithShape="1">
            <a:gsLst>
              <a:gs pos="0">
                <a:srgbClr val="A50021"/>
              </a:gs>
              <a:gs pos="100000">
                <a:srgbClr val="4C000F"/>
              </a:gs>
            </a:gsLst>
            <a:lin ang="5400000" scaled="1"/>
          </a:gradFill>
          <a:ln w="9525">
            <a:miter lim="800000"/>
            <a:headEnd/>
            <a:tailEnd/>
          </a:ln>
          <a:scene3d>
            <a:camera prst="legacyPerspectiveFront">
              <a:rot lat="0" lon="1500000" rev="0"/>
            </a:camera>
            <a:lightRig rig="legacyFlat4" dir="b"/>
          </a:scene3d>
          <a:sp3d extrusionH="430200" prstMaterial="legacyMatte">
            <a:bevelT w="13500" h="13500" prst="angle"/>
            <a:bevelB w="13500" h="13500" prst="angle"/>
            <a:extrusionClr>
              <a:srgbClr val="A50021"/>
            </a:extrusionClr>
          </a:sp3d>
        </p:spPr>
        <p:txBody>
          <a:bodyPr wrap="none" anchor="ctr">
            <a:flatTx/>
          </a:bodyPr>
          <a:lstStyle/>
          <a:p>
            <a:endParaRPr lang="ru-RU" altLang="ru-RU"/>
          </a:p>
        </p:txBody>
      </p:sp>
      <p:sp>
        <p:nvSpPr>
          <p:cNvPr id="12295" name="Text Box 7"/>
          <p:cNvSpPr txBox="1">
            <a:spLocks noChangeArrowheads="1"/>
          </p:cNvSpPr>
          <p:nvPr/>
        </p:nvSpPr>
        <p:spPr bwMode="gray">
          <a:xfrm>
            <a:off x="1231900" y="2600548"/>
            <a:ext cx="7372350" cy="1108075"/>
          </a:xfrm>
          <a:prstGeom prst="rect">
            <a:avLst/>
          </a:prstGeom>
          <a:noFill/>
          <a:ln w="9525" algn="ctr">
            <a:noFill/>
            <a:miter lim="800000"/>
            <a:headEnd/>
            <a:tailEnd/>
          </a:ln>
        </p:spPr>
        <p:txBody>
          <a:bodyPr>
            <a:spAutoFit/>
          </a:bodyPr>
          <a:lstStyle/>
          <a:p>
            <a:pPr algn="just" eaLnBrk="0" hangingPunct="0"/>
            <a:r>
              <a:rPr lang="ru-RU" altLang="ru-RU" sz="2200" b="1" dirty="0"/>
              <a:t>согласовано 8 планов мероприятий по приведению качества питьевой воды в </a:t>
            </a:r>
            <a:r>
              <a:rPr lang="ru-RU" altLang="ru-RU" sz="2200" b="1" dirty="0" smtClean="0"/>
              <a:t>соответствие с </a:t>
            </a:r>
            <a:r>
              <a:rPr lang="ru-RU" altLang="ru-RU" sz="2200" b="1" dirty="0"/>
              <a:t>установленными требованиями</a:t>
            </a:r>
            <a:endParaRPr lang="en-US" altLang="ru-RU" sz="2200" b="1" dirty="0"/>
          </a:p>
        </p:txBody>
      </p:sp>
      <p:sp>
        <p:nvSpPr>
          <p:cNvPr id="12296" name="Text Box 8"/>
          <p:cNvSpPr txBox="1">
            <a:spLocks noChangeArrowheads="1"/>
          </p:cNvSpPr>
          <p:nvPr/>
        </p:nvSpPr>
        <p:spPr bwMode="gray">
          <a:xfrm>
            <a:off x="449263" y="3072036"/>
            <a:ext cx="352425" cy="457200"/>
          </a:xfrm>
          <a:prstGeom prst="rect">
            <a:avLst/>
          </a:prstGeom>
          <a:noFill/>
          <a:ln w="9525" algn="ctr">
            <a:noFill/>
            <a:miter lim="800000"/>
            <a:headEnd/>
            <a:tailEnd/>
          </a:ln>
        </p:spPr>
        <p:txBody>
          <a:bodyPr wrap="none">
            <a:spAutoFit/>
          </a:bodyPr>
          <a:lstStyle/>
          <a:p>
            <a:pPr algn="ctr" eaLnBrk="0" hangingPunct="0"/>
            <a:r>
              <a:rPr lang="en-US" altLang="ru-RU" sz="2400">
                <a:solidFill>
                  <a:srgbClr val="FFFFFF"/>
                </a:solidFill>
              </a:rPr>
              <a:t>2</a:t>
            </a:r>
          </a:p>
        </p:txBody>
      </p:sp>
      <p:sp>
        <p:nvSpPr>
          <p:cNvPr id="12297" name="Line 9"/>
          <p:cNvSpPr>
            <a:spLocks noChangeShapeType="1"/>
          </p:cNvSpPr>
          <p:nvPr/>
        </p:nvSpPr>
        <p:spPr bwMode="gray">
          <a:xfrm flipV="1">
            <a:off x="906463" y="4726211"/>
            <a:ext cx="7602537" cy="14287"/>
          </a:xfrm>
          <a:prstGeom prst="line">
            <a:avLst/>
          </a:prstGeom>
          <a:noFill/>
          <a:ln w="25400">
            <a:solidFill>
              <a:srgbClr val="800000"/>
            </a:solidFill>
            <a:prstDash val="sysDot"/>
            <a:round/>
            <a:headEnd/>
            <a:tailEnd type="oval" w="med" len="med"/>
          </a:ln>
        </p:spPr>
        <p:txBody>
          <a:bodyPr wrap="none" anchor="ctr"/>
          <a:lstStyle/>
          <a:p>
            <a:endParaRPr lang="ru-RU"/>
          </a:p>
        </p:txBody>
      </p:sp>
      <p:sp>
        <p:nvSpPr>
          <p:cNvPr id="12298" name="Rectangle 10"/>
          <p:cNvSpPr>
            <a:spLocks noChangeArrowheads="1"/>
          </p:cNvSpPr>
          <p:nvPr/>
        </p:nvSpPr>
        <p:spPr bwMode="gray">
          <a:xfrm rot="3419336">
            <a:off x="398462" y="4013424"/>
            <a:ext cx="417513" cy="531812"/>
          </a:xfrm>
          <a:prstGeom prst="rect">
            <a:avLst/>
          </a:prstGeom>
          <a:gradFill rotWithShape="1">
            <a:gsLst>
              <a:gs pos="0">
                <a:srgbClr val="A50021"/>
              </a:gs>
              <a:gs pos="100000">
                <a:srgbClr val="4C000F"/>
              </a:gs>
            </a:gsLst>
            <a:lin ang="5400000" scaled="1"/>
          </a:gradFill>
          <a:ln w="9525">
            <a:miter lim="800000"/>
            <a:headEnd/>
            <a:tailEnd/>
          </a:ln>
          <a:scene3d>
            <a:camera prst="legacyPerspectiveFront">
              <a:rot lat="0" lon="1500000" rev="0"/>
            </a:camera>
            <a:lightRig rig="legacyFlat4" dir="b"/>
          </a:scene3d>
          <a:sp3d extrusionH="430200" prstMaterial="legacyMatte">
            <a:bevelT w="13500" h="13500" prst="angle"/>
            <a:bevelB w="13500" h="13500" prst="angle"/>
            <a:extrusionClr>
              <a:srgbClr val="A50021"/>
            </a:extrusionClr>
          </a:sp3d>
        </p:spPr>
        <p:txBody>
          <a:bodyPr wrap="none" anchor="ctr">
            <a:flatTx/>
          </a:bodyPr>
          <a:lstStyle/>
          <a:p>
            <a:endParaRPr lang="ru-RU" altLang="ru-RU"/>
          </a:p>
        </p:txBody>
      </p:sp>
      <p:sp>
        <p:nvSpPr>
          <p:cNvPr id="12299" name="Text Box 11"/>
          <p:cNvSpPr txBox="1">
            <a:spLocks noChangeArrowheads="1"/>
          </p:cNvSpPr>
          <p:nvPr/>
        </p:nvSpPr>
        <p:spPr bwMode="gray">
          <a:xfrm>
            <a:off x="449263" y="4045173"/>
            <a:ext cx="352425" cy="457200"/>
          </a:xfrm>
          <a:prstGeom prst="rect">
            <a:avLst/>
          </a:prstGeom>
          <a:noFill/>
          <a:ln w="9525" algn="ctr">
            <a:noFill/>
            <a:miter lim="800000"/>
            <a:headEnd/>
            <a:tailEnd/>
          </a:ln>
        </p:spPr>
        <p:txBody>
          <a:bodyPr wrap="none">
            <a:spAutoFit/>
          </a:bodyPr>
          <a:lstStyle/>
          <a:p>
            <a:pPr algn="ctr" eaLnBrk="0" hangingPunct="0"/>
            <a:r>
              <a:rPr lang="en-US" altLang="ru-RU" sz="2400" dirty="0">
                <a:solidFill>
                  <a:srgbClr val="FFFFFF"/>
                </a:solidFill>
              </a:rPr>
              <a:t>3</a:t>
            </a:r>
          </a:p>
        </p:txBody>
      </p:sp>
      <p:sp>
        <p:nvSpPr>
          <p:cNvPr id="12300" name="Line 12"/>
          <p:cNvSpPr>
            <a:spLocks noChangeShapeType="1"/>
          </p:cNvSpPr>
          <p:nvPr/>
        </p:nvSpPr>
        <p:spPr bwMode="gray">
          <a:xfrm flipV="1">
            <a:off x="950913" y="5656486"/>
            <a:ext cx="7602537" cy="4762"/>
          </a:xfrm>
          <a:prstGeom prst="line">
            <a:avLst/>
          </a:prstGeom>
          <a:noFill/>
          <a:ln w="25400">
            <a:solidFill>
              <a:srgbClr val="800000"/>
            </a:solidFill>
            <a:prstDash val="sysDot"/>
            <a:round/>
            <a:headEnd/>
            <a:tailEnd type="oval" w="med" len="med"/>
          </a:ln>
        </p:spPr>
        <p:txBody>
          <a:bodyPr wrap="none" anchor="ctr"/>
          <a:lstStyle/>
          <a:p>
            <a:endParaRPr lang="ru-RU"/>
          </a:p>
        </p:txBody>
      </p:sp>
      <p:sp>
        <p:nvSpPr>
          <p:cNvPr id="12301" name="Rectangle 13"/>
          <p:cNvSpPr>
            <a:spLocks noChangeArrowheads="1"/>
          </p:cNvSpPr>
          <p:nvPr/>
        </p:nvSpPr>
        <p:spPr bwMode="gray">
          <a:xfrm rot="3419336">
            <a:off x="425450" y="4972273"/>
            <a:ext cx="417513" cy="531813"/>
          </a:xfrm>
          <a:prstGeom prst="rect">
            <a:avLst/>
          </a:prstGeom>
          <a:gradFill rotWithShape="1">
            <a:gsLst>
              <a:gs pos="0">
                <a:srgbClr val="A50021"/>
              </a:gs>
              <a:gs pos="100000">
                <a:srgbClr val="4C000F"/>
              </a:gs>
            </a:gsLst>
            <a:lin ang="5400000" scaled="1"/>
          </a:gradFill>
          <a:ln w="9525">
            <a:miter lim="800000"/>
            <a:headEnd/>
            <a:tailEnd/>
          </a:ln>
          <a:scene3d>
            <a:camera prst="legacyPerspectiveFront">
              <a:rot lat="0" lon="1500000" rev="0"/>
            </a:camera>
            <a:lightRig rig="legacyFlat4" dir="b"/>
          </a:scene3d>
          <a:sp3d extrusionH="430200" prstMaterial="legacyMatte">
            <a:bevelT w="13500" h="13500" prst="angle"/>
            <a:bevelB w="13500" h="13500" prst="angle"/>
            <a:extrusionClr>
              <a:srgbClr val="A50021"/>
            </a:extrusionClr>
          </a:sp3d>
        </p:spPr>
        <p:txBody>
          <a:bodyPr wrap="none" anchor="ctr">
            <a:flatTx/>
          </a:bodyPr>
          <a:lstStyle/>
          <a:p>
            <a:endParaRPr lang="ru-RU" altLang="ru-RU"/>
          </a:p>
        </p:txBody>
      </p:sp>
      <p:sp>
        <p:nvSpPr>
          <p:cNvPr id="12302" name="Text Box 14"/>
          <p:cNvSpPr txBox="1">
            <a:spLocks noChangeArrowheads="1"/>
          </p:cNvSpPr>
          <p:nvPr/>
        </p:nvSpPr>
        <p:spPr bwMode="gray">
          <a:xfrm>
            <a:off x="449263" y="5050061"/>
            <a:ext cx="352425" cy="457200"/>
          </a:xfrm>
          <a:prstGeom prst="rect">
            <a:avLst/>
          </a:prstGeom>
          <a:noFill/>
          <a:ln w="9525" algn="ctr">
            <a:noFill/>
            <a:miter lim="800000"/>
            <a:headEnd/>
            <a:tailEnd/>
          </a:ln>
        </p:spPr>
        <p:txBody>
          <a:bodyPr wrap="none">
            <a:spAutoFit/>
          </a:bodyPr>
          <a:lstStyle/>
          <a:p>
            <a:pPr algn="ctr" eaLnBrk="0" hangingPunct="0"/>
            <a:r>
              <a:rPr lang="en-US" altLang="ru-RU" sz="2400">
                <a:solidFill>
                  <a:srgbClr val="FFFFFF"/>
                </a:solidFill>
              </a:rPr>
              <a:t>4</a:t>
            </a:r>
          </a:p>
        </p:txBody>
      </p:sp>
      <p:sp>
        <p:nvSpPr>
          <p:cNvPr id="12303" name="Text Box 18"/>
          <p:cNvSpPr txBox="1">
            <a:spLocks noChangeArrowheads="1"/>
          </p:cNvSpPr>
          <p:nvPr/>
        </p:nvSpPr>
        <p:spPr bwMode="gray">
          <a:xfrm>
            <a:off x="1259632" y="4833193"/>
            <a:ext cx="7264400" cy="768350"/>
          </a:xfrm>
          <a:prstGeom prst="rect">
            <a:avLst/>
          </a:prstGeom>
          <a:noFill/>
          <a:ln w="9525" algn="ctr">
            <a:noFill/>
            <a:miter lim="800000"/>
            <a:headEnd/>
            <a:tailEnd/>
          </a:ln>
        </p:spPr>
        <p:txBody>
          <a:bodyPr>
            <a:spAutoFit/>
          </a:bodyPr>
          <a:lstStyle/>
          <a:p>
            <a:pPr algn="just" eaLnBrk="0" hangingPunct="0"/>
            <a:r>
              <a:rPr lang="ru-RU" altLang="ru-RU" sz="2200" b="1" dirty="0"/>
              <a:t>действует 6 инвестиционных программ в сфере водоснабжения и водоотведения</a:t>
            </a:r>
            <a:endParaRPr lang="en-US" altLang="ru-RU" sz="2200" b="1" dirty="0"/>
          </a:p>
        </p:txBody>
      </p:sp>
      <p:sp>
        <p:nvSpPr>
          <p:cNvPr id="12305" name="Text Box 21"/>
          <p:cNvSpPr txBox="1">
            <a:spLocks noChangeArrowheads="1"/>
          </p:cNvSpPr>
          <p:nvPr/>
        </p:nvSpPr>
        <p:spPr bwMode="gray">
          <a:xfrm>
            <a:off x="1259632" y="1664841"/>
            <a:ext cx="7267575" cy="769441"/>
          </a:xfrm>
          <a:prstGeom prst="rect">
            <a:avLst/>
          </a:prstGeom>
          <a:noFill/>
          <a:ln w="9525" algn="ctr">
            <a:noFill/>
            <a:miter lim="800000"/>
            <a:headEnd/>
            <a:tailEnd/>
          </a:ln>
        </p:spPr>
        <p:txBody>
          <a:bodyPr>
            <a:spAutoFit/>
          </a:bodyPr>
          <a:lstStyle/>
          <a:p>
            <a:pPr algn="just" eaLnBrk="0" hangingPunct="0"/>
            <a:r>
              <a:rPr lang="ru-RU" altLang="ru-RU" sz="2200" b="1" dirty="0" smtClean="0"/>
              <a:t>направлено уведомлений в 2015 г. 50 по холодной воде и 10 по горячей воде</a:t>
            </a:r>
            <a:endParaRPr lang="ru-RU" altLang="ru-RU" sz="2200" b="1" dirty="0"/>
          </a:p>
        </p:txBody>
      </p:sp>
      <p:sp>
        <p:nvSpPr>
          <p:cNvPr id="12306" name="Text Box 22"/>
          <p:cNvSpPr txBox="1">
            <a:spLocks noChangeArrowheads="1"/>
          </p:cNvSpPr>
          <p:nvPr/>
        </p:nvSpPr>
        <p:spPr bwMode="auto">
          <a:xfrm>
            <a:off x="1668463" y="438150"/>
            <a:ext cx="184150" cy="336550"/>
          </a:xfrm>
          <a:prstGeom prst="rect">
            <a:avLst/>
          </a:prstGeom>
          <a:noFill/>
          <a:ln w="9525">
            <a:noFill/>
            <a:miter lim="800000"/>
            <a:headEnd/>
            <a:tailEnd/>
          </a:ln>
        </p:spPr>
        <p:txBody>
          <a:bodyPr wrap="none">
            <a:spAutoFit/>
          </a:bodyPr>
          <a:lstStyle/>
          <a:p>
            <a:endParaRPr lang="ru-RU" altLang="ru-RU"/>
          </a:p>
        </p:txBody>
      </p:sp>
      <p:sp>
        <p:nvSpPr>
          <p:cNvPr id="12307" name="Rectangle 46"/>
          <p:cNvSpPr>
            <a:spLocks noChangeArrowheads="1"/>
          </p:cNvSpPr>
          <p:nvPr/>
        </p:nvSpPr>
        <p:spPr bwMode="gray">
          <a:xfrm rot="3419336">
            <a:off x="379412" y="1913161"/>
            <a:ext cx="479425" cy="520700"/>
          </a:xfrm>
          <a:prstGeom prst="rect">
            <a:avLst/>
          </a:prstGeom>
          <a:gradFill rotWithShape="1">
            <a:gsLst>
              <a:gs pos="0">
                <a:srgbClr val="A50021"/>
              </a:gs>
              <a:gs pos="100000">
                <a:srgbClr val="4C000F"/>
              </a:gs>
            </a:gsLst>
            <a:lin ang="5400000" scaled="1"/>
          </a:gradFill>
          <a:ln w="9525">
            <a:miter lim="800000"/>
            <a:headEnd/>
            <a:tailEnd/>
          </a:ln>
          <a:scene3d>
            <a:camera prst="legacyPerspectiveFront">
              <a:rot lat="0" lon="1500000" rev="0"/>
            </a:camera>
            <a:lightRig rig="legacyFlat4" dir="b"/>
          </a:scene3d>
          <a:sp3d extrusionH="430200" prstMaterial="legacyMatte">
            <a:bevelT w="13500" h="13500" prst="angle"/>
            <a:bevelB w="13500" h="13500" prst="angle"/>
            <a:extrusionClr>
              <a:srgbClr val="A50021"/>
            </a:extrusionClr>
          </a:sp3d>
        </p:spPr>
        <p:txBody>
          <a:bodyPr wrap="none" anchor="ctr">
            <a:flatTx/>
          </a:bodyPr>
          <a:lstStyle/>
          <a:p>
            <a:endParaRPr lang="ru-RU" altLang="ru-RU"/>
          </a:p>
        </p:txBody>
      </p:sp>
      <p:sp>
        <p:nvSpPr>
          <p:cNvPr id="12308" name="Text Box 47"/>
          <p:cNvSpPr txBox="1">
            <a:spLocks noChangeArrowheads="1"/>
          </p:cNvSpPr>
          <p:nvPr/>
        </p:nvSpPr>
        <p:spPr bwMode="auto">
          <a:xfrm>
            <a:off x="1259632" y="3897089"/>
            <a:ext cx="7489825" cy="768350"/>
          </a:xfrm>
          <a:prstGeom prst="rect">
            <a:avLst/>
          </a:prstGeom>
          <a:noFill/>
          <a:ln w="9525">
            <a:noFill/>
            <a:miter lim="800000"/>
            <a:headEnd/>
            <a:tailEnd/>
          </a:ln>
        </p:spPr>
        <p:txBody>
          <a:bodyPr>
            <a:spAutoFit/>
          </a:bodyPr>
          <a:lstStyle/>
          <a:p>
            <a:r>
              <a:rPr lang="ru-RU" altLang="ru-RU" sz="2200" b="1" dirty="0"/>
              <a:t>разработано и утверждено </a:t>
            </a:r>
            <a:r>
              <a:rPr lang="ru-RU" altLang="ru-RU" sz="2200" b="1" dirty="0" smtClean="0"/>
              <a:t>77 </a:t>
            </a:r>
            <a:r>
              <a:rPr lang="ru-RU" altLang="ru-RU" sz="2200" b="1" dirty="0"/>
              <a:t>схем водоснабжения и водоотведения поселений и городских округов</a:t>
            </a:r>
          </a:p>
        </p:txBody>
      </p:sp>
      <p:sp>
        <p:nvSpPr>
          <p:cNvPr id="12309" name="Line 48"/>
          <p:cNvSpPr>
            <a:spLocks noChangeShapeType="1"/>
          </p:cNvSpPr>
          <p:nvPr/>
        </p:nvSpPr>
        <p:spPr bwMode="gray">
          <a:xfrm>
            <a:off x="900113" y="2529111"/>
            <a:ext cx="7450137" cy="0"/>
          </a:xfrm>
          <a:prstGeom prst="line">
            <a:avLst/>
          </a:prstGeom>
          <a:noFill/>
          <a:ln w="25400">
            <a:solidFill>
              <a:srgbClr val="800000"/>
            </a:solidFill>
            <a:prstDash val="sysDot"/>
            <a:round/>
            <a:headEnd/>
            <a:tailEnd type="oval" w="med" len="med"/>
          </a:ln>
        </p:spPr>
        <p:txBody>
          <a:bodyPr wrap="none" anchor="ctr"/>
          <a:lstStyle/>
          <a:p>
            <a:endParaRPr lang="ru-RU"/>
          </a:p>
        </p:txBody>
      </p:sp>
      <p:sp>
        <p:nvSpPr>
          <p:cNvPr id="12310" name="Text Box 49"/>
          <p:cNvSpPr txBox="1">
            <a:spLocks noChangeArrowheads="1"/>
          </p:cNvSpPr>
          <p:nvPr/>
        </p:nvSpPr>
        <p:spPr bwMode="gray">
          <a:xfrm>
            <a:off x="468313" y="1967136"/>
            <a:ext cx="354012" cy="457200"/>
          </a:xfrm>
          <a:prstGeom prst="rect">
            <a:avLst/>
          </a:prstGeom>
          <a:noFill/>
          <a:ln w="9525" algn="ctr">
            <a:noFill/>
            <a:miter lim="800000"/>
            <a:headEnd/>
            <a:tailEnd/>
          </a:ln>
        </p:spPr>
        <p:txBody>
          <a:bodyPr wrap="none">
            <a:spAutoFit/>
          </a:bodyPr>
          <a:lstStyle/>
          <a:p>
            <a:pPr algn="ctr" eaLnBrk="0" hangingPunct="0"/>
            <a:r>
              <a:rPr lang="en-US" altLang="ru-RU" sz="2400" dirty="0">
                <a:solidFill>
                  <a:srgbClr val="FFFFFF"/>
                </a:solidFill>
              </a:rPr>
              <a:t>1</a:t>
            </a:r>
          </a:p>
        </p:txBody>
      </p:sp>
      <p:sp>
        <p:nvSpPr>
          <p:cNvPr id="12311" name="Rectangle 2"/>
          <p:cNvSpPr txBox="1">
            <a:spLocks noChangeArrowheads="1"/>
          </p:cNvSpPr>
          <p:nvPr/>
        </p:nvSpPr>
        <p:spPr bwMode="auto">
          <a:xfrm>
            <a:off x="0" y="260350"/>
            <a:ext cx="9144000" cy="865188"/>
          </a:xfrm>
          <a:prstGeom prst="rect">
            <a:avLst/>
          </a:prstGeom>
          <a:noFill/>
          <a:ln w="9525" algn="ctr">
            <a:noFill/>
            <a:miter lim="800000"/>
            <a:headEnd/>
            <a:tailEnd/>
          </a:ln>
        </p:spPr>
        <p:txBody>
          <a:bodyPr anchor="ctr"/>
          <a:lstStyle/>
          <a:p>
            <a:pPr algn="ctr"/>
            <a:r>
              <a:rPr lang="ru-RU" altLang="ru-RU" sz="2600" b="1" dirty="0"/>
              <a:t>Реализация Федерального </a:t>
            </a:r>
            <a:r>
              <a:rPr lang="ru-RU" altLang="ru-RU" sz="2600" b="1" dirty="0" smtClean="0"/>
              <a:t>закона</a:t>
            </a:r>
            <a:br>
              <a:rPr lang="ru-RU" altLang="ru-RU" sz="2600" b="1" dirty="0" smtClean="0"/>
            </a:br>
            <a:r>
              <a:rPr lang="ru-RU" altLang="ru-RU" sz="2600" b="1" dirty="0" smtClean="0"/>
              <a:t>№ </a:t>
            </a:r>
            <a:r>
              <a:rPr lang="ru-RU" altLang="ru-RU" sz="2600" b="1" dirty="0"/>
              <a:t>416-ФЗ </a:t>
            </a:r>
            <a:r>
              <a:rPr lang="ru-RU" altLang="ru-RU" sz="2600" b="1" dirty="0" smtClean="0"/>
              <a:t>«</a:t>
            </a:r>
            <a:r>
              <a:rPr lang="ru-RU" altLang="ru-RU" sz="2600" b="1" dirty="0"/>
              <a:t>О водоснабжении и водоотведении»</a:t>
            </a:r>
          </a:p>
        </p:txBody>
      </p:sp>
      <p:pic>
        <p:nvPicPr>
          <p:cNvPr id="12312"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sp>
        <p:nvSpPr>
          <p:cNvPr id="12313" name="Прямоугольник 32"/>
          <p:cNvSpPr>
            <a:spLocks noChangeArrowheads="1"/>
          </p:cNvSpPr>
          <p:nvPr/>
        </p:nvSpPr>
        <p:spPr bwMode="auto">
          <a:xfrm>
            <a:off x="3059113" y="623728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sp>
        <p:nvSpPr>
          <p:cNvPr id="34" name="Номер слайда 12"/>
          <p:cNvSpPr>
            <a:spLocks noGrp="1"/>
          </p:cNvSpPr>
          <p:nvPr>
            <p:ph type="sldNum" sz="quarter" idx="12"/>
          </p:nvPr>
        </p:nvSpPr>
        <p:spPr>
          <a:xfrm>
            <a:off x="6831013" y="6381750"/>
            <a:ext cx="2133600" cy="476250"/>
          </a:xfrm>
        </p:spPr>
        <p:txBody>
          <a:bodyPr/>
          <a:lstStyle/>
          <a:p>
            <a:pPr>
              <a:defRPr/>
            </a:pPr>
            <a:fld id="{82C60DBF-891D-44DB-804F-0CC8922D0971}" type="slidenum">
              <a:rPr lang="ru-RU" sz="1800" b="1" smtClean="0"/>
              <a:pPr>
                <a:defRPr/>
              </a:pPr>
              <a:t>14</a:t>
            </a:fld>
            <a:endParaRPr lang="ru-RU" sz="1800" b="1" dirty="0"/>
          </a:p>
        </p:txBody>
      </p:sp>
      <p:cxnSp>
        <p:nvCxnSpPr>
          <p:cNvPr id="35" name="Прямая соединительная линия 34"/>
          <p:cNvCxnSpPr/>
          <p:nvPr/>
        </p:nvCxnSpPr>
        <p:spPr>
          <a:xfrm>
            <a:off x="468313" y="1340768"/>
            <a:ext cx="8280400" cy="0"/>
          </a:xfrm>
          <a:prstGeom prst="line">
            <a:avLst/>
          </a:prstGeom>
          <a:ln w="38100"/>
        </p:spPr>
        <p:style>
          <a:lnRef idx="1">
            <a:schemeClr val="dk1"/>
          </a:lnRef>
          <a:fillRef idx="0">
            <a:schemeClr val="dk1"/>
          </a:fillRef>
          <a:effectRef idx="0">
            <a:schemeClr val="dk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0" y="1"/>
            <a:ext cx="9144000" cy="620687"/>
          </a:xfrm>
        </p:spPr>
        <p:txBody>
          <a:bodyPr/>
          <a:lstStyle/>
          <a:p>
            <a:pPr>
              <a:defRPr/>
            </a:pPr>
            <a:r>
              <a:rPr lang="ru-RU" sz="3200" b="1" kern="1200" dirty="0" smtClean="0"/>
              <a:t>Предложения</a:t>
            </a:r>
            <a:endParaRPr lang="ru-RU" sz="3200" b="1" dirty="0" smtClean="0"/>
          </a:p>
        </p:txBody>
      </p:sp>
      <p:sp>
        <p:nvSpPr>
          <p:cNvPr id="8195" name="Содержимое 8"/>
          <p:cNvSpPr>
            <a:spLocks noGrp="1"/>
          </p:cNvSpPr>
          <p:nvPr>
            <p:ph idx="1"/>
          </p:nvPr>
        </p:nvSpPr>
        <p:spPr>
          <a:xfrm>
            <a:off x="571472" y="620688"/>
            <a:ext cx="8034116" cy="5832648"/>
          </a:xfrm>
        </p:spPr>
        <p:txBody>
          <a:bodyPr/>
          <a:lstStyle/>
          <a:p>
            <a:pPr marL="0" indent="360000" algn="ctr">
              <a:spcBef>
                <a:spcPts val="600"/>
              </a:spcBef>
              <a:buNone/>
              <a:defRPr/>
            </a:pPr>
            <a:r>
              <a:rPr lang="ru-RU" sz="2400" b="1" u="sng" dirty="0" smtClean="0"/>
              <a:t>Органам местного самоуправления и организациям, осуществляющим водоснабжение обеспечить:</a:t>
            </a:r>
          </a:p>
          <a:p>
            <a:pPr marL="0" indent="360000" algn="just">
              <a:spcBef>
                <a:spcPts val="600"/>
              </a:spcBef>
              <a:buNone/>
              <a:defRPr/>
            </a:pPr>
            <a:r>
              <a:rPr lang="ru-RU" sz="2400" b="1" dirty="0" smtClean="0"/>
              <a:t>- </a:t>
            </a:r>
            <a:r>
              <a:rPr lang="ru-RU" sz="2300" b="1" dirty="0" smtClean="0"/>
              <a:t>разработку схем водоснабжения и водоотведения;</a:t>
            </a:r>
          </a:p>
          <a:p>
            <a:pPr marL="0" indent="360000" algn="just">
              <a:spcBef>
                <a:spcPts val="600"/>
              </a:spcBef>
              <a:buNone/>
              <a:defRPr/>
            </a:pPr>
            <a:r>
              <a:rPr lang="ru-RU" sz="2300" b="1" dirty="0" smtClean="0"/>
              <a:t>- разработку технических заданий на разработку инвестиционных программ;</a:t>
            </a:r>
          </a:p>
          <a:p>
            <a:pPr marL="0" indent="360000" algn="just">
              <a:spcBef>
                <a:spcPts val="600"/>
              </a:spcBef>
              <a:buNone/>
              <a:defRPr/>
            </a:pPr>
            <a:r>
              <a:rPr lang="ru-RU" sz="2300" b="1" dirty="0" smtClean="0"/>
              <a:t>- разработку планов мероприятий по приведению качества питьевой воды в соответствие с установленными требованиями;</a:t>
            </a:r>
          </a:p>
          <a:p>
            <a:pPr marL="0" indent="360000" algn="just">
              <a:spcBef>
                <a:spcPts val="600"/>
              </a:spcBef>
              <a:buNone/>
              <a:defRPr/>
            </a:pPr>
            <a:r>
              <a:rPr lang="ru-RU" sz="2300" b="1" dirty="0" smtClean="0"/>
              <a:t>- разработку инвестиционных программ по улучшению водоснабжения населения;</a:t>
            </a:r>
            <a:endParaRPr lang="ru-RU" sz="2300" b="1" kern="1200" dirty="0" smtClean="0"/>
          </a:p>
          <a:p>
            <a:pPr marL="0" indent="360000" algn="just">
              <a:spcBef>
                <a:spcPts val="600"/>
              </a:spcBef>
              <a:buNone/>
              <a:defRPr/>
            </a:pPr>
            <a:r>
              <a:rPr lang="ru-RU" sz="2300" b="1" kern="1200" dirty="0" smtClean="0"/>
              <a:t>- неукоснительное исполнение требований санитарного законодательства при эксплуатации ВОС и обеспечении населения питьевой водой</a:t>
            </a:r>
          </a:p>
        </p:txBody>
      </p:sp>
      <p:sp>
        <p:nvSpPr>
          <p:cNvPr id="9221" name="Номер слайда 12"/>
          <p:cNvSpPr>
            <a:spLocks noGrp="1"/>
          </p:cNvSpPr>
          <p:nvPr>
            <p:ph type="sldNum" sz="quarter" idx="12"/>
          </p:nvPr>
        </p:nvSpPr>
        <p:spPr>
          <a:xfrm>
            <a:off x="6831013" y="6381750"/>
            <a:ext cx="2133600" cy="476250"/>
          </a:xfrm>
        </p:spPr>
        <p:txBody>
          <a:bodyPr/>
          <a:lstStyle/>
          <a:p>
            <a:pPr fontAlgn="base">
              <a:spcBef>
                <a:spcPct val="0"/>
              </a:spcBef>
              <a:spcAft>
                <a:spcPct val="0"/>
              </a:spcAft>
              <a:defRPr/>
            </a:pPr>
            <a:fld id="{224B129F-AC26-40EF-A1B8-387136EE56BE}" type="slidenum">
              <a:rPr lang="ru-RU" sz="1800" b="1" smtClean="0"/>
              <a:pPr fontAlgn="base">
                <a:spcBef>
                  <a:spcPct val="0"/>
                </a:spcBef>
                <a:spcAft>
                  <a:spcPct val="0"/>
                </a:spcAft>
                <a:defRPr/>
              </a:pPr>
              <a:t>15</a:t>
            </a:fld>
            <a:endParaRPr lang="ru-RU" sz="1800" b="1" smtClean="0"/>
          </a:p>
        </p:txBody>
      </p:sp>
      <p:pic>
        <p:nvPicPr>
          <p:cNvPr id="18437"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sp>
        <p:nvSpPr>
          <p:cNvPr id="18438" name="Прямоугольник 5"/>
          <p:cNvSpPr>
            <a:spLocks noChangeArrowheads="1"/>
          </p:cNvSpPr>
          <p:nvPr/>
        </p:nvSpPr>
        <p:spPr bwMode="auto">
          <a:xfrm>
            <a:off x="3059832" y="6489700"/>
            <a:ext cx="3224212" cy="368300"/>
          </a:xfrm>
          <a:prstGeom prst="rect">
            <a:avLst/>
          </a:prstGeom>
          <a:noFill/>
          <a:ln w="9525">
            <a:noFill/>
            <a:miter lim="800000"/>
            <a:headEnd/>
            <a:tailEnd/>
          </a:ln>
        </p:spPr>
        <p:txBody>
          <a:bodyPr wrap="none">
            <a:spAutoFit/>
          </a:bodyPr>
          <a:lstStyle/>
          <a:p>
            <a:r>
              <a:rPr lang="en-US" b="1" i="1" dirty="0"/>
              <a:t>www.29.rospotrebnadzor.ru</a:t>
            </a:r>
            <a:endParaRPr lang="ru-RU" b="1" i="1" dirty="0"/>
          </a:p>
        </p:txBody>
      </p:sp>
      <p:cxnSp>
        <p:nvCxnSpPr>
          <p:cNvPr id="8" name="Прямая соединительная линия 7"/>
          <p:cNvCxnSpPr/>
          <p:nvPr/>
        </p:nvCxnSpPr>
        <p:spPr>
          <a:xfrm>
            <a:off x="467544" y="620688"/>
            <a:ext cx="8280400" cy="0"/>
          </a:xfrm>
          <a:prstGeom prst="line">
            <a:avLst/>
          </a:prstGeom>
          <a:ln w="38100"/>
        </p:spPr>
        <p:style>
          <a:lnRef idx="1">
            <a:schemeClr val="dk1"/>
          </a:lnRef>
          <a:fillRef idx="0">
            <a:schemeClr val="dk1"/>
          </a:fillRef>
          <a:effectRef idx="0">
            <a:schemeClr val="dk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 name="Номер слайда 12"/>
          <p:cNvSpPr>
            <a:spLocks noGrp="1"/>
          </p:cNvSpPr>
          <p:nvPr>
            <p:ph type="sldNum" sz="quarter" idx="12"/>
          </p:nvPr>
        </p:nvSpPr>
        <p:spPr>
          <a:xfrm>
            <a:off x="6831013" y="6381750"/>
            <a:ext cx="2133600" cy="476250"/>
          </a:xfrm>
        </p:spPr>
        <p:txBody>
          <a:bodyPr/>
          <a:lstStyle/>
          <a:p>
            <a:pPr>
              <a:defRPr/>
            </a:pPr>
            <a:fld id="{897A0F88-E59E-4631-9894-EDFD1D44E715}" type="slidenum">
              <a:rPr lang="ru-RU" sz="1800" b="1" smtClean="0"/>
              <a:pPr>
                <a:defRPr/>
              </a:pPr>
              <a:t>16</a:t>
            </a:fld>
            <a:endParaRPr lang="ru-RU" sz="1800" b="1" dirty="0"/>
          </a:p>
        </p:txBody>
      </p:sp>
      <p:sp>
        <p:nvSpPr>
          <p:cNvPr id="166914" name="Заголовок 1"/>
          <p:cNvSpPr>
            <a:spLocks noGrp="1"/>
          </p:cNvSpPr>
          <p:nvPr>
            <p:ph type="title" idx="4294967295"/>
          </p:nvPr>
        </p:nvSpPr>
        <p:spPr>
          <a:xfrm>
            <a:off x="0" y="0"/>
            <a:ext cx="9144000" cy="6858000"/>
          </a:xfrm>
          <a:ln algn="ctr"/>
        </p:spPr>
        <p:txBody>
          <a:bodyPr/>
          <a:lstStyle/>
          <a:p>
            <a:pPr>
              <a:lnSpc>
                <a:spcPct val="150000"/>
              </a:lnSpc>
              <a:defRPr/>
            </a:pPr>
            <a:r>
              <a:rPr lang="ru-RU" sz="4000" b="1" kern="1200" dirty="0" smtClean="0">
                <a:solidFill>
                  <a:schemeClr val="tx1"/>
                </a:solidFill>
                <a:ea typeface="+mn-ea"/>
                <a:cs typeface="+mn-cs"/>
              </a:rPr>
              <a:t>БЛАГОДАРЮ ЗА ВНИМАНИЕ!</a:t>
            </a:r>
          </a:p>
        </p:txBody>
      </p:sp>
      <p:sp>
        <p:nvSpPr>
          <p:cNvPr id="19460" name="Прямоугольник 4"/>
          <p:cNvSpPr>
            <a:spLocks noChangeArrowheads="1"/>
          </p:cNvSpPr>
          <p:nvPr/>
        </p:nvSpPr>
        <p:spPr bwMode="auto">
          <a:xfrm>
            <a:off x="3059113" y="6165850"/>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graphicFrame>
        <p:nvGraphicFramePr>
          <p:cNvPr id="3" name="Диаграмма 2"/>
          <p:cNvGraphicFramePr/>
          <p:nvPr/>
        </p:nvGraphicFramePr>
        <p:xfrm>
          <a:off x="251520" y="1700808"/>
          <a:ext cx="8604448" cy="4725144"/>
        </p:xfrm>
        <a:graphic>
          <a:graphicData uri="http://schemas.openxmlformats.org/drawingml/2006/chart">
            <c:chart xmlns:c="http://schemas.openxmlformats.org/drawingml/2006/chart" xmlns:r="http://schemas.openxmlformats.org/officeDocument/2006/relationships" r:id="rId4"/>
          </a:graphicData>
        </a:graphic>
      </p:graphicFrame>
      <p:sp>
        <p:nvSpPr>
          <p:cNvPr id="4" name="Заголовок 1"/>
          <p:cNvSpPr txBox="1">
            <a:spLocks/>
          </p:cNvSpPr>
          <p:nvPr/>
        </p:nvSpPr>
        <p:spPr>
          <a:xfrm>
            <a:off x="0" y="-27384"/>
            <a:ext cx="9144000" cy="1584176"/>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algn="ctr" eaLnBrk="0" hangingPunct="0">
              <a:lnSpc>
                <a:spcPts val="3200"/>
              </a:lnSpc>
            </a:pPr>
            <a:r>
              <a:rPr lang="ru-RU" sz="2800" b="1" dirty="0" smtClean="0"/>
              <a:t>Удельный вес проб воды</a:t>
            </a:r>
            <a:br>
              <a:rPr lang="ru-RU" sz="2800" b="1" dirty="0" smtClean="0"/>
            </a:br>
            <a:r>
              <a:rPr lang="ru-RU" sz="2800" b="1" dirty="0" smtClean="0"/>
              <a:t>из водопроводной сети, не отвечающих гигиеническим нормативам </a:t>
            </a:r>
          </a:p>
          <a:p>
            <a:pPr algn="ctr" eaLnBrk="0" hangingPunct="0">
              <a:lnSpc>
                <a:spcPts val="3200"/>
              </a:lnSpc>
            </a:pPr>
            <a:r>
              <a:rPr lang="ru-RU" sz="2800" b="1" dirty="0" smtClean="0"/>
              <a:t>за 2011 – 9 мес. 2016 гг., (%)</a:t>
            </a:r>
            <a:endParaRPr lang="ru-RU" sz="2800" b="1" dirty="0"/>
          </a:p>
        </p:txBody>
      </p:sp>
      <p:cxnSp>
        <p:nvCxnSpPr>
          <p:cNvPr id="14" name="Прямая соединительная линия 13"/>
          <p:cNvCxnSpPr/>
          <p:nvPr/>
        </p:nvCxnSpPr>
        <p:spPr>
          <a:xfrm>
            <a:off x="467544" y="1628800"/>
            <a:ext cx="8280920" cy="0"/>
          </a:xfrm>
          <a:prstGeom prst="line">
            <a:avLst/>
          </a:prstGeom>
          <a:ln w="38100"/>
        </p:spPr>
        <p:style>
          <a:lnRef idx="1">
            <a:schemeClr val="dk1"/>
          </a:lnRef>
          <a:fillRef idx="0">
            <a:schemeClr val="dk1"/>
          </a:fillRef>
          <a:effectRef idx="0">
            <a:schemeClr val="dk1"/>
          </a:effectRef>
          <a:fontRef idx="minor">
            <a:schemeClr val="tx1"/>
          </a:fontRef>
        </p:style>
      </p:cxnSp>
      <p:pic>
        <p:nvPicPr>
          <p:cNvPr id="15" name="Picture 22" descr="вымпел 4"/>
          <p:cNvPicPr>
            <a:picLocks noChangeAspect="1" noChangeArrowheads="1"/>
          </p:cNvPicPr>
          <p:nvPr/>
        </p:nvPicPr>
        <p:blipFill>
          <a:blip r:embed="rId5" cstate="print"/>
          <a:srcRect/>
          <a:stretch>
            <a:fillRect/>
          </a:stretch>
        </p:blipFill>
        <p:spPr bwMode="auto">
          <a:xfrm>
            <a:off x="1" y="-25"/>
            <a:ext cx="2411759" cy="620713"/>
          </a:xfrm>
          <a:prstGeom prst="rect">
            <a:avLst/>
          </a:prstGeom>
          <a:noFill/>
          <a:ln w="9525">
            <a:noFill/>
            <a:miter lim="800000"/>
            <a:headEnd/>
            <a:tailEnd/>
          </a:ln>
        </p:spPr>
      </p:pic>
      <p:sp>
        <p:nvSpPr>
          <p:cNvPr id="16" name="Прямоугольник 15"/>
          <p:cNvSpPr/>
          <p:nvPr/>
        </p:nvSpPr>
        <p:spPr>
          <a:xfrm>
            <a:off x="3062580" y="6381328"/>
            <a:ext cx="3224024" cy="369332"/>
          </a:xfrm>
          <a:prstGeom prst="rect">
            <a:avLst/>
          </a:prstGeom>
          <a:effectLst/>
        </p:spPr>
        <p:txBody>
          <a:bodyPr wrap="none">
            <a:spAutoFit/>
          </a:bodyPr>
          <a:lstStyle/>
          <a:p>
            <a:r>
              <a:rPr lang="en-US" b="1" i="1" dirty="0" smtClean="0"/>
              <a:t>www.29.rospotrebnadzor.ru</a:t>
            </a:r>
            <a:endParaRPr lang="ru-RU" b="1" i="1" dirty="0"/>
          </a:p>
        </p:txBody>
      </p:sp>
      <p:sp>
        <p:nvSpPr>
          <p:cNvPr id="17" name="Номер слайда 12"/>
          <p:cNvSpPr>
            <a:spLocks noGrp="1"/>
          </p:cNvSpPr>
          <p:nvPr>
            <p:ph type="sldNum" sz="quarter" idx="12"/>
          </p:nvPr>
        </p:nvSpPr>
        <p:spPr>
          <a:xfrm>
            <a:off x="6830888" y="6381328"/>
            <a:ext cx="2133600" cy="476250"/>
          </a:xfrm>
          <a:effectLst/>
        </p:spPr>
        <p:txBody>
          <a:bodyPr/>
          <a:lstStyle/>
          <a:p>
            <a:pPr>
              <a:defRPr/>
            </a:pPr>
            <a:fld id="{DB44053E-E037-4A38-8B3A-56A34F52FC32}" type="slidenum">
              <a:rPr lang="ru-RU" sz="1800" b="1" smtClean="0">
                <a:solidFill>
                  <a:srgbClr val="000000"/>
                </a:solidFill>
              </a:rPr>
              <a:pPr>
                <a:defRPr/>
              </a:pPr>
              <a:t>2</a:t>
            </a:fld>
            <a:endParaRPr lang="ru-RU" sz="1800" b="1" dirty="0">
              <a:solidFill>
                <a:srgbClr val="000000"/>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6865" name="Заголовок 1"/>
          <p:cNvSpPr>
            <a:spLocks noGrp="1"/>
          </p:cNvSpPr>
          <p:nvPr>
            <p:ph type="title"/>
          </p:nvPr>
        </p:nvSpPr>
        <p:spPr>
          <a:xfrm>
            <a:off x="467544" y="0"/>
            <a:ext cx="8229600" cy="2060848"/>
          </a:xfrm>
        </p:spPr>
        <p:txBody>
          <a:bodyPr/>
          <a:lstStyle/>
          <a:p>
            <a:r>
              <a:rPr lang="ru-RU" sz="2400" b="1" dirty="0" smtClean="0">
                <a:solidFill>
                  <a:schemeClr val="tx1"/>
                </a:solidFill>
                <a:latin typeface="Arial" charset="0"/>
                <a:ea typeface="Arial Unicode MS" pitchFamily="34" charset="-128"/>
                <a:cs typeface="Arial" charset="0"/>
              </a:rPr>
              <a:t>Удельный вес проб воды</a:t>
            </a:r>
            <a:br>
              <a:rPr lang="ru-RU" sz="2400" b="1" dirty="0" smtClean="0">
                <a:solidFill>
                  <a:schemeClr val="tx1"/>
                </a:solidFill>
                <a:latin typeface="Arial" charset="0"/>
                <a:ea typeface="Arial Unicode MS" pitchFamily="34" charset="-128"/>
                <a:cs typeface="Arial" charset="0"/>
              </a:rPr>
            </a:br>
            <a:r>
              <a:rPr lang="ru-RU" sz="2400" b="1" dirty="0" smtClean="0">
                <a:solidFill>
                  <a:schemeClr val="tx1"/>
                </a:solidFill>
                <a:latin typeface="Arial" charset="0"/>
                <a:ea typeface="Arial Unicode MS" pitchFamily="34" charset="-128"/>
                <a:cs typeface="Arial" charset="0"/>
              </a:rPr>
              <a:t>из водопроводной сети, не отвечающих гигиеническим нормативам по микробиологическим показателям в 2015 г. по городам и районам Архангельской области (%) </a:t>
            </a:r>
          </a:p>
        </p:txBody>
      </p:sp>
      <p:graphicFrame>
        <p:nvGraphicFramePr>
          <p:cNvPr id="5" name="Содержимое 4"/>
          <p:cNvGraphicFramePr>
            <a:graphicFrameLocks noGrp="1"/>
          </p:cNvGraphicFramePr>
          <p:nvPr>
            <p:ph idx="1"/>
          </p:nvPr>
        </p:nvGraphicFramePr>
        <p:xfrm>
          <a:off x="251520" y="1916832"/>
          <a:ext cx="8498655" cy="4309070"/>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Прямая соединительная линия 5"/>
          <p:cNvCxnSpPr/>
          <p:nvPr/>
        </p:nvCxnSpPr>
        <p:spPr>
          <a:xfrm>
            <a:off x="539552" y="2060848"/>
            <a:ext cx="8280400" cy="0"/>
          </a:xfrm>
          <a:prstGeom prst="line">
            <a:avLst/>
          </a:prstGeom>
          <a:ln w="38100"/>
        </p:spPr>
        <p:style>
          <a:lnRef idx="1">
            <a:schemeClr val="dk1"/>
          </a:lnRef>
          <a:fillRef idx="0">
            <a:schemeClr val="dk1"/>
          </a:fillRef>
          <a:effectRef idx="0">
            <a:schemeClr val="dk1"/>
          </a:effectRef>
          <a:fontRef idx="minor">
            <a:schemeClr val="tx1"/>
          </a:fontRef>
        </p:style>
      </p:cxnSp>
      <p:pic>
        <p:nvPicPr>
          <p:cNvPr id="7" name="Picture 22" descr="вымпел 4"/>
          <p:cNvPicPr>
            <a:picLocks noChangeAspect="1" noChangeArrowheads="1"/>
          </p:cNvPicPr>
          <p:nvPr/>
        </p:nvPicPr>
        <p:blipFill>
          <a:blip r:embed="rId5" cstate="print"/>
          <a:srcRect/>
          <a:stretch>
            <a:fillRect/>
          </a:stretch>
        </p:blipFill>
        <p:spPr bwMode="auto">
          <a:xfrm>
            <a:off x="0" y="0"/>
            <a:ext cx="2411413" cy="620713"/>
          </a:xfrm>
          <a:prstGeom prst="rect">
            <a:avLst/>
          </a:prstGeom>
          <a:noFill/>
          <a:ln w="9525" algn="ctr">
            <a:noFill/>
            <a:miter lim="800000"/>
            <a:headEnd/>
            <a:tailEnd/>
          </a:ln>
        </p:spPr>
      </p:pic>
      <p:sp>
        <p:nvSpPr>
          <p:cNvPr id="8" name="Прямоугольник 4"/>
          <p:cNvSpPr>
            <a:spLocks noChangeArrowheads="1"/>
          </p:cNvSpPr>
          <p:nvPr/>
        </p:nvSpPr>
        <p:spPr bwMode="auto">
          <a:xfrm>
            <a:off x="3203575" y="6237288"/>
            <a:ext cx="3224213" cy="368300"/>
          </a:xfrm>
          <a:prstGeom prst="rect">
            <a:avLst/>
          </a:prstGeom>
          <a:noFill/>
          <a:ln w="9525">
            <a:noFill/>
            <a:miter lim="800000"/>
            <a:headEnd/>
            <a:tailEnd/>
          </a:ln>
        </p:spPr>
        <p:txBody>
          <a:bodyPr wrap="none">
            <a:spAutoFit/>
          </a:bodyPr>
          <a:lstStyle/>
          <a:p>
            <a:r>
              <a:rPr lang="en-US" b="1" i="1" dirty="0"/>
              <a:t>www.29.rospotrebnadzor.ru</a:t>
            </a:r>
            <a:endParaRPr lang="ru-RU" b="1" i="1" dirty="0"/>
          </a:p>
        </p:txBody>
      </p:sp>
      <p:sp>
        <p:nvSpPr>
          <p:cNvPr id="9" name="Номер слайда 12"/>
          <p:cNvSpPr>
            <a:spLocks noGrp="1"/>
          </p:cNvSpPr>
          <p:nvPr>
            <p:ph type="sldNum" sz="quarter" idx="12"/>
          </p:nvPr>
        </p:nvSpPr>
        <p:spPr>
          <a:xfrm>
            <a:off x="6831013" y="6381750"/>
            <a:ext cx="2133600" cy="476250"/>
          </a:xfrm>
        </p:spPr>
        <p:txBody>
          <a:bodyPr/>
          <a:lstStyle/>
          <a:p>
            <a:pPr>
              <a:defRPr/>
            </a:pPr>
            <a:fld id="{25E0B33F-AEAE-4E1E-829B-6E5D35F9BE88}" type="slidenum">
              <a:rPr lang="ru-RU" sz="1800" b="1" smtClean="0"/>
              <a:pPr>
                <a:defRPr/>
              </a:pPr>
              <a:t>3</a:t>
            </a:fld>
            <a:endParaRPr lang="ru-RU" sz="1800" b="1"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8913" name="Заголовок 1"/>
          <p:cNvSpPr>
            <a:spLocks noGrp="1"/>
          </p:cNvSpPr>
          <p:nvPr>
            <p:ph type="title"/>
          </p:nvPr>
        </p:nvSpPr>
        <p:spPr>
          <a:xfrm>
            <a:off x="467544" y="188640"/>
            <a:ext cx="8229600" cy="1728192"/>
          </a:xfrm>
        </p:spPr>
        <p:txBody>
          <a:bodyPr/>
          <a:lstStyle/>
          <a:p>
            <a:r>
              <a:rPr lang="ru-RU" sz="2400" b="1" dirty="0" smtClean="0">
                <a:solidFill>
                  <a:schemeClr val="tx1"/>
                </a:solidFill>
                <a:ea typeface="Arial Unicode MS" pitchFamily="34" charset="-128"/>
                <a:cs typeface="Arial" charset="0"/>
              </a:rPr>
              <a:t>Удельный вес проб воды</a:t>
            </a:r>
            <a:br>
              <a:rPr lang="ru-RU" sz="2400" b="1" dirty="0" smtClean="0">
                <a:solidFill>
                  <a:schemeClr val="tx1"/>
                </a:solidFill>
                <a:ea typeface="Arial Unicode MS" pitchFamily="34" charset="-128"/>
                <a:cs typeface="Arial" charset="0"/>
              </a:rPr>
            </a:br>
            <a:r>
              <a:rPr lang="ru-RU" sz="2400" b="1" dirty="0" smtClean="0">
                <a:solidFill>
                  <a:schemeClr val="tx1"/>
                </a:solidFill>
                <a:ea typeface="Arial Unicode MS" pitchFamily="34" charset="-128"/>
                <a:cs typeface="Arial" charset="0"/>
              </a:rPr>
              <a:t>из водопроводной сети, не отвечающих гигиеническим нормативам по санитарно-химическим показателям в 2015 г.по городам</a:t>
            </a:r>
            <a:br>
              <a:rPr lang="ru-RU" sz="2400" b="1" dirty="0" smtClean="0">
                <a:solidFill>
                  <a:schemeClr val="tx1"/>
                </a:solidFill>
                <a:ea typeface="Arial Unicode MS" pitchFamily="34" charset="-128"/>
                <a:cs typeface="Arial" charset="0"/>
              </a:rPr>
            </a:br>
            <a:r>
              <a:rPr lang="ru-RU" sz="2400" b="1" dirty="0" smtClean="0">
                <a:solidFill>
                  <a:schemeClr val="tx1"/>
                </a:solidFill>
                <a:ea typeface="Arial Unicode MS" pitchFamily="34" charset="-128"/>
                <a:cs typeface="Arial" charset="0"/>
              </a:rPr>
              <a:t>и районам Архангельской области, (%) </a:t>
            </a:r>
          </a:p>
        </p:txBody>
      </p:sp>
      <p:graphicFrame>
        <p:nvGraphicFramePr>
          <p:cNvPr id="5" name="Содержимое 4"/>
          <p:cNvGraphicFramePr>
            <a:graphicFrameLocks noGrp="1"/>
          </p:cNvGraphicFramePr>
          <p:nvPr>
            <p:ph idx="1"/>
          </p:nvPr>
        </p:nvGraphicFramePr>
        <p:xfrm>
          <a:off x="214313" y="2000250"/>
          <a:ext cx="8678167" cy="4857750"/>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22" descr="вымпел 4"/>
          <p:cNvPicPr>
            <a:picLocks noChangeAspect="1" noChangeArrowheads="1"/>
          </p:cNvPicPr>
          <p:nvPr/>
        </p:nvPicPr>
        <p:blipFill>
          <a:blip r:embed="rId5" cstate="print"/>
          <a:srcRect/>
          <a:stretch>
            <a:fillRect/>
          </a:stretch>
        </p:blipFill>
        <p:spPr bwMode="auto">
          <a:xfrm>
            <a:off x="0" y="0"/>
            <a:ext cx="2411413" cy="620713"/>
          </a:xfrm>
          <a:prstGeom prst="rect">
            <a:avLst/>
          </a:prstGeom>
          <a:noFill/>
          <a:ln w="9525" algn="ctr">
            <a:noFill/>
            <a:miter lim="800000"/>
            <a:headEnd/>
            <a:tailEnd/>
          </a:ln>
        </p:spPr>
      </p:pic>
      <p:cxnSp>
        <p:nvCxnSpPr>
          <p:cNvPr id="8" name="Прямая соединительная линия 7"/>
          <p:cNvCxnSpPr/>
          <p:nvPr/>
        </p:nvCxnSpPr>
        <p:spPr>
          <a:xfrm>
            <a:off x="539552" y="2060848"/>
            <a:ext cx="82804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Прямоугольник 4"/>
          <p:cNvSpPr>
            <a:spLocks noChangeArrowheads="1"/>
          </p:cNvSpPr>
          <p:nvPr/>
        </p:nvSpPr>
        <p:spPr bwMode="auto">
          <a:xfrm>
            <a:off x="3203575" y="6237288"/>
            <a:ext cx="3224213" cy="368300"/>
          </a:xfrm>
          <a:prstGeom prst="rect">
            <a:avLst/>
          </a:prstGeom>
          <a:noFill/>
          <a:ln w="9525">
            <a:noFill/>
            <a:miter lim="800000"/>
            <a:headEnd/>
            <a:tailEnd/>
          </a:ln>
        </p:spPr>
        <p:txBody>
          <a:bodyPr wrap="none">
            <a:spAutoFit/>
          </a:bodyPr>
          <a:lstStyle/>
          <a:p>
            <a:r>
              <a:rPr lang="en-US" b="1" i="1" dirty="0"/>
              <a:t>www.29.rospotrebnadzor.ru</a:t>
            </a:r>
            <a:endParaRPr lang="ru-RU" b="1" i="1" dirty="0"/>
          </a:p>
        </p:txBody>
      </p:sp>
      <p:sp>
        <p:nvSpPr>
          <p:cNvPr id="9" name="Номер слайда 12"/>
          <p:cNvSpPr>
            <a:spLocks noGrp="1"/>
          </p:cNvSpPr>
          <p:nvPr>
            <p:ph type="sldNum" sz="quarter" idx="12"/>
          </p:nvPr>
        </p:nvSpPr>
        <p:spPr>
          <a:xfrm>
            <a:off x="6831013" y="6381750"/>
            <a:ext cx="2133600" cy="476250"/>
          </a:xfrm>
        </p:spPr>
        <p:txBody>
          <a:bodyPr/>
          <a:lstStyle/>
          <a:p>
            <a:pPr>
              <a:defRPr/>
            </a:pPr>
            <a:fld id="{25E0B33F-AEAE-4E1E-829B-6E5D35F9BE88}" type="slidenum">
              <a:rPr lang="ru-RU" sz="1800" b="1" smtClean="0"/>
              <a:pPr>
                <a:defRPr/>
              </a:pPr>
              <a:t>4</a:t>
            </a:fld>
            <a:endParaRPr lang="ru-RU" sz="1800" b="1"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0" y="125760"/>
            <a:ext cx="9144000" cy="1287016"/>
          </a:xfrm>
        </p:spPr>
        <p:txBody>
          <a:bodyPr/>
          <a:lstStyle/>
          <a:p>
            <a:r>
              <a:rPr lang="ru-RU" sz="2400" b="1" dirty="0" smtClean="0">
                <a:latin typeface="Arial" charset="0"/>
                <a:ea typeface="Arial Unicode MS" pitchFamily="34" charset="-128"/>
                <a:cs typeface="Arial" charset="0"/>
              </a:rPr>
              <a:t>Удельный вес источников</a:t>
            </a:r>
            <a:br>
              <a:rPr lang="ru-RU" sz="2400" b="1" dirty="0" smtClean="0">
                <a:latin typeface="Arial" charset="0"/>
                <a:ea typeface="Arial Unicode MS" pitchFamily="34" charset="-128"/>
                <a:cs typeface="Arial" charset="0"/>
              </a:rPr>
            </a:br>
            <a:r>
              <a:rPr lang="ru-RU" sz="2400" b="1" dirty="0" smtClean="0">
                <a:latin typeface="Arial" charset="0"/>
                <a:ea typeface="Arial Unicode MS" pitchFamily="34" charset="-128"/>
                <a:cs typeface="Arial" charset="0"/>
              </a:rPr>
              <a:t>хозяйственно-питьевого водоснабжения,</a:t>
            </a:r>
            <a:br>
              <a:rPr lang="ru-RU" sz="2400" b="1" dirty="0" smtClean="0">
                <a:latin typeface="Arial" charset="0"/>
                <a:ea typeface="Arial Unicode MS" pitchFamily="34" charset="-128"/>
                <a:cs typeface="Arial" charset="0"/>
              </a:rPr>
            </a:br>
            <a:r>
              <a:rPr lang="ru-RU" sz="2400" b="1" dirty="0" smtClean="0">
                <a:latin typeface="Arial" charset="0"/>
                <a:ea typeface="Arial Unicode MS" pitchFamily="34" charset="-128"/>
                <a:cs typeface="Arial" charset="0"/>
              </a:rPr>
              <a:t>не отвечающих санитарным требованиям в 2015 г. (%)</a:t>
            </a:r>
          </a:p>
        </p:txBody>
      </p:sp>
      <p:graphicFrame>
        <p:nvGraphicFramePr>
          <p:cNvPr id="5" name="Содержимое 4"/>
          <p:cNvGraphicFramePr>
            <a:graphicFrameLocks noGrp="1"/>
          </p:cNvGraphicFramePr>
          <p:nvPr>
            <p:ph idx="1"/>
          </p:nvPr>
        </p:nvGraphicFramePr>
        <p:xfrm>
          <a:off x="467544" y="1556792"/>
          <a:ext cx="8229600" cy="4824536"/>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22" descr="вымпел 4"/>
          <p:cNvPicPr>
            <a:picLocks noChangeAspect="1" noChangeArrowheads="1"/>
          </p:cNvPicPr>
          <p:nvPr/>
        </p:nvPicPr>
        <p:blipFill>
          <a:blip r:embed="rId5" cstate="print"/>
          <a:srcRect/>
          <a:stretch>
            <a:fillRect/>
          </a:stretch>
        </p:blipFill>
        <p:spPr bwMode="auto">
          <a:xfrm>
            <a:off x="0" y="0"/>
            <a:ext cx="2411413" cy="620713"/>
          </a:xfrm>
          <a:prstGeom prst="rect">
            <a:avLst/>
          </a:prstGeom>
          <a:noFill/>
          <a:ln w="9525" algn="ctr">
            <a:noFill/>
            <a:miter lim="800000"/>
            <a:headEnd/>
            <a:tailEnd/>
          </a:ln>
        </p:spPr>
      </p:pic>
      <p:sp>
        <p:nvSpPr>
          <p:cNvPr id="8" name="Прямоугольник 4"/>
          <p:cNvSpPr>
            <a:spLocks noChangeArrowheads="1"/>
          </p:cNvSpPr>
          <p:nvPr/>
        </p:nvSpPr>
        <p:spPr bwMode="auto">
          <a:xfrm>
            <a:off x="3203575" y="6237288"/>
            <a:ext cx="3224213" cy="368300"/>
          </a:xfrm>
          <a:prstGeom prst="rect">
            <a:avLst/>
          </a:prstGeom>
          <a:noFill/>
          <a:ln w="9525">
            <a:noFill/>
            <a:miter lim="800000"/>
            <a:headEnd/>
            <a:tailEnd/>
          </a:ln>
        </p:spPr>
        <p:txBody>
          <a:bodyPr wrap="none">
            <a:spAutoFit/>
          </a:bodyPr>
          <a:lstStyle/>
          <a:p>
            <a:r>
              <a:rPr lang="en-US" b="1" i="1" dirty="0"/>
              <a:t>www.29.rospotrebnadzor.ru</a:t>
            </a:r>
            <a:endParaRPr lang="ru-RU" b="1" i="1" dirty="0"/>
          </a:p>
        </p:txBody>
      </p:sp>
      <p:sp>
        <p:nvSpPr>
          <p:cNvPr id="9" name="Номер слайда 12"/>
          <p:cNvSpPr>
            <a:spLocks noGrp="1"/>
          </p:cNvSpPr>
          <p:nvPr>
            <p:ph type="sldNum" sz="quarter" idx="12"/>
          </p:nvPr>
        </p:nvSpPr>
        <p:spPr>
          <a:xfrm>
            <a:off x="6831013" y="6381750"/>
            <a:ext cx="2133600" cy="476250"/>
          </a:xfrm>
        </p:spPr>
        <p:txBody>
          <a:bodyPr/>
          <a:lstStyle/>
          <a:p>
            <a:pPr>
              <a:defRPr/>
            </a:pPr>
            <a:fld id="{25E0B33F-AEAE-4E1E-829B-6E5D35F9BE88}" type="slidenum">
              <a:rPr lang="ru-RU" sz="1800" b="1" smtClean="0"/>
              <a:pPr>
                <a:defRPr/>
              </a:pPr>
              <a:t>5</a:t>
            </a:fld>
            <a:endParaRPr lang="ru-RU" sz="1800" b="1"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0" y="125760"/>
            <a:ext cx="9144000" cy="1359024"/>
          </a:xfrm>
        </p:spPr>
        <p:txBody>
          <a:bodyPr/>
          <a:lstStyle/>
          <a:p>
            <a:r>
              <a:rPr lang="ru-RU" sz="2400" b="1" kern="1200" dirty="0" smtClean="0">
                <a:solidFill>
                  <a:schemeClr val="tx1"/>
                </a:solidFill>
                <a:cs typeface="Arial" charset="0"/>
              </a:rPr>
              <a:t>Удельный вес проб воды</a:t>
            </a:r>
            <a:br>
              <a:rPr lang="ru-RU" sz="2400" b="1" kern="1200" dirty="0" smtClean="0">
                <a:solidFill>
                  <a:schemeClr val="tx1"/>
                </a:solidFill>
                <a:cs typeface="Arial" charset="0"/>
              </a:rPr>
            </a:br>
            <a:r>
              <a:rPr lang="ru-RU" sz="2400" b="1" kern="1200" dirty="0" smtClean="0">
                <a:solidFill>
                  <a:schemeClr val="tx1"/>
                </a:solidFill>
                <a:cs typeface="Arial" charset="0"/>
              </a:rPr>
              <a:t>из источников централизованного водоснабжения,</a:t>
            </a:r>
            <a:br>
              <a:rPr lang="ru-RU" sz="2400" b="1" kern="1200" dirty="0" smtClean="0">
                <a:solidFill>
                  <a:schemeClr val="tx1"/>
                </a:solidFill>
                <a:cs typeface="Arial" charset="0"/>
              </a:rPr>
            </a:br>
            <a:r>
              <a:rPr lang="ru-RU" sz="2400" b="1" kern="1200" dirty="0" smtClean="0">
                <a:solidFill>
                  <a:schemeClr val="tx1"/>
                </a:solidFill>
                <a:cs typeface="Arial" charset="0"/>
              </a:rPr>
              <a:t>не отвечающих гигиеническим нормативам</a:t>
            </a:r>
            <a:br>
              <a:rPr lang="ru-RU" sz="2400" b="1" kern="1200" dirty="0" smtClean="0">
                <a:solidFill>
                  <a:schemeClr val="tx1"/>
                </a:solidFill>
                <a:cs typeface="Arial" charset="0"/>
              </a:rPr>
            </a:br>
            <a:r>
              <a:rPr lang="ru-RU" sz="2400" b="1" kern="1200" dirty="0" smtClean="0">
                <a:solidFill>
                  <a:schemeClr val="tx1"/>
                </a:solidFill>
                <a:cs typeface="Arial" charset="0"/>
              </a:rPr>
              <a:t>за 2011 – 9 мес. 2016 гг., (%)</a:t>
            </a:r>
            <a:endParaRPr lang="ru-RU" sz="2400" b="1" dirty="0" smtClean="0">
              <a:latin typeface="Arial" charset="0"/>
              <a:ea typeface="Arial Unicode MS" pitchFamily="34" charset="-128"/>
              <a:cs typeface="Arial" charset="0"/>
            </a:endParaRPr>
          </a:p>
        </p:txBody>
      </p:sp>
      <p:graphicFrame>
        <p:nvGraphicFramePr>
          <p:cNvPr id="5" name="Содержимое 4"/>
          <p:cNvGraphicFramePr>
            <a:graphicFrameLocks noGrp="1"/>
          </p:cNvGraphicFramePr>
          <p:nvPr>
            <p:ph idx="1"/>
          </p:nvPr>
        </p:nvGraphicFramePr>
        <p:xfrm>
          <a:off x="467544" y="1556792"/>
          <a:ext cx="8229600" cy="4824536"/>
        </p:xfrm>
        <a:graphic>
          <a:graphicData uri="http://schemas.openxmlformats.org/drawingml/2006/chart">
            <c:chart xmlns:c="http://schemas.openxmlformats.org/drawingml/2006/chart" xmlns:r="http://schemas.openxmlformats.org/officeDocument/2006/relationships" r:id="rId4"/>
          </a:graphicData>
        </a:graphic>
      </p:graphicFrame>
      <p:sp>
        <p:nvSpPr>
          <p:cNvPr id="9" name="Номер слайда 12"/>
          <p:cNvSpPr>
            <a:spLocks noGrp="1"/>
          </p:cNvSpPr>
          <p:nvPr>
            <p:ph type="sldNum" sz="quarter" idx="12"/>
          </p:nvPr>
        </p:nvSpPr>
        <p:spPr>
          <a:xfrm>
            <a:off x="6831013" y="6381750"/>
            <a:ext cx="2133600" cy="476250"/>
          </a:xfrm>
        </p:spPr>
        <p:txBody>
          <a:bodyPr/>
          <a:lstStyle/>
          <a:p>
            <a:pPr>
              <a:defRPr/>
            </a:pPr>
            <a:fld id="{25E0B33F-AEAE-4E1E-829B-6E5D35F9BE88}" type="slidenum">
              <a:rPr lang="ru-RU" sz="1800" b="1" smtClean="0"/>
              <a:pPr>
                <a:defRPr/>
              </a:pPr>
              <a:t>6</a:t>
            </a:fld>
            <a:endParaRPr lang="ru-RU" sz="1800" b="1" dirty="0"/>
          </a:p>
        </p:txBody>
      </p:sp>
      <p:pic>
        <p:nvPicPr>
          <p:cNvPr id="6" name="Picture 22" descr="вымпел 4"/>
          <p:cNvPicPr>
            <a:picLocks noChangeAspect="1" noChangeArrowheads="1"/>
          </p:cNvPicPr>
          <p:nvPr/>
        </p:nvPicPr>
        <p:blipFill>
          <a:blip r:embed="rId5" cstate="print"/>
          <a:srcRect/>
          <a:stretch>
            <a:fillRect/>
          </a:stretch>
        </p:blipFill>
        <p:spPr bwMode="auto">
          <a:xfrm>
            <a:off x="0" y="0"/>
            <a:ext cx="2411413" cy="620713"/>
          </a:xfrm>
          <a:prstGeom prst="rect">
            <a:avLst/>
          </a:prstGeom>
          <a:noFill/>
          <a:ln w="9525" algn="ctr">
            <a:noFill/>
            <a:miter lim="800000"/>
            <a:headEnd/>
            <a:tailEnd/>
          </a:ln>
        </p:spPr>
      </p:pic>
      <p:sp>
        <p:nvSpPr>
          <p:cNvPr id="8" name="Прямоугольник 4"/>
          <p:cNvSpPr>
            <a:spLocks noChangeArrowheads="1"/>
          </p:cNvSpPr>
          <p:nvPr/>
        </p:nvSpPr>
        <p:spPr bwMode="auto">
          <a:xfrm>
            <a:off x="3203575" y="6237288"/>
            <a:ext cx="3224213" cy="368300"/>
          </a:xfrm>
          <a:prstGeom prst="rect">
            <a:avLst/>
          </a:prstGeom>
          <a:noFill/>
          <a:ln w="9525">
            <a:noFill/>
            <a:miter lim="800000"/>
            <a:headEnd/>
            <a:tailEnd/>
          </a:ln>
        </p:spPr>
        <p:txBody>
          <a:bodyPr wrap="none">
            <a:spAutoFit/>
          </a:bodyPr>
          <a:lstStyle/>
          <a:p>
            <a:r>
              <a:rPr lang="en-US" b="1" i="1" dirty="0"/>
              <a:t>www.29.rospotrebnadzor.ru</a:t>
            </a:r>
            <a:endParaRPr lang="ru-RU" b="1" i="1"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9144000" cy="1196752"/>
          </a:xfr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a:lnSpc>
                <a:spcPts val="3200"/>
              </a:lnSpc>
              <a:defRPr/>
            </a:pPr>
            <a:r>
              <a:rPr lang="ru-RU" sz="2800" b="1" kern="1200" dirty="0" smtClean="0">
                <a:solidFill>
                  <a:schemeClr val="tx1"/>
                </a:solidFill>
                <a:latin typeface="Arial" charset="0"/>
                <a:ea typeface="+mn-ea"/>
                <a:cs typeface="Arial" charset="0"/>
              </a:rPr>
              <a:t>Обеспечение населения области</a:t>
            </a:r>
            <a:br>
              <a:rPr lang="ru-RU" sz="2800" b="1" kern="1200" dirty="0" smtClean="0">
                <a:solidFill>
                  <a:schemeClr val="tx1"/>
                </a:solidFill>
                <a:latin typeface="Arial" charset="0"/>
                <a:ea typeface="+mn-ea"/>
                <a:cs typeface="Arial" charset="0"/>
              </a:rPr>
            </a:br>
            <a:r>
              <a:rPr lang="ru-RU" sz="2800" b="1" kern="1200" dirty="0" smtClean="0">
                <a:solidFill>
                  <a:schemeClr val="tx1"/>
                </a:solidFill>
                <a:latin typeface="Arial" charset="0"/>
                <a:ea typeface="+mn-ea"/>
                <a:cs typeface="Arial" charset="0"/>
              </a:rPr>
              <a:t>питьевой водой 2013 - 2015 гг., (%)</a:t>
            </a:r>
            <a:endParaRPr lang="ru-RU" sz="2800" b="1" kern="1200" dirty="0">
              <a:solidFill>
                <a:schemeClr val="tx1"/>
              </a:solidFill>
              <a:latin typeface="Arial" charset="0"/>
              <a:ea typeface="+mn-ea"/>
              <a:cs typeface="Arial" charset="0"/>
            </a:endParaRPr>
          </a:p>
        </p:txBody>
      </p:sp>
      <p:sp>
        <p:nvSpPr>
          <p:cNvPr id="2053" name="Прямоугольник 6"/>
          <p:cNvSpPr>
            <a:spLocks noChangeArrowheads="1"/>
          </p:cNvSpPr>
          <p:nvPr/>
        </p:nvSpPr>
        <p:spPr bwMode="auto">
          <a:xfrm>
            <a:off x="755650" y="1398588"/>
            <a:ext cx="3367088" cy="446087"/>
          </a:xfrm>
          <a:prstGeom prst="rect">
            <a:avLst/>
          </a:prstGeom>
          <a:noFill/>
          <a:ln w="9525">
            <a:noFill/>
            <a:miter lim="800000"/>
            <a:headEnd/>
            <a:tailEnd/>
          </a:ln>
        </p:spPr>
        <p:txBody>
          <a:bodyPr>
            <a:spAutoFit/>
          </a:bodyPr>
          <a:lstStyle/>
          <a:p>
            <a:pPr algn="ctr"/>
            <a:r>
              <a:rPr lang="ru-RU" sz="2300" b="1"/>
              <a:t>Городская местность</a:t>
            </a:r>
          </a:p>
        </p:txBody>
      </p:sp>
      <p:sp>
        <p:nvSpPr>
          <p:cNvPr id="2054" name="Прямоугольник 7"/>
          <p:cNvSpPr>
            <a:spLocks noChangeArrowheads="1"/>
          </p:cNvSpPr>
          <p:nvPr/>
        </p:nvSpPr>
        <p:spPr bwMode="auto">
          <a:xfrm>
            <a:off x="5003800" y="1398588"/>
            <a:ext cx="3367088" cy="446087"/>
          </a:xfrm>
          <a:prstGeom prst="rect">
            <a:avLst/>
          </a:prstGeom>
          <a:noFill/>
          <a:ln w="9525">
            <a:noFill/>
            <a:miter lim="800000"/>
            <a:headEnd/>
            <a:tailEnd/>
          </a:ln>
        </p:spPr>
        <p:txBody>
          <a:bodyPr>
            <a:spAutoFit/>
          </a:bodyPr>
          <a:lstStyle/>
          <a:p>
            <a:pPr algn="ctr"/>
            <a:r>
              <a:rPr lang="ru-RU" sz="2300" b="1"/>
              <a:t>Сельская местность</a:t>
            </a:r>
          </a:p>
        </p:txBody>
      </p:sp>
      <p:graphicFrame>
        <p:nvGraphicFramePr>
          <p:cNvPr id="10" name="Object 2"/>
          <p:cNvGraphicFramePr>
            <a:graphicFrameLocks noGrp="1"/>
          </p:cNvGraphicFramePr>
          <p:nvPr/>
        </p:nvGraphicFramePr>
        <p:xfrm>
          <a:off x="467544" y="1895475"/>
          <a:ext cx="8374831" cy="46298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Object 3"/>
          <p:cNvGraphicFramePr>
            <a:graphicFrameLocks noGrp="1"/>
          </p:cNvGraphicFramePr>
          <p:nvPr/>
        </p:nvGraphicFramePr>
        <p:xfrm>
          <a:off x="195263" y="1895475"/>
          <a:ext cx="4088705" cy="4962525"/>
        </p:xfrm>
        <a:graphic>
          <a:graphicData uri="http://schemas.openxmlformats.org/drawingml/2006/chart">
            <c:chart xmlns:c="http://schemas.openxmlformats.org/drawingml/2006/chart" xmlns:r="http://schemas.openxmlformats.org/officeDocument/2006/relationships" r:id="rId5"/>
          </a:graphicData>
        </a:graphic>
      </p:graphicFrame>
      <p:pic>
        <p:nvPicPr>
          <p:cNvPr id="13" name="Picture 22" descr="вымпел 4"/>
          <p:cNvPicPr>
            <a:picLocks noChangeAspect="1" noChangeArrowheads="1"/>
          </p:cNvPicPr>
          <p:nvPr/>
        </p:nvPicPr>
        <p:blipFill>
          <a:blip r:embed="rId6" cstate="print"/>
          <a:srcRect/>
          <a:stretch>
            <a:fillRect/>
          </a:stretch>
        </p:blipFill>
        <p:spPr bwMode="auto">
          <a:xfrm>
            <a:off x="1" y="-25"/>
            <a:ext cx="2411759" cy="620713"/>
          </a:xfrm>
          <a:prstGeom prst="rect">
            <a:avLst/>
          </a:prstGeom>
          <a:noFill/>
          <a:ln w="9525" algn="ctr">
            <a:noFill/>
            <a:miter lim="800000"/>
            <a:headEnd/>
            <a:tailEnd/>
          </a:ln>
          <a:effectLst/>
        </p:spPr>
      </p:pic>
      <p:cxnSp>
        <p:nvCxnSpPr>
          <p:cNvPr id="15" name="Прямая соединительная линия 14"/>
          <p:cNvCxnSpPr/>
          <p:nvPr/>
        </p:nvCxnSpPr>
        <p:spPr>
          <a:xfrm>
            <a:off x="467544" y="1196752"/>
            <a:ext cx="8280920" cy="0"/>
          </a:xfrm>
          <a:prstGeom prst="line">
            <a:avLst/>
          </a:prstGeom>
          <a:ln w="38100"/>
        </p:spPr>
        <p:style>
          <a:lnRef idx="1">
            <a:schemeClr val="dk1"/>
          </a:lnRef>
          <a:fillRef idx="0">
            <a:schemeClr val="dk1"/>
          </a:fillRef>
          <a:effectRef idx="0">
            <a:schemeClr val="dk1"/>
          </a:effectRef>
          <a:fontRef idx="minor">
            <a:schemeClr val="tx1"/>
          </a:fontRef>
        </p:style>
      </p:cxnSp>
      <p:sp>
        <p:nvSpPr>
          <p:cNvPr id="16" name="Номер слайда 12"/>
          <p:cNvSpPr>
            <a:spLocks noGrp="1"/>
          </p:cNvSpPr>
          <p:nvPr>
            <p:ph type="sldNum" sz="quarter" idx="12"/>
          </p:nvPr>
        </p:nvSpPr>
        <p:spPr>
          <a:xfrm>
            <a:off x="6831013" y="6381750"/>
            <a:ext cx="2133600" cy="476250"/>
          </a:xfrm>
        </p:spPr>
        <p:txBody>
          <a:bodyPr/>
          <a:lstStyle/>
          <a:p>
            <a:pPr>
              <a:defRPr/>
            </a:pPr>
            <a:fld id="{3760AC02-6C99-4BEC-9C32-E5CF38E640E1}" type="slidenum">
              <a:rPr lang="ru-RU" sz="1800" b="1" smtClean="0"/>
              <a:pPr>
                <a:defRPr/>
              </a:pPr>
              <a:t>7</a:t>
            </a:fld>
            <a:endParaRPr lang="ru-RU" sz="1800" b="1" dirty="0"/>
          </a:p>
        </p:txBody>
      </p:sp>
      <p:sp>
        <p:nvSpPr>
          <p:cNvPr id="17" name="Прямоугольник 5"/>
          <p:cNvSpPr>
            <a:spLocks noChangeArrowheads="1"/>
          </p:cNvSpPr>
          <p:nvPr/>
        </p:nvSpPr>
        <p:spPr bwMode="auto">
          <a:xfrm>
            <a:off x="3059113" y="623728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750" y="116632"/>
            <a:ext cx="8208963" cy="1584325"/>
          </a:xfrm>
        </p:spPr>
        <p:txBody>
          <a:bodyPr/>
          <a:lstStyle/>
          <a:p>
            <a:r>
              <a:rPr lang="ru-RU" sz="2800" b="1" dirty="0" smtClean="0">
                <a:solidFill>
                  <a:schemeClr val="tx1"/>
                </a:solidFill>
                <a:ea typeface="Times New Roman" pitchFamily="18" charset="0"/>
                <a:cs typeface="Arial" charset="0"/>
              </a:rPr>
              <a:t>Социально-гигиенический мониторинг </a:t>
            </a:r>
            <a:br>
              <a:rPr lang="ru-RU" sz="2800" b="1" dirty="0" smtClean="0">
                <a:solidFill>
                  <a:schemeClr val="tx1"/>
                </a:solidFill>
                <a:ea typeface="Times New Roman" pitchFamily="18" charset="0"/>
                <a:cs typeface="Arial" charset="0"/>
              </a:rPr>
            </a:br>
            <a:r>
              <a:rPr lang="ru-RU" sz="2800" b="1" dirty="0" smtClean="0">
                <a:solidFill>
                  <a:schemeClr val="tx1"/>
                </a:solidFill>
                <a:ea typeface="Times New Roman" pitchFamily="18" charset="0"/>
                <a:cs typeface="Arial" charset="0"/>
              </a:rPr>
              <a:t>качества питьевой воды и водоисточников </a:t>
            </a:r>
            <a:br>
              <a:rPr lang="ru-RU" sz="2800" b="1" dirty="0" smtClean="0">
                <a:solidFill>
                  <a:schemeClr val="tx1"/>
                </a:solidFill>
                <a:ea typeface="Times New Roman" pitchFamily="18" charset="0"/>
                <a:cs typeface="Arial" charset="0"/>
              </a:rPr>
            </a:br>
            <a:r>
              <a:rPr lang="ru-RU" sz="2800" b="1" dirty="0" smtClean="0">
                <a:solidFill>
                  <a:schemeClr val="tx1"/>
                </a:solidFill>
                <a:ea typeface="Times New Roman" pitchFamily="18" charset="0"/>
                <a:cs typeface="Arial" charset="0"/>
              </a:rPr>
              <a:t>на территории Архангельской области</a:t>
            </a:r>
            <a:endParaRPr lang="ru-RU" sz="2800" b="1" dirty="0" smtClean="0">
              <a:ea typeface="Times New Roman" pitchFamily="18" charset="0"/>
              <a:cs typeface="Arial" charset="0"/>
            </a:endParaRPr>
          </a:p>
        </p:txBody>
      </p:sp>
      <p:sp>
        <p:nvSpPr>
          <p:cNvPr id="9" name="Номер слайда 12"/>
          <p:cNvSpPr>
            <a:spLocks noGrp="1"/>
          </p:cNvSpPr>
          <p:nvPr>
            <p:ph type="sldNum" sz="quarter" idx="12"/>
          </p:nvPr>
        </p:nvSpPr>
        <p:spPr>
          <a:xfrm>
            <a:off x="7956550" y="6381750"/>
            <a:ext cx="1008063" cy="476250"/>
          </a:xfrm>
        </p:spPr>
        <p:txBody>
          <a:bodyPr/>
          <a:lstStyle/>
          <a:p>
            <a:pPr>
              <a:defRPr/>
            </a:pPr>
            <a:fld id="{90AE32B0-1D5E-4211-9F58-534F9A5C174C}" type="slidenum">
              <a:rPr lang="ru-RU" sz="1800" b="1" smtClean="0"/>
              <a:pPr>
                <a:defRPr/>
              </a:pPr>
              <a:t>8</a:t>
            </a:fld>
            <a:endParaRPr lang="ru-RU" sz="1800" b="1" dirty="0"/>
          </a:p>
        </p:txBody>
      </p:sp>
      <p:cxnSp>
        <p:nvCxnSpPr>
          <p:cNvPr id="6" name="Прямая соединительная линия 5"/>
          <p:cNvCxnSpPr/>
          <p:nvPr/>
        </p:nvCxnSpPr>
        <p:spPr>
          <a:xfrm>
            <a:off x="251520" y="1916113"/>
            <a:ext cx="8280400" cy="0"/>
          </a:xfrm>
          <a:prstGeom prst="line">
            <a:avLst/>
          </a:prstGeom>
          <a:ln w="38100"/>
        </p:spPr>
        <p:style>
          <a:lnRef idx="1">
            <a:schemeClr val="dk1"/>
          </a:lnRef>
          <a:fillRef idx="0">
            <a:schemeClr val="dk1"/>
          </a:fillRef>
          <a:effectRef idx="0">
            <a:schemeClr val="dk1"/>
          </a:effectRef>
          <a:fontRef idx="minor">
            <a:schemeClr val="tx1"/>
          </a:fontRef>
        </p:style>
      </p:cxnSp>
      <p:pic>
        <p:nvPicPr>
          <p:cNvPr id="9221"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sp>
        <p:nvSpPr>
          <p:cNvPr id="9222" name="Прямоугольник 4"/>
          <p:cNvSpPr>
            <a:spLocks noChangeArrowheads="1"/>
          </p:cNvSpPr>
          <p:nvPr/>
        </p:nvSpPr>
        <p:spPr bwMode="auto">
          <a:xfrm>
            <a:off x="3059113" y="6237288"/>
            <a:ext cx="3224212" cy="368300"/>
          </a:xfrm>
          <a:prstGeom prst="rect">
            <a:avLst/>
          </a:prstGeom>
          <a:noFill/>
          <a:ln w="9525">
            <a:noFill/>
            <a:miter lim="800000"/>
            <a:headEnd/>
            <a:tailEnd/>
          </a:ln>
        </p:spPr>
        <p:txBody>
          <a:bodyPr wrap="none">
            <a:spAutoFit/>
          </a:bodyPr>
          <a:lstStyle/>
          <a:p>
            <a:r>
              <a:rPr lang="en-US" b="1" i="1"/>
              <a:t>www.29.rospotrebnadzor.ru</a:t>
            </a:r>
            <a:endParaRPr lang="ru-RU" b="1" i="1"/>
          </a:p>
        </p:txBody>
      </p:sp>
      <p:grpSp>
        <p:nvGrpSpPr>
          <p:cNvPr id="2" name="Группа 62"/>
          <p:cNvGrpSpPr/>
          <p:nvPr/>
        </p:nvGrpSpPr>
        <p:grpSpPr>
          <a:xfrm>
            <a:off x="323776" y="2132857"/>
            <a:ext cx="6840759" cy="1800200"/>
            <a:chOff x="0" y="0"/>
            <a:chExt cx="5112567" cy="984554"/>
          </a:xfrm>
          <a:solidFill>
            <a:srgbClr val="FF9933"/>
          </a:solidFill>
          <a:scene3d>
            <a:camera prst="orthographicFront">
              <a:rot lat="0" lon="0" rev="0"/>
            </a:camera>
            <a:lightRig rig="flat" dir="t">
              <a:rot lat="0" lon="0" rev="7200000"/>
            </a:lightRig>
          </a:scene3d>
        </p:grpSpPr>
        <p:sp>
          <p:nvSpPr>
            <p:cNvPr id="12" name="Скругленный прямоугольник 11"/>
            <p:cNvSpPr/>
            <p:nvPr/>
          </p:nvSpPr>
          <p:spPr>
            <a:xfrm>
              <a:off x="0" y="0"/>
              <a:ext cx="5112567" cy="984554"/>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13" name="Скругленный прямоугольник 4"/>
            <p:cNvSpPr/>
            <p:nvPr/>
          </p:nvSpPr>
          <p:spPr>
            <a:xfrm>
              <a:off x="48062" y="153975"/>
              <a:ext cx="5016443" cy="782518"/>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tIns="91440" bIns="91440" spcCol="1270" anchor="ctr"/>
            <a:lstStyle/>
            <a:p>
              <a:pPr algn="ctr" fontAlgn="auto">
                <a:spcBef>
                  <a:spcPts val="0"/>
                </a:spcBef>
                <a:spcAft>
                  <a:spcPts val="0"/>
                </a:spcAft>
                <a:defRPr/>
              </a:pPr>
              <a:r>
                <a:rPr lang="ru-RU" sz="2600" b="1" dirty="0">
                  <a:solidFill>
                    <a:schemeClr val="tx1"/>
                  </a:solidFill>
                  <a:cs typeface="Arial" pitchFamily="34" charset="0"/>
                </a:rPr>
                <a:t>Приказ от 05.12.2013 № 176/152-ОС </a:t>
              </a:r>
            </a:p>
            <a:p>
              <a:pPr algn="ctr" fontAlgn="auto">
                <a:spcBef>
                  <a:spcPts val="0"/>
                </a:spcBef>
                <a:spcAft>
                  <a:spcPts val="0"/>
                </a:spcAft>
                <a:defRPr/>
              </a:pPr>
              <a:r>
                <a:rPr lang="ru-RU" sz="2600" b="1" dirty="0">
                  <a:solidFill>
                    <a:schemeClr val="tx1"/>
                  </a:solidFill>
                  <a:cs typeface="Arial" pitchFamily="34" charset="0"/>
                </a:rPr>
                <a:t>«О мониторинговой системе</a:t>
              </a:r>
            </a:p>
            <a:p>
              <a:pPr algn="ctr" fontAlgn="auto">
                <a:spcBef>
                  <a:spcPts val="0"/>
                </a:spcBef>
                <a:spcAft>
                  <a:spcPts val="0"/>
                </a:spcAft>
                <a:defRPr/>
              </a:pPr>
              <a:r>
                <a:rPr lang="ru-RU" sz="2600" b="1" dirty="0">
                  <a:solidFill>
                    <a:schemeClr val="tx1"/>
                  </a:solidFill>
                  <a:cs typeface="Arial" pitchFamily="34" charset="0"/>
                </a:rPr>
                <a:t> «Вода питьевая» </a:t>
              </a:r>
            </a:p>
          </p:txBody>
        </p:sp>
      </p:grpSp>
      <p:grpSp>
        <p:nvGrpSpPr>
          <p:cNvPr id="3" name="Группа 65"/>
          <p:cNvGrpSpPr/>
          <p:nvPr/>
        </p:nvGrpSpPr>
        <p:grpSpPr>
          <a:xfrm>
            <a:off x="323776" y="4149080"/>
            <a:ext cx="6840759" cy="1728192"/>
            <a:chOff x="0" y="0"/>
            <a:chExt cx="5112567" cy="1307663"/>
          </a:xfrm>
          <a:solidFill>
            <a:srgbClr val="FF9933"/>
          </a:solidFill>
          <a:scene3d>
            <a:camera prst="orthographicFront">
              <a:rot lat="0" lon="0" rev="0"/>
            </a:camera>
            <a:lightRig rig="flat" dir="t">
              <a:rot lat="0" lon="0" rev="7200000"/>
            </a:lightRig>
          </a:scene3d>
        </p:grpSpPr>
        <p:sp>
          <p:nvSpPr>
            <p:cNvPr id="17" name="Скругленный прямоугольник 16"/>
            <p:cNvSpPr/>
            <p:nvPr/>
          </p:nvSpPr>
          <p:spPr>
            <a:xfrm>
              <a:off x="0" y="0"/>
              <a:ext cx="5112567" cy="1307663"/>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19" name="Скругленный прямоугольник 4"/>
            <p:cNvSpPr/>
            <p:nvPr/>
          </p:nvSpPr>
          <p:spPr>
            <a:xfrm>
              <a:off x="63835" y="63835"/>
              <a:ext cx="4984897" cy="1179993"/>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tIns="91440" bIns="91440" spcCol="1270" anchor="ctr"/>
            <a:lstStyle/>
            <a:p>
              <a:pPr algn="ctr" defTabSz="1066800">
                <a:spcAft>
                  <a:spcPts val="0"/>
                </a:spcAft>
                <a:defRPr/>
              </a:pPr>
              <a:r>
                <a:rPr lang="ru-RU" sz="2600" b="1" dirty="0">
                  <a:solidFill>
                    <a:schemeClr val="tx1"/>
                  </a:solidFill>
                  <a:cs typeface="Arial" pitchFamily="34" charset="0"/>
                </a:rPr>
                <a:t>Приказ от 05.12.2013 </a:t>
              </a:r>
              <a:r>
                <a:rPr lang="ru-RU" sz="2600" b="1" dirty="0" smtClean="0">
                  <a:solidFill>
                    <a:schemeClr val="tx1"/>
                  </a:solidFill>
                  <a:cs typeface="Arial" pitchFamily="34" charset="0"/>
                </a:rPr>
                <a:t>№ 175/151-ОС</a:t>
              </a:r>
              <a:br>
                <a:rPr lang="ru-RU" sz="2600" b="1" dirty="0" smtClean="0">
                  <a:solidFill>
                    <a:schemeClr val="tx1"/>
                  </a:solidFill>
                  <a:cs typeface="Arial" pitchFamily="34" charset="0"/>
                </a:rPr>
              </a:br>
              <a:r>
                <a:rPr lang="ru-RU" sz="2600" b="1" dirty="0" smtClean="0">
                  <a:solidFill>
                    <a:schemeClr val="tx1"/>
                  </a:solidFill>
                  <a:cs typeface="Arial" pitchFamily="34" charset="0"/>
                </a:rPr>
                <a:t>«</a:t>
              </a:r>
              <a:r>
                <a:rPr lang="ru-RU" sz="2600" b="1" dirty="0">
                  <a:solidFill>
                    <a:schemeClr val="tx1"/>
                  </a:solidFill>
                  <a:cs typeface="Arial" pitchFamily="34" charset="0"/>
                </a:rPr>
                <a:t>О мониторинговой системе «Водоисточник»</a:t>
              </a:r>
              <a:endParaRPr lang="ru-RU" sz="2600" b="1" dirty="0">
                <a:cs typeface="Arial" pitchFamily="34" charset="0"/>
              </a:endParaRPr>
            </a:p>
          </p:txBody>
        </p:sp>
      </p:grpSp>
      <p:grpSp>
        <p:nvGrpSpPr>
          <p:cNvPr id="4" name="Группа 74"/>
          <p:cNvGrpSpPr/>
          <p:nvPr/>
        </p:nvGrpSpPr>
        <p:grpSpPr>
          <a:xfrm>
            <a:off x="7308552" y="2132856"/>
            <a:ext cx="1584176" cy="1718373"/>
            <a:chOff x="0" y="0"/>
            <a:chExt cx="2178858" cy="1059191"/>
          </a:xfrm>
          <a:solidFill>
            <a:srgbClr val="99CCFF"/>
          </a:solidFill>
          <a:scene3d>
            <a:camera prst="orthographicFront">
              <a:rot lat="0" lon="0" rev="0"/>
            </a:camera>
            <a:lightRig rig="flat" dir="t">
              <a:rot lat="0" lon="0" rev="7200000"/>
            </a:lightRig>
          </a:scene3d>
        </p:grpSpPr>
        <p:sp>
          <p:nvSpPr>
            <p:cNvPr id="22" name="Скругленный прямоугольник 21"/>
            <p:cNvSpPr/>
            <p:nvPr/>
          </p:nvSpPr>
          <p:spPr>
            <a:xfrm>
              <a:off x="0" y="0"/>
              <a:ext cx="2178858" cy="1059191"/>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23" name="Скругленный прямоугольник 4"/>
            <p:cNvSpPr/>
            <p:nvPr/>
          </p:nvSpPr>
          <p:spPr>
            <a:xfrm>
              <a:off x="207510" y="51705"/>
              <a:ext cx="1919643" cy="955781"/>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lIns="72000" tIns="106680" rIns="72000" bIns="106680" spcCol="1270" anchor="ctr"/>
            <a:lstStyle/>
            <a:p>
              <a:pPr algn="ctr">
                <a:spcAft>
                  <a:spcPts val="0"/>
                </a:spcAft>
                <a:defRPr/>
              </a:pPr>
              <a:r>
                <a:rPr lang="ru-RU" sz="2600" b="1" dirty="0" smtClean="0">
                  <a:cs typeface="Arial" pitchFamily="34" charset="0"/>
                </a:rPr>
                <a:t>65</a:t>
              </a:r>
              <a:br>
                <a:rPr lang="ru-RU" sz="2600" b="1" dirty="0" smtClean="0">
                  <a:cs typeface="Arial" pitchFamily="34" charset="0"/>
                </a:rPr>
              </a:br>
              <a:r>
                <a:rPr lang="ru-RU" sz="2600" b="1" dirty="0" smtClean="0">
                  <a:cs typeface="Arial" pitchFamily="34" charset="0"/>
                </a:rPr>
                <a:t>точек</a:t>
              </a:r>
              <a:endParaRPr lang="ru-RU" sz="2600" b="1" dirty="0">
                <a:cs typeface="Arial" pitchFamily="34" charset="0"/>
              </a:endParaRPr>
            </a:p>
          </p:txBody>
        </p:sp>
      </p:grpSp>
      <p:grpSp>
        <p:nvGrpSpPr>
          <p:cNvPr id="5" name="Группа 74"/>
          <p:cNvGrpSpPr/>
          <p:nvPr/>
        </p:nvGrpSpPr>
        <p:grpSpPr>
          <a:xfrm>
            <a:off x="7308552" y="4149081"/>
            <a:ext cx="1584176" cy="1728192"/>
            <a:chOff x="0" y="0"/>
            <a:chExt cx="2178858" cy="1059191"/>
          </a:xfrm>
          <a:solidFill>
            <a:srgbClr val="99CCFF"/>
          </a:solidFill>
          <a:scene3d>
            <a:camera prst="orthographicFront">
              <a:rot lat="0" lon="0" rev="0"/>
            </a:camera>
            <a:lightRig rig="flat" dir="t">
              <a:rot lat="0" lon="0" rev="7200000"/>
            </a:lightRig>
          </a:scene3d>
        </p:grpSpPr>
        <p:sp>
          <p:nvSpPr>
            <p:cNvPr id="25" name="Скругленный прямоугольник 24"/>
            <p:cNvSpPr/>
            <p:nvPr/>
          </p:nvSpPr>
          <p:spPr>
            <a:xfrm>
              <a:off x="0" y="0"/>
              <a:ext cx="2178858" cy="1059191"/>
            </a:xfrm>
            <a:prstGeom prst="roundRect">
              <a:avLst/>
            </a:prstGeom>
            <a:grpFill/>
            <a:sp3d extrusionH="254000" contourW="12700" prstMaterial="dkEdge">
              <a:bevelT w="127000" h="127000"/>
              <a:extrusionClr>
                <a:srgbClr val="FFFF66"/>
              </a:extrusionClr>
              <a:contourClr>
                <a:srgbClr val="FF6600"/>
              </a:contourClr>
            </a:sp3d>
          </p:spPr>
          <p:style>
            <a:lnRef idx="0">
              <a:schemeClr val="lt1">
                <a:hueOff val="0"/>
                <a:satOff val="0"/>
                <a:lumOff val="0"/>
                <a:alphaOff val="0"/>
              </a:schemeClr>
            </a:lnRef>
            <a:fillRef idx="2">
              <a:scrgbClr r="0" g="0" b="0"/>
            </a:fillRef>
            <a:effectRef idx="1">
              <a:schemeClr val="accent1">
                <a:hueOff val="0"/>
                <a:satOff val="0"/>
                <a:lumOff val="0"/>
                <a:alphaOff val="0"/>
              </a:schemeClr>
            </a:effectRef>
            <a:fontRef idx="minor">
              <a:schemeClr val="dk1"/>
            </a:fontRef>
          </p:style>
        </p:sp>
        <p:sp>
          <p:nvSpPr>
            <p:cNvPr id="26" name="Скругленный прямоугольник 4"/>
            <p:cNvSpPr/>
            <p:nvPr/>
          </p:nvSpPr>
          <p:spPr>
            <a:xfrm>
              <a:off x="207510" y="51705"/>
              <a:ext cx="1919643" cy="955781"/>
            </a:xfrm>
            <a:prstGeom prst="rect">
              <a:avLst/>
            </a:prstGeom>
            <a:grpFill/>
            <a:sp3d>
              <a:bevelT w="127000" h="127000"/>
            </a:sp3d>
          </p:spPr>
          <p:style>
            <a:lnRef idx="0">
              <a:scrgbClr r="0" g="0" b="0"/>
            </a:lnRef>
            <a:fillRef idx="0">
              <a:scrgbClr r="0" g="0" b="0"/>
            </a:fillRef>
            <a:effectRef idx="0">
              <a:scrgbClr r="0" g="0" b="0"/>
            </a:effectRef>
            <a:fontRef idx="minor">
              <a:schemeClr val="dk1"/>
            </a:fontRef>
          </p:style>
          <p:txBody>
            <a:bodyPr lIns="72000" tIns="106680" rIns="72000" bIns="106680" spcCol="1270" anchor="ctr"/>
            <a:lstStyle/>
            <a:p>
              <a:pPr algn="ctr">
                <a:spcAft>
                  <a:spcPts val="0"/>
                </a:spcAft>
                <a:defRPr/>
              </a:pPr>
              <a:r>
                <a:rPr lang="ru-RU" sz="2600" b="1" dirty="0">
                  <a:cs typeface="Arial" pitchFamily="34" charset="0"/>
                </a:rPr>
                <a:t>34 точки</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500034" y="116632"/>
            <a:ext cx="8229600" cy="1143008"/>
          </a:xfrm>
        </p:spPr>
        <p:txBody>
          <a:bodyPr/>
          <a:lstStyle/>
          <a:p>
            <a:r>
              <a:rPr lang="ru-RU" altLang="ru-RU" sz="2600" b="1" dirty="0" smtClean="0"/>
              <a:t>Организационные мероприятия </a:t>
            </a:r>
            <a:br>
              <a:rPr lang="ru-RU" altLang="ru-RU" sz="2600" b="1" dirty="0" smtClean="0"/>
            </a:br>
            <a:r>
              <a:rPr lang="ru-RU" altLang="ru-RU" sz="2600" b="1" dirty="0" smtClean="0"/>
              <a:t>по вопросу обеспечения населения доброкачественной питьевой водой</a:t>
            </a:r>
          </a:p>
        </p:txBody>
      </p:sp>
      <p:sp>
        <p:nvSpPr>
          <p:cNvPr id="7" name="Номер слайда 12"/>
          <p:cNvSpPr>
            <a:spLocks noGrp="1"/>
          </p:cNvSpPr>
          <p:nvPr>
            <p:ph type="sldNum" sz="quarter" idx="12"/>
          </p:nvPr>
        </p:nvSpPr>
        <p:spPr>
          <a:xfrm>
            <a:off x="6831013" y="6381750"/>
            <a:ext cx="2133600" cy="476250"/>
          </a:xfrm>
        </p:spPr>
        <p:txBody>
          <a:bodyPr/>
          <a:lstStyle/>
          <a:p>
            <a:pPr>
              <a:defRPr/>
            </a:pPr>
            <a:fld id="{A9E4553F-B4F7-44DE-8CF5-858917A669BB}" type="slidenum">
              <a:rPr lang="ru-RU" sz="1800" b="1" smtClean="0"/>
              <a:pPr>
                <a:defRPr/>
              </a:pPr>
              <a:t>9</a:t>
            </a:fld>
            <a:endParaRPr lang="ru-RU" sz="1800" b="1" dirty="0"/>
          </a:p>
        </p:txBody>
      </p:sp>
      <p:pic>
        <p:nvPicPr>
          <p:cNvPr id="11268" name="Picture 22" descr="вымпел 4"/>
          <p:cNvPicPr>
            <a:picLocks noChangeAspect="1" noChangeArrowheads="1"/>
          </p:cNvPicPr>
          <p:nvPr/>
        </p:nvPicPr>
        <p:blipFill>
          <a:blip r:embed="rId4" cstate="print"/>
          <a:srcRect/>
          <a:stretch>
            <a:fillRect/>
          </a:stretch>
        </p:blipFill>
        <p:spPr bwMode="auto">
          <a:xfrm>
            <a:off x="0" y="0"/>
            <a:ext cx="2411413" cy="620713"/>
          </a:xfrm>
          <a:prstGeom prst="rect">
            <a:avLst/>
          </a:prstGeom>
          <a:noFill/>
          <a:ln w="9525">
            <a:noFill/>
            <a:miter lim="800000"/>
            <a:headEnd/>
            <a:tailEnd/>
          </a:ln>
        </p:spPr>
      </p:pic>
      <p:sp>
        <p:nvSpPr>
          <p:cNvPr id="11269" name="Прямоугольник 5"/>
          <p:cNvSpPr>
            <a:spLocks noChangeArrowheads="1"/>
          </p:cNvSpPr>
          <p:nvPr/>
        </p:nvSpPr>
        <p:spPr bwMode="auto">
          <a:xfrm>
            <a:off x="2987675" y="6237288"/>
            <a:ext cx="3224213" cy="369887"/>
          </a:xfrm>
          <a:prstGeom prst="rect">
            <a:avLst/>
          </a:prstGeom>
          <a:noFill/>
          <a:ln w="9525">
            <a:noFill/>
            <a:miter lim="800000"/>
            <a:headEnd/>
            <a:tailEnd/>
          </a:ln>
        </p:spPr>
        <p:txBody>
          <a:bodyPr>
            <a:spAutoFit/>
          </a:bodyPr>
          <a:lstStyle/>
          <a:p>
            <a:r>
              <a:rPr lang="en-US" b="1" i="1"/>
              <a:t>www.29.rospotrebnadzor.ru</a:t>
            </a:r>
            <a:endParaRPr lang="ru-RU" b="1" i="1"/>
          </a:p>
        </p:txBody>
      </p:sp>
      <p:cxnSp>
        <p:nvCxnSpPr>
          <p:cNvPr id="8" name="Прямая соединительная линия 7"/>
          <p:cNvCxnSpPr/>
          <p:nvPr/>
        </p:nvCxnSpPr>
        <p:spPr>
          <a:xfrm>
            <a:off x="395536" y="1412776"/>
            <a:ext cx="8424936" cy="0"/>
          </a:xfrm>
          <a:prstGeom prst="line">
            <a:avLst/>
          </a:prstGeom>
          <a:ln w="38100"/>
        </p:spPr>
        <p:style>
          <a:lnRef idx="1">
            <a:schemeClr val="dk1"/>
          </a:lnRef>
          <a:fillRef idx="0">
            <a:schemeClr val="dk1"/>
          </a:fillRef>
          <a:effectRef idx="0">
            <a:schemeClr val="dk1"/>
          </a:effectRef>
          <a:fontRef idx="minor">
            <a:schemeClr val="tx1"/>
          </a:fontRef>
        </p:style>
      </p:cxnSp>
      <p:sp>
        <p:nvSpPr>
          <p:cNvPr id="11" name="Скругленный прямоугольник 10"/>
          <p:cNvSpPr/>
          <p:nvPr/>
        </p:nvSpPr>
        <p:spPr>
          <a:xfrm>
            <a:off x="396103" y="4071942"/>
            <a:ext cx="8414571" cy="9922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ts val="2200"/>
              </a:lnSpc>
              <a:spcBef>
                <a:spcPts val="0"/>
              </a:spcBef>
              <a:spcAft>
                <a:spcPts val="0"/>
              </a:spcAft>
              <a:defRPr/>
            </a:pPr>
            <a:r>
              <a:rPr lang="ru-RU" sz="2250" b="1" dirty="0" smtClean="0">
                <a:solidFill>
                  <a:schemeClr val="tx1"/>
                </a:solidFill>
                <a:cs typeface="Arial" pitchFamily="34" charset="0"/>
              </a:rPr>
              <a:t>Информация Губернатору </a:t>
            </a:r>
            <a:r>
              <a:rPr lang="ru-RU" sz="2250" b="1" dirty="0" smtClean="0">
                <a:solidFill>
                  <a:schemeClr val="tx1"/>
                </a:solidFill>
              </a:rPr>
              <a:t>Архангельской</a:t>
            </a:r>
            <a:br>
              <a:rPr lang="ru-RU" sz="2250" b="1" dirty="0" smtClean="0">
                <a:solidFill>
                  <a:schemeClr val="tx1"/>
                </a:solidFill>
              </a:rPr>
            </a:br>
            <a:r>
              <a:rPr lang="ru-RU" sz="2250" b="1" dirty="0" smtClean="0">
                <a:solidFill>
                  <a:schemeClr val="tx1"/>
                </a:solidFill>
                <a:cs typeface="Arial" pitchFamily="34" charset="0"/>
              </a:rPr>
              <a:t>области об обеспечении населения доброкачественной питьевой водой </a:t>
            </a:r>
          </a:p>
        </p:txBody>
      </p:sp>
      <p:sp>
        <p:nvSpPr>
          <p:cNvPr id="12" name="Скругленный прямоугольник 11"/>
          <p:cNvSpPr/>
          <p:nvPr/>
        </p:nvSpPr>
        <p:spPr>
          <a:xfrm>
            <a:off x="395536" y="2857496"/>
            <a:ext cx="8424936" cy="11509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ts val="2200"/>
              </a:lnSpc>
              <a:spcBef>
                <a:spcPts val="0"/>
              </a:spcBef>
              <a:spcAft>
                <a:spcPts val="0"/>
              </a:spcAft>
              <a:defRPr/>
            </a:pPr>
            <a:r>
              <a:rPr lang="ru-RU" sz="2250" b="1" dirty="0" smtClean="0">
                <a:solidFill>
                  <a:schemeClr val="tx1"/>
                </a:solidFill>
              </a:rPr>
              <a:t>Участие в Координационном совете </a:t>
            </a:r>
          </a:p>
          <a:p>
            <a:pPr algn="ctr" fontAlgn="auto">
              <a:lnSpc>
                <a:spcPts val="2200"/>
              </a:lnSpc>
              <a:spcBef>
                <a:spcPts val="0"/>
              </a:spcBef>
              <a:spcAft>
                <a:spcPts val="0"/>
              </a:spcAft>
              <a:defRPr/>
            </a:pPr>
            <a:r>
              <a:rPr lang="ru-RU" sz="2250" b="1" dirty="0" smtClean="0">
                <a:solidFill>
                  <a:schemeClr val="tx1"/>
                </a:solidFill>
              </a:rPr>
              <a:t>по лесному комплексу, природным ресурсам и экологии при Губернаторе Архангельской области </a:t>
            </a:r>
            <a:endParaRPr lang="ru-RU" sz="2250" b="1" dirty="0">
              <a:solidFill>
                <a:schemeClr val="tx1"/>
              </a:solidFill>
            </a:endParaRPr>
          </a:p>
        </p:txBody>
      </p:sp>
      <p:sp>
        <p:nvSpPr>
          <p:cNvPr id="13" name="Скругленный прямоугольник 12"/>
          <p:cNvSpPr/>
          <p:nvPr/>
        </p:nvSpPr>
        <p:spPr>
          <a:xfrm>
            <a:off x="391868" y="1500174"/>
            <a:ext cx="8491864"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200"/>
              </a:lnSpc>
              <a:defRPr/>
            </a:pPr>
            <a:endParaRPr lang="ru-RU" sz="2250" b="1" dirty="0" smtClean="0">
              <a:solidFill>
                <a:schemeClr val="tx1"/>
              </a:solidFill>
              <a:cs typeface="Arial" pitchFamily="34" charset="0"/>
            </a:endParaRPr>
          </a:p>
          <a:p>
            <a:pPr algn="ctr">
              <a:lnSpc>
                <a:spcPts val="2200"/>
              </a:lnSpc>
              <a:defRPr/>
            </a:pPr>
            <a:r>
              <a:rPr lang="ru-RU" sz="2250" b="1" dirty="0" smtClean="0">
                <a:solidFill>
                  <a:schemeClr val="tx1"/>
                </a:solidFill>
                <a:cs typeface="Arial" pitchFamily="34" charset="0"/>
              </a:rPr>
              <a:t>Постановление главного государственного санитарного врача по Архангельской области «Об улучшении качества питьевой воды на территории</a:t>
            </a:r>
            <a:br>
              <a:rPr lang="ru-RU" sz="2250" b="1" dirty="0" smtClean="0">
                <a:solidFill>
                  <a:schemeClr val="tx1"/>
                </a:solidFill>
                <a:cs typeface="Arial" pitchFamily="34" charset="0"/>
              </a:rPr>
            </a:br>
            <a:r>
              <a:rPr lang="ru-RU" sz="2250" b="1" dirty="0" smtClean="0">
                <a:solidFill>
                  <a:schemeClr val="tx1"/>
                </a:solidFill>
                <a:cs typeface="Arial" pitchFamily="34" charset="0"/>
              </a:rPr>
              <a:t>Архангельской области»</a:t>
            </a:r>
          </a:p>
          <a:p>
            <a:pPr algn="ctr">
              <a:lnSpc>
                <a:spcPts val="2200"/>
              </a:lnSpc>
              <a:defRPr/>
            </a:pPr>
            <a:endParaRPr lang="ru-RU" sz="2250" dirty="0"/>
          </a:p>
        </p:txBody>
      </p:sp>
      <p:sp>
        <p:nvSpPr>
          <p:cNvPr id="10" name="Скругленный прямоугольник 9"/>
          <p:cNvSpPr/>
          <p:nvPr/>
        </p:nvSpPr>
        <p:spPr>
          <a:xfrm>
            <a:off x="391868" y="5143512"/>
            <a:ext cx="8491864"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lnSpc>
                <a:spcPts val="2200"/>
              </a:lnSpc>
              <a:spcBef>
                <a:spcPts val="0"/>
              </a:spcBef>
              <a:spcAft>
                <a:spcPts val="0"/>
              </a:spcAft>
              <a:defRPr/>
            </a:pPr>
            <a:r>
              <a:rPr lang="ru-RU" sz="2250" b="1" dirty="0" smtClean="0">
                <a:solidFill>
                  <a:schemeClr val="tx1"/>
                </a:solidFill>
                <a:cs typeface="Arial" pitchFamily="34" charset="0"/>
              </a:rPr>
              <a:t>Предложения в адрес глав МО по реализации полномочий Федерального закона от 07.12.2011 №416-ФЗ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5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1.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2.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3.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4.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5.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6.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3871</TotalTime>
  <Words>1775</Words>
  <Application>Microsoft Office PowerPoint</Application>
  <PresentationFormat>Экран (4:3)</PresentationFormat>
  <Paragraphs>211</Paragraphs>
  <Slides>16</Slides>
  <Notes>16</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5_Оформление по умолчанию</vt:lpstr>
      <vt:lpstr>6_Оформление по умолчанию</vt:lpstr>
      <vt:lpstr>О водоснабжении населения  питьевой водой на территории Архангельской области</vt:lpstr>
      <vt:lpstr>Слайд 2</vt:lpstr>
      <vt:lpstr>Удельный вес проб воды из водопроводной сети, не отвечающих гигиеническим нормативам по микробиологическим показателям в 2015 г. по городам и районам Архангельской области (%) </vt:lpstr>
      <vt:lpstr>Удельный вес проб воды из водопроводной сети, не отвечающих гигиеническим нормативам по санитарно-химическим показателям в 2015 г.по городам и районам Архангельской области, (%) </vt:lpstr>
      <vt:lpstr>Удельный вес источников хозяйственно-питьевого водоснабжения, не отвечающих санитарным требованиям в 2015 г. (%)</vt:lpstr>
      <vt:lpstr>Удельный вес проб воды из источников централизованного водоснабжения, не отвечающих гигиеническим нормативам за 2011 – 9 мес. 2016 гг., (%)</vt:lpstr>
      <vt:lpstr>Обеспечение населения области питьевой водой 2013 - 2015 гг., (%)</vt:lpstr>
      <vt:lpstr>Социально-гигиенический мониторинг  качества питьевой воды и водоисточников  на территории Архангельской области</vt:lpstr>
      <vt:lpstr>Организационные мероприятия  по вопросу обеспечения населения доброкачественной питьевой водой</vt:lpstr>
      <vt:lpstr>Слайд 10</vt:lpstr>
      <vt:lpstr>Слайд 11</vt:lpstr>
      <vt:lpstr>Основные нарушения  санитарного законодательства</vt:lpstr>
      <vt:lpstr>Основные нарушения  санитарного законодательства (продолжение)</vt:lpstr>
      <vt:lpstr>Слайд 14</vt:lpstr>
      <vt:lpstr>Предложения</vt:lpstr>
      <vt:lpstr>БЛАГОДАРЮ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Анализ и оценка эффективности надзорной деятельности при осуществлении государственного санитарно-эпидемиологического надзора на территории Архангельской области в 2014 году   и задачи на 2015 год</dc:title>
  <dc:creator>Анастасия Владимировна Мироновская</dc:creator>
  <cp:lastModifiedBy>ShestakovaKN</cp:lastModifiedBy>
  <cp:revision>602</cp:revision>
  <dcterms:created xsi:type="dcterms:W3CDTF">2015-01-29T13:32:56Z</dcterms:created>
  <dcterms:modified xsi:type="dcterms:W3CDTF">2016-11-18T06:29:24Z</dcterms:modified>
</cp:coreProperties>
</file>