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91" r:id="rId2"/>
    <p:sldId id="273" r:id="rId3"/>
    <p:sldId id="274" r:id="rId4"/>
    <p:sldId id="275" r:id="rId5"/>
    <p:sldId id="277" r:id="rId6"/>
    <p:sldId id="278" r:id="rId7"/>
    <p:sldId id="279" r:id="rId8"/>
    <p:sldId id="267" r:id="rId9"/>
    <p:sldId id="299" r:id="rId10"/>
    <p:sldId id="269" r:id="rId11"/>
    <p:sldId id="287" r:id="rId12"/>
    <p:sldId id="288" r:id="rId13"/>
    <p:sldId id="257" r:id="rId14"/>
    <p:sldId id="292" r:id="rId15"/>
    <p:sldId id="296" r:id="rId16"/>
    <p:sldId id="259" r:id="rId17"/>
    <p:sldId id="297" r:id="rId18"/>
    <p:sldId id="298" r:id="rId19"/>
    <p:sldId id="281" r:id="rId20"/>
    <p:sldId id="289" r:id="rId21"/>
    <p:sldId id="290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7376F3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10" autoAdjust="0"/>
    <p:restoredTop sz="94627" autoAdjust="0"/>
  </p:normalViewPr>
  <p:slideViewPr>
    <p:cSldViewPr>
      <p:cViewPr>
        <p:scale>
          <a:sx n="66" d="100"/>
          <a:sy n="66" d="100"/>
        </p:scale>
        <p:origin x="-1128" y="-8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116C8-7B6B-4080-9366-E4FA124CD957}" type="datetimeFigureOut">
              <a:rPr lang="ru-RU" smtClean="0"/>
              <a:t>17.11.2016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90C60A-A8DD-4D55-8B6C-67D9AE5E5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852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754BCB-5697-47DE-AEEC-89C021F37CA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467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64F1F1-405F-4FD7-B486-F5C977B6955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74594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1677AF-078E-41B0-9CAA-CEBC100FC75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06102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A99A38-E2CE-4EAA-B4B8-7D677B0C991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90972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AA96BF-07FD-4E24-8D4C-455A294F7D59}" type="datetimeFigureOut">
              <a:rPr lang="ru-RU"/>
              <a:pPr>
                <a:defRPr/>
              </a:pPr>
              <a:t>17.11.2016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9A55B8-806E-4E42-A5D1-E11C3592A6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655294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25BEA1-FB9C-4FF2-8271-DCD74CA3FBE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66048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18C72E-5E4F-4D28-B962-40A93AA8C19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66374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9BA4A3-7C45-4DE6-9050-0B38CDC1149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0135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B80945-9E93-4314-A225-20BA95D0458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02227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8BEDEE-D217-4303-A529-D67C01342AA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01292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D9C824-0EB1-4016-8F50-A37F1B6C55B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78073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32B408-6F0E-4EC3-A357-10C414D354A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99864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3A5696-FB40-47C3-8F7A-F7A02CD3A74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9975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62D93AE-57CC-4BC9-9713-71537096EA1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microsoft.com/office/2007/relationships/hdphoto" Target="../media/hdphoto1.wdp"/><Relationship Id="rId4" Type="http://schemas.openxmlformats.org/officeDocument/2006/relationships/image" Target="../media/image2.jpe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9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41" y="1"/>
            <a:ext cx="9167641" cy="683547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Заголовок 1"/>
          <p:cNvSpPr txBox="1">
            <a:spLocks/>
          </p:cNvSpPr>
          <p:nvPr/>
        </p:nvSpPr>
        <p:spPr>
          <a:xfrm>
            <a:off x="6875591" y="1"/>
            <a:ext cx="2268409" cy="1082551"/>
          </a:xfrm>
          <a:prstGeom prst="rect">
            <a:avLst/>
          </a:prstGeom>
          <a:solidFill>
            <a:sysClr val="window" lastClr="FFFFFF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31B6FD">
                    <a:lumMod val="50000"/>
                  </a:srgbClr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  <a:t>АДМИНИСТРАЦИЯ </a:t>
            </a:r>
            <a:br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31B6FD">
                    <a:lumMod val="50000"/>
                  </a:srgbClr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</a:br>
            <a:r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31B6FD">
                    <a:lumMod val="50000"/>
                  </a:srgbClr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  <a:t>МО «ВИНОГРАДОВСКИЙ </a:t>
            </a:r>
            <a:br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31B6FD">
                    <a:lumMod val="50000"/>
                  </a:srgbClr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</a:br>
            <a:r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31B6FD">
                    <a:lumMod val="50000"/>
                  </a:srgbClr>
                </a:solidFill>
                <a:effectLst/>
                <a:uLnTx/>
                <a:uFillTx/>
                <a:latin typeface="Candara"/>
                <a:ea typeface="+mj-ea"/>
                <a:cs typeface="+mj-cs"/>
              </a:rPr>
              <a:t>МУНИЦИПАЛЬНЫЙ РАЙОН»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31B6FD">
                  <a:lumMod val="50000"/>
                </a:srgbClr>
              </a:solidFill>
              <a:effectLst/>
              <a:uLnTx/>
              <a:uFillTx/>
              <a:latin typeface="Candara"/>
              <a:ea typeface="+mj-ea"/>
              <a:cs typeface="+mj-cs"/>
            </a:endParaRPr>
          </a:p>
        </p:txBody>
      </p:sp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039" y="332656"/>
            <a:ext cx="609552" cy="85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0" b="16352"/>
          <a:stretch/>
        </p:blipFill>
        <p:spPr bwMode="auto">
          <a:xfrm>
            <a:off x="-33501" y="4440540"/>
            <a:ext cx="4131406" cy="19407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Подзаголовок 2"/>
          <p:cNvSpPr txBox="1">
            <a:spLocks/>
          </p:cNvSpPr>
          <p:nvPr/>
        </p:nvSpPr>
        <p:spPr>
          <a:xfrm>
            <a:off x="-23641" y="6345104"/>
            <a:ext cx="9167641" cy="504000"/>
          </a:xfrm>
          <a:prstGeom prst="rect">
            <a:avLst/>
          </a:prstGeom>
          <a:gradFill rotWithShape="1">
            <a:gsLst>
              <a:gs pos="80000">
                <a:srgbClr val="4584D3">
                  <a:lumMod val="75000"/>
                </a:srgbClr>
              </a:gs>
              <a:gs pos="0">
                <a:srgbClr val="4584D3"/>
              </a:gs>
              <a:gs pos="100000">
                <a:srgbClr val="4584D3">
                  <a:shade val="89000"/>
                  <a:lumMod val="90000"/>
                </a:srgbClr>
              </a:gs>
            </a:gsLst>
            <a:lin ang="5400000" scaled="0"/>
          </a:gradFill>
          <a:ln>
            <a:noFill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rgbClr val="4584D3">
                <a:shade val="25000"/>
                <a:satMod val="180000"/>
              </a:srgbClr>
            </a:contourClr>
          </a:sp3d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</a:rPr>
              <a:t>  </a:t>
            </a:r>
            <a:r>
              <a:rPr kumimoji="0" lang="ru-RU" sz="14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</a:rPr>
              <a:t>Доклад на круглый стол «Обеспечение жителей Архангельской области качественной питьевой</a:t>
            </a:r>
            <a:r>
              <a:rPr kumimoji="0" lang="ru-RU" sz="140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</a:rPr>
              <a:t> водой»</a:t>
            </a:r>
            <a:endParaRPr kumimoji="0" lang="ru-RU" sz="1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</a:endParaRPr>
          </a:p>
        </p:txBody>
      </p:sp>
      <p:sp>
        <p:nvSpPr>
          <p:cNvPr id="28" name="Подзаголовок 2"/>
          <p:cNvSpPr txBox="1">
            <a:spLocks/>
          </p:cNvSpPr>
          <p:nvPr/>
        </p:nvSpPr>
        <p:spPr>
          <a:xfrm>
            <a:off x="4097905" y="2809766"/>
            <a:ext cx="5045257" cy="1612800"/>
          </a:xfrm>
          <a:prstGeom prst="rect">
            <a:avLst/>
          </a:prstGeom>
          <a:gradFill rotWithShape="1">
            <a:gsLst>
              <a:gs pos="79000">
                <a:srgbClr val="4584D3">
                  <a:lumMod val="60000"/>
                  <a:lumOff val="40000"/>
                </a:srgbClr>
              </a:gs>
              <a:gs pos="0">
                <a:srgbClr val="4584D3"/>
              </a:gs>
              <a:gs pos="100000">
                <a:srgbClr val="4584D3">
                  <a:shade val="89000"/>
                  <a:lumMod val="90000"/>
                </a:srgbClr>
              </a:gs>
            </a:gsLst>
            <a:lin ang="16200000" scaled="0"/>
          </a:gradFill>
          <a:ln w="9525" cap="flat" cmpd="sng" algn="ctr">
            <a:solidFill>
              <a:srgbClr val="4584D3"/>
            </a:solidFill>
            <a:prstDash val="solid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1B6FD"/>
              </a:buClr>
              <a:buSzPct val="100000"/>
              <a:buFont typeface="Symbol" pitchFamily="18" charset="2"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 </a:t>
            </a:r>
          </a:p>
          <a:p>
            <a:pPr lvl="0" algn="l" fontAlgn="auto">
              <a:spcAft>
                <a:spcPts val="0"/>
              </a:spcAft>
              <a:buClr>
                <a:srgbClr val="31B6FD"/>
              </a:buClr>
              <a:defRPr/>
            </a:pPr>
            <a:r>
              <a:rPr lang="ru-RU" b="1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</a:rPr>
              <a:t>Об обеспечении жителей</a:t>
            </a:r>
            <a:br>
              <a:rPr lang="ru-RU" b="1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</a:rPr>
            </a:br>
            <a:r>
              <a:rPr lang="ru-RU" b="1" dirty="0" err="1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</a:rPr>
              <a:t>п.Березник</a:t>
            </a:r>
            <a:r>
              <a:rPr lang="ru-RU" b="1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/>
              </a:rPr>
              <a:t> Виноградовского района качественной питьевой водой</a:t>
            </a:r>
            <a:r>
              <a:rPr kumimoji="0" lang="ru-RU" b="1" i="0" u="none" strike="noStrike" kern="1200" cap="none" spc="0" normalizeH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/>
                <a:ea typeface="+mn-ea"/>
                <a:cs typeface="+mn-cs"/>
              </a:rPr>
              <a:t> </a:t>
            </a:r>
            <a:br>
              <a:rPr kumimoji="0" lang="ru-RU" b="1" i="0" u="none" strike="noStrike" kern="1200" cap="none" spc="0" normalizeH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/>
                <a:ea typeface="+mn-ea"/>
                <a:cs typeface="+mn-cs"/>
              </a:rPr>
              <a:t>(18 ноября 2016  года)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02" y="2813194"/>
            <a:ext cx="4131407" cy="160937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21" r="18942"/>
          <a:stretch/>
        </p:blipFill>
        <p:spPr bwMode="auto">
          <a:xfrm>
            <a:off x="-52665" y="0"/>
            <a:ext cx="4150570" cy="280976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1" b="19549"/>
          <a:stretch/>
        </p:blipFill>
        <p:spPr bwMode="auto">
          <a:xfrm>
            <a:off x="-52665" y="2813195"/>
            <a:ext cx="4146941" cy="1627346"/>
          </a:xfrm>
          <a:prstGeom prst="rect">
            <a:avLst/>
          </a:prstGeom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76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7975" y="3222171"/>
            <a:ext cx="4572000" cy="35052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ru-RU" altLang="ru-RU" sz="2800" dirty="0">
                <a:latin typeface="Times New Roman" pitchFamily="18" charset="0"/>
              </a:rPr>
              <a:t>Стоимость воды для населения с доставкой до выставленных на специальных площадках емкостей составляет 40 коп</a:t>
            </a:r>
            <a:r>
              <a:rPr lang="en-US" altLang="ru-RU" sz="2800" dirty="0">
                <a:latin typeface="Times New Roman" pitchFamily="18" charset="0"/>
              </a:rPr>
              <a:t>/</a:t>
            </a:r>
            <a:r>
              <a:rPr lang="ru-RU" altLang="ru-RU" sz="2800" dirty="0">
                <a:latin typeface="Times New Roman" pitchFamily="18" charset="0"/>
              </a:rPr>
              <a:t>литр. (400,00 руб.</a:t>
            </a:r>
            <a:r>
              <a:rPr lang="en-US" altLang="ru-RU" sz="2800" dirty="0">
                <a:latin typeface="Times New Roman" pitchFamily="18" charset="0"/>
              </a:rPr>
              <a:t>/ </a:t>
            </a:r>
            <a:r>
              <a:rPr lang="ru-RU" altLang="ru-RU" sz="2800" dirty="0">
                <a:latin typeface="Times New Roman" pitchFamily="18" charset="0"/>
              </a:rPr>
              <a:t>м</a:t>
            </a:r>
            <a:r>
              <a:rPr lang="ru-RU" altLang="ru-RU" sz="2800" baseline="30000" dirty="0">
                <a:latin typeface="Times New Roman" pitchFamily="18" charset="0"/>
              </a:rPr>
              <a:t>3</a:t>
            </a:r>
            <a:r>
              <a:rPr lang="ru-RU" altLang="ru-RU" sz="2800" dirty="0">
                <a:latin typeface="Times New Roman" pitchFamily="18" charset="0"/>
              </a:rPr>
              <a:t>)</a:t>
            </a:r>
            <a:endParaRPr lang="ru-RU" altLang="ru-RU" sz="2800" dirty="0"/>
          </a:p>
        </p:txBody>
      </p:sp>
      <p:pic>
        <p:nvPicPr>
          <p:cNvPr id="23556" name="Picture 4" descr="DSC049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28600"/>
            <a:ext cx="222885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9" name="Picture 7" descr="DSC0493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352800"/>
            <a:ext cx="3816350" cy="286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DSC049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0"/>
            <a:ext cx="3816350" cy="286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DSC0493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5410200"/>
            <a:ext cx="9144000" cy="1219200"/>
          </a:xfrm>
        </p:spPr>
        <p:txBody>
          <a:bodyPr/>
          <a:lstStyle/>
          <a:p>
            <a:pPr marL="0" indent="0">
              <a:buNone/>
            </a:pPr>
            <a:r>
              <a:rPr lang="ru-RU" altLang="ru-RU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</a:rPr>
              <a:t>Стоимость воды для организаций составляет 460,00 руб.</a:t>
            </a:r>
            <a:r>
              <a:rPr lang="en-US" altLang="ru-RU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</a:rPr>
              <a:t>/</a:t>
            </a:r>
            <a:r>
              <a:rPr lang="ru-RU" altLang="ru-RU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</a:rPr>
              <a:t>м</a:t>
            </a:r>
            <a:r>
              <a:rPr lang="ru-RU" altLang="ru-RU" b="1" baseline="300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</a:rPr>
              <a:t>3</a:t>
            </a:r>
            <a:endParaRPr lang="ru-RU" altLang="ru-RU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2" name="Picture 8" descr="main18327387_f333d7b5c6b3244a2e6052e07c9688a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10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228600" y="2057400"/>
            <a:ext cx="4800600" cy="3505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   Расходы бюджета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   на приобретение воды только для одной </a:t>
            </a:r>
            <a:r>
              <a:rPr lang="ru-RU" alt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Березниковской</a:t>
            </a:r>
            <a:r>
              <a:rPr lang="ru-RU" alt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 средней школы составляют порядка 1 млн. руб. в год.</a:t>
            </a:r>
            <a:endParaRPr lang="ru-RU" alt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2" y="-34112"/>
            <a:ext cx="9151752" cy="990600"/>
          </a:xfrm>
          <a:prstGeom prst="rect">
            <a:avLst/>
          </a:prstGeom>
        </p:spPr>
      </p:pic>
      <p:sp>
        <p:nvSpPr>
          <p:cNvPr id="4" name="WordArt 7"/>
          <p:cNvSpPr>
            <a:spLocks noChangeArrowheads="1" noChangeShapeType="1" noTextEdit="1"/>
          </p:cNvSpPr>
          <p:nvPr/>
        </p:nvSpPr>
        <p:spPr bwMode="auto">
          <a:xfrm>
            <a:off x="304800" y="270688"/>
            <a:ext cx="6858000" cy="38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ru-RU" sz="3600" b="1" kern="1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  <a:cs typeface="Arial"/>
            </a:endParaRPr>
          </a:p>
        </p:txBody>
      </p:sp>
      <p:pic>
        <p:nvPicPr>
          <p:cNvPr id="5" name="Picture 64" descr="скважин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195" y="1752601"/>
            <a:ext cx="5084148" cy="4267199"/>
          </a:xfrm>
          <a:prstGeom prst="rect">
            <a:avLst/>
          </a:prstGeom>
          <a:noFill/>
          <a:ln w="254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8771" y="2287012"/>
            <a:ext cx="3556000" cy="3046988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п.Березник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пробурены 18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скважин, которые 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используются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из-за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плохого качества воды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12700" y="0"/>
            <a:ext cx="7775879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33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Водозаборы</a:t>
            </a:r>
            <a:endParaRPr lang="ru-RU" altLang="ru-RU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-i23.ru/wp-content/uploads/2015/06/Document-page-002-300x2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7" r="-1042"/>
          <a:stretch/>
        </p:blipFill>
        <p:spPr bwMode="auto">
          <a:xfrm>
            <a:off x="1828800" y="0"/>
            <a:ext cx="7315200" cy="689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77002"/>
            <a:ext cx="5029200" cy="6704798"/>
          </a:xfrm>
          <a:solidFill>
            <a:schemeClr val="bg1"/>
          </a:solidFill>
          <a:ln>
            <a:solidFill>
              <a:srgbClr val="FFC000"/>
            </a:solidFill>
          </a:ln>
        </p:spPr>
        <p:txBody>
          <a:bodyPr/>
          <a:lstStyle/>
          <a:p>
            <a:pPr>
              <a:lnSpc>
                <a:spcPct val="120000"/>
              </a:lnSpc>
            </a:pPr>
            <a:endParaRPr lang="ru-RU" altLang="ru-RU" sz="4000" dirty="0">
              <a:latin typeface="Times New Roman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altLang="ru-RU" sz="4000" dirty="0" smtClean="0">
                <a:latin typeface="Times New Roman" pitchFamily="18" charset="0"/>
              </a:rPr>
              <a:t>В </a:t>
            </a:r>
            <a:r>
              <a:rPr lang="ru-RU" altLang="ru-RU" sz="4000" dirty="0">
                <a:latin typeface="Times New Roman" pitchFamily="18" charset="0"/>
              </a:rPr>
              <a:t>2005 г. разработан </a:t>
            </a:r>
            <a:r>
              <a:rPr lang="ru-RU" altLang="ru-RU" sz="4000" dirty="0" smtClean="0">
                <a:latin typeface="Times New Roman" pitchFamily="18" charset="0"/>
              </a:rPr>
              <a:t>проект </a:t>
            </a:r>
            <a:r>
              <a:rPr lang="ru-RU" altLang="ru-RU" sz="4000" dirty="0">
                <a:latin typeface="Times New Roman" pitchFamily="18" charset="0"/>
              </a:rPr>
              <a:t>строительства водопровода в </a:t>
            </a:r>
            <a:r>
              <a:rPr lang="ru-RU" altLang="ru-RU" sz="4000" dirty="0" smtClean="0">
                <a:latin typeface="Times New Roman" pitchFamily="18" charset="0"/>
              </a:rPr>
              <a:t/>
            </a:r>
            <a:br>
              <a:rPr lang="ru-RU" altLang="ru-RU" sz="4000" dirty="0" smtClean="0">
                <a:latin typeface="Times New Roman" pitchFamily="18" charset="0"/>
              </a:rPr>
            </a:br>
            <a:r>
              <a:rPr lang="ru-RU" altLang="ru-RU" sz="4000" dirty="0" smtClean="0">
                <a:latin typeface="Times New Roman" pitchFamily="18" charset="0"/>
              </a:rPr>
              <a:t>п</a:t>
            </a:r>
            <a:r>
              <a:rPr lang="ru-RU" altLang="ru-RU" sz="4000" dirty="0">
                <a:latin typeface="Times New Roman" pitchFamily="18" charset="0"/>
              </a:rPr>
              <a:t>. </a:t>
            </a:r>
            <a:r>
              <a:rPr lang="ru-RU" altLang="ru-RU" sz="4000" dirty="0" smtClean="0">
                <a:latin typeface="Times New Roman" pitchFamily="18" charset="0"/>
              </a:rPr>
              <a:t>Березник.</a:t>
            </a:r>
            <a:endParaRPr lang="ru-RU" altLang="ru-RU" sz="4000" dirty="0">
              <a:latin typeface="Times New Roman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altLang="ru-RU" sz="4000" dirty="0">
                <a:latin typeface="Times New Roman" pitchFamily="18" charset="0"/>
              </a:rPr>
              <a:t>Стоимость проекта </a:t>
            </a:r>
            <a:r>
              <a:rPr lang="ru-RU" altLang="ru-RU" sz="4000" dirty="0" smtClean="0">
                <a:latin typeface="Times New Roman" pitchFamily="18" charset="0"/>
              </a:rPr>
              <a:t>-64</a:t>
            </a:r>
            <a:r>
              <a:rPr lang="ru-RU" altLang="ru-RU" sz="4000" dirty="0">
                <a:latin typeface="Times New Roman" pitchFamily="18" charset="0"/>
              </a:rPr>
              <a:t> 833,71 тыс. руб. </a:t>
            </a:r>
            <a:r>
              <a:rPr lang="ru-RU" altLang="ru-RU" sz="4000" dirty="0" smtClean="0">
                <a:latin typeface="Times New Roman" pitchFamily="18" charset="0"/>
              </a:rPr>
              <a:t/>
            </a:r>
            <a:br>
              <a:rPr lang="ru-RU" altLang="ru-RU" sz="4000" dirty="0" smtClean="0">
                <a:latin typeface="Times New Roman" pitchFamily="18" charset="0"/>
              </a:rPr>
            </a:br>
            <a:r>
              <a:rPr lang="ru-RU" altLang="ru-RU" sz="2800" dirty="0" smtClean="0">
                <a:latin typeface="Times New Roman" pitchFamily="18" charset="0"/>
              </a:rPr>
              <a:t>(в </a:t>
            </a:r>
            <a:r>
              <a:rPr lang="ru-RU" altLang="ru-RU" sz="2800" dirty="0">
                <a:latin typeface="Times New Roman" pitchFamily="18" charset="0"/>
              </a:rPr>
              <a:t>ценах 2008 </a:t>
            </a:r>
            <a:r>
              <a:rPr lang="ru-RU" altLang="ru-RU" sz="2800" dirty="0" smtClean="0">
                <a:latin typeface="Times New Roman" pitchFamily="18" charset="0"/>
              </a:rPr>
              <a:t>года)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2" y="-34112"/>
            <a:ext cx="9151752" cy="990600"/>
          </a:xfrm>
          <a:prstGeom prst="rect">
            <a:avLst/>
          </a:prstGeom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04800" y="270688"/>
            <a:ext cx="6858000" cy="38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b="1" kern="1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  <a:cs typeface="Arial"/>
              </a:rPr>
              <a:t>ПРОЕКТИРОВАНИЕ </a:t>
            </a:r>
            <a:endParaRPr lang="ru-RU" sz="3600" b="1" kern="1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342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2" y="-34112"/>
            <a:ext cx="9151752" cy="990600"/>
          </a:xfrm>
          <a:prstGeom prst="rect">
            <a:avLst/>
          </a:prstGeom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04800" y="270688"/>
            <a:ext cx="6858000" cy="38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b="1" kern="1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  <a:cs typeface="Arial"/>
              </a:rPr>
              <a:t>ПРОЕКТИРОВАНИЕ </a:t>
            </a:r>
            <a:endParaRPr lang="ru-RU" sz="3600" b="1" kern="1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  <a:cs typeface="Arial"/>
            </a:endParaRPr>
          </a:p>
        </p:txBody>
      </p:sp>
      <p:pic>
        <p:nvPicPr>
          <p:cNvPr id="2" name="Picture 2" descr="http://akvaskat.ru/images/pictures/ochistnye-sooruzhenij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" t="-9215" r="56" b="9215"/>
          <a:stretch/>
        </p:blipFill>
        <p:spPr bwMode="auto">
          <a:xfrm>
            <a:off x="2743200" y="1371600"/>
            <a:ext cx="6499438" cy="543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7002"/>
            <a:ext cx="4724400" cy="6704798"/>
          </a:xfrm>
          <a:noFill/>
          <a:ln>
            <a:noFill/>
          </a:ln>
        </p:spPr>
        <p:txBody>
          <a:bodyPr/>
          <a:lstStyle/>
          <a:p>
            <a:pPr>
              <a:lnSpc>
                <a:spcPct val="120000"/>
              </a:lnSpc>
            </a:pPr>
            <a:endParaRPr lang="ru-RU" altLang="ru-RU" sz="4000" dirty="0">
              <a:latin typeface="Times New Roman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altLang="ru-RU" sz="4000" dirty="0" smtClean="0">
                <a:latin typeface="Times New Roman" pitchFamily="18" charset="0"/>
              </a:rPr>
              <a:t>Корректировка </a:t>
            </a:r>
            <a:r>
              <a:rPr lang="ru-RU" altLang="ru-RU" sz="4000" dirty="0" smtClean="0">
                <a:latin typeface="Times New Roman" pitchFamily="18" charset="0"/>
              </a:rPr>
              <a:t/>
            </a:r>
            <a:br>
              <a:rPr lang="ru-RU" altLang="ru-RU" sz="4000" dirty="0" smtClean="0">
                <a:latin typeface="Times New Roman" pitchFamily="18" charset="0"/>
              </a:rPr>
            </a:br>
            <a:r>
              <a:rPr lang="ru-RU" altLang="ru-RU" sz="4000" dirty="0" smtClean="0">
                <a:latin typeface="Times New Roman" pitchFamily="18" charset="0"/>
              </a:rPr>
              <a:t>     проекта.</a:t>
            </a:r>
            <a:endParaRPr lang="ru-RU" altLang="ru-RU" sz="4000" dirty="0">
              <a:latin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ru-RU" altLang="ru-RU" sz="4000" dirty="0">
                <a:latin typeface="Times New Roman" pitchFamily="18" charset="0"/>
              </a:rPr>
              <a:t>Стоимость </a:t>
            </a:r>
            <a:r>
              <a:rPr lang="ru-RU" altLang="ru-RU" sz="4000" dirty="0" smtClean="0">
                <a:latin typeface="Times New Roman" pitchFamily="18" charset="0"/>
              </a:rPr>
              <a:t>–</a:t>
            </a:r>
            <a:r>
              <a:rPr lang="ru-RU" altLang="ru-RU" sz="4000" dirty="0">
                <a:latin typeface="Times New Roman" pitchFamily="18" charset="0"/>
              </a:rPr>
              <a:t/>
            </a:r>
            <a:br>
              <a:rPr lang="ru-RU" altLang="ru-RU" sz="4000" dirty="0">
                <a:latin typeface="Times New Roman" pitchFamily="18" charset="0"/>
              </a:rPr>
            </a:br>
            <a:r>
              <a:rPr lang="ru-RU" altLang="ru-RU" sz="4000" dirty="0">
                <a:latin typeface="Times New Roman" pitchFamily="18" charset="0"/>
              </a:rPr>
              <a:t>61 215,09 тыс. руб</a:t>
            </a:r>
            <a:r>
              <a:rPr lang="ru-RU" altLang="ru-RU" sz="4000" dirty="0" smtClean="0">
                <a:latin typeface="Times New Roman" pitchFamily="18" charset="0"/>
              </a:rPr>
              <a:t>.</a:t>
            </a:r>
            <a:br>
              <a:rPr lang="ru-RU" altLang="ru-RU" sz="4000" dirty="0" smtClean="0">
                <a:latin typeface="Times New Roman" pitchFamily="18" charset="0"/>
              </a:rPr>
            </a:br>
            <a:r>
              <a:rPr lang="ru-RU" altLang="ru-RU" sz="2400" dirty="0" smtClean="0">
                <a:latin typeface="Times New Roman" pitchFamily="18" charset="0"/>
              </a:rPr>
              <a:t>(в </a:t>
            </a:r>
            <a:r>
              <a:rPr lang="ru-RU" altLang="ru-RU" sz="2400" dirty="0">
                <a:latin typeface="Times New Roman" pitchFamily="18" charset="0"/>
              </a:rPr>
              <a:t>ценах </a:t>
            </a:r>
            <a:r>
              <a:rPr lang="ru-RU" altLang="ru-RU" sz="2400" dirty="0" smtClean="0">
                <a:latin typeface="Times New Roman" pitchFamily="18" charset="0"/>
              </a:rPr>
              <a:t>2011 года) </a:t>
            </a:r>
          </a:p>
        </p:txBody>
      </p:sp>
    </p:spTree>
    <p:extLst>
      <p:ext uri="{BB962C8B-B14F-4D97-AF65-F5344CB8AC3E}">
        <p14:creationId xmlns:p14="http://schemas.microsoft.com/office/powerpoint/2010/main" val="309774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990600"/>
            <a:ext cx="8686800" cy="6019800"/>
          </a:xfrm>
        </p:spPr>
        <p:txBody>
          <a:bodyPr/>
          <a:lstStyle/>
          <a:p>
            <a:pPr marL="0" indent="0">
              <a:lnSpc>
                <a:spcPct val="130000"/>
              </a:lnSpc>
              <a:buNone/>
            </a:pPr>
            <a:r>
              <a:rPr lang="ru-RU" altLang="ru-RU" sz="2200" dirty="0" smtClean="0">
                <a:latin typeface="Times New Roman" pitchFamily="18" charset="0"/>
              </a:rPr>
              <a:t>В </a:t>
            </a:r>
            <a:r>
              <a:rPr lang="ru-RU" altLang="ru-RU" sz="2200" dirty="0" smtClean="0">
                <a:latin typeface="Times New Roman" pitchFamily="18" charset="0"/>
              </a:rPr>
              <a:t>2007 году – начато строительство водопровода.</a:t>
            </a:r>
          </a:p>
          <a:p>
            <a:pPr>
              <a:lnSpc>
                <a:spcPct val="130000"/>
              </a:lnSpc>
              <a:buFontTx/>
              <a:buChar char="-"/>
            </a:pPr>
            <a:r>
              <a:rPr lang="ru-RU" altLang="ru-RU" sz="2200" dirty="0" smtClean="0">
                <a:latin typeface="Times New Roman" pitchFamily="18" charset="0"/>
              </a:rPr>
              <a:t>планировка территории, </a:t>
            </a:r>
          </a:p>
          <a:p>
            <a:pPr>
              <a:lnSpc>
                <a:spcPct val="130000"/>
              </a:lnSpc>
              <a:buFontTx/>
              <a:buChar char="-"/>
            </a:pPr>
            <a:r>
              <a:rPr lang="ru-RU" altLang="ru-RU" sz="2200" dirty="0" smtClean="0">
                <a:latin typeface="Times New Roman" pitchFamily="18" charset="0"/>
              </a:rPr>
              <a:t>строительство водонапорной башни, </a:t>
            </a:r>
          </a:p>
          <a:p>
            <a:pPr>
              <a:lnSpc>
                <a:spcPct val="130000"/>
              </a:lnSpc>
              <a:buFontTx/>
              <a:buChar char="-"/>
            </a:pPr>
            <a:r>
              <a:rPr lang="ru-RU" altLang="ru-RU" sz="2200" dirty="0" smtClean="0">
                <a:latin typeface="Times New Roman" pitchFamily="18" charset="0"/>
              </a:rPr>
              <a:t>устройство растяжек, </a:t>
            </a:r>
          </a:p>
          <a:p>
            <a:pPr>
              <a:lnSpc>
                <a:spcPct val="130000"/>
              </a:lnSpc>
              <a:buFontTx/>
              <a:buChar char="-"/>
            </a:pPr>
            <a:r>
              <a:rPr lang="ru-RU" altLang="ru-RU" sz="2200" dirty="0" smtClean="0">
                <a:latin typeface="Times New Roman" pitchFamily="18" charset="0"/>
              </a:rPr>
              <a:t>строительства здания охраны, </a:t>
            </a:r>
          </a:p>
          <a:p>
            <a:pPr>
              <a:lnSpc>
                <a:spcPct val="130000"/>
              </a:lnSpc>
              <a:buFontTx/>
              <a:buChar char="-"/>
            </a:pPr>
            <a:r>
              <a:rPr lang="ru-RU" altLang="ru-RU" sz="2200" dirty="0" smtClean="0">
                <a:latin typeface="Times New Roman" pitchFamily="18" charset="0"/>
              </a:rPr>
              <a:t>устройство ограждения, </a:t>
            </a:r>
          </a:p>
          <a:p>
            <a:pPr>
              <a:lnSpc>
                <a:spcPct val="130000"/>
              </a:lnSpc>
              <a:buFontTx/>
              <a:buChar char="-"/>
            </a:pPr>
            <a:r>
              <a:rPr lang="ru-RU" altLang="ru-RU" sz="2200" dirty="0" smtClean="0">
                <a:latin typeface="Times New Roman" pitchFamily="18" charset="0"/>
              </a:rPr>
              <a:t>расчистка трассы водовода. </a:t>
            </a:r>
          </a:p>
          <a:p>
            <a:pPr>
              <a:lnSpc>
                <a:spcPct val="120000"/>
              </a:lnSpc>
            </a:pPr>
            <a:endParaRPr lang="ru-RU" altLang="ru-RU" sz="2200" dirty="0">
              <a:latin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2" y="-34112"/>
            <a:ext cx="9151752" cy="990600"/>
          </a:xfrm>
          <a:prstGeom prst="rect">
            <a:avLst/>
          </a:prstGeom>
        </p:spPr>
      </p:pic>
      <p:sp>
        <p:nvSpPr>
          <p:cNvPr id="4" name="WordArt 7"/>
          <p:cNvSpPr>
            <a:spLocks noChangeArrowheads="1" noChangeShapeType="1" noTextEdit="1"/>
          </p:cNvSpPr>
          <p:nvPr/>
        </p:nvSpPr>
        <p:spPr bwMode="auto">
          <a:xfrm>
            <a:off x="304800" y="270688"/>
            <a:ext cx="8458200" cy="38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b="1" kern="1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  <a:cs typeface="Arial"/>
              </a:rPr>
              <a:t>СТРОИТЕЛЬСТВО ВОДОПРОВОДА</a:t>
            </a:r>
            <a:endParaRPr lang="ru-RU" sz="3600" b="1" kern="1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  <a:cs typeface="Arial"/>
            </a:endParaRPr>
          </a:p>
        </p:txBody>
      </p:sp>
      <p:pic>
        <p:nvPicPr>
          <p:cNvPr id="5" name="Picture 65"/>
          <p:cNvPicPr>
            <a:picLocks noChangeAspect="1" noChangeArrowheads="1"/>
          </p:cNvPicPr>
          <p:nvPr/>
        </p:nvPicPr>
        <p:blipFill>
          <a:blip r:embed="rId3">
            <a:lum brigh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00"/>
            <a:ext cx="3581400" cy="2689703"/>
          </a:xfrm>
          <a:prstGeom prst="rect">
            <a:avLst/>
          </a:prstGeom>
          <a:noFill/>
          <a:ln w="25400" algn="ctr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SC049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800600"/>
            <a:ext cx="3505200" cy="2057400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SC0492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153" y="4400550"/>
            <a:ext cx="3327647" cy="2495735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24354" y="6400800"/>
            <a:ext cx="2218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dirty="0">
                <a:solidFill>
                  <a:srgbClr val="FFFF00"/>
                </a:solidFill>
                <a:latin typeface="Times New Roman" pitchFamily="18" charset="0"/>
              </a:rPr>
              <a:t>Территория скважин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524500" y="6096000"/>
            <a:ext cx="1943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/>
              <a:t/>
            </a:r>
            <a:br>
              <a:rPr lang="ru-RU" altLang="ru-RU" dirty="0"/>
            </a:br>
            <a:r>
              <a:rPr lang="ru-RU" altLang="ru-RU" dirty="0">
                <a:solidFill>
                  <a:srgbClr val="FFFF00"/>
                </a:solidFill>
                <a:latin typeface="Times New Roman" pitchFamily="18" charset="0"/>
              </a:rPr>
              <a:t>Здание охраны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057900" y="1295400"/>
            <a:ext cx="2705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alt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Водонапорная скважина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990600"/>
            <a:ext cx="8686800" cy="6019800"/>
          </a:xfrm>
        </p:spPr>
        <p:txBody>
          <a:bodyPr/>
          <a:lstStyle/>
          <a:p>
            <a:pPr marL="0" indent="0">
              <a:lnSpc>
                <a:spcPct val="130000"/>
              </a:lnSpc>
              <a:buNone/>
            </a:pPr>
            <a:r>
              <a:rPr lang="ru-RU" altLang="ru-RU" sz="2200" dirty="0" smtClean="0">
                <a:latin typeface="Times New Roman" pitchFamily="18" charset="0"/>
              </a:rPr>
              <a:t>2008 </a:t>
            </a:r>
            <a:r>
              <a:rPr lang="ru-RU" altLang="ru-RU" sz="2200" dirty="0" smtClean="0">
                <a:latin typeface="Times New Roman" pitchFamily="18" charset="0"/>
              </a:rPr>
              <a:t>году – продолжение строительства водопровода.</a:t>
            </a:r>
          </a:p>
          <a:p>
            <a:pPr>
              <a:lnSpc>
                <a:spcPct val="130000"/>
              </a:lnSpc>
              <a:buFontTx/>
              <a:buChar char="-"/>
            </a:pPr>
            <a:r>
              <a:rPr lang="ru-RU" altLang="ru-RU" sz="2200" dirty="0" smtClean="0">
                <a:latin typeface="Times New Roman" pitchFamily="18" charset="0"/>
              </a:rPr>
              <a:t>обвязка </a:t>
            </a:r>
            <a:r>
              <a:rPr lang="ru-RU" altLang="ru-RU" sz="2200" dirty="0">
                <a:latin typeface="Times New Roman" pitchFamily="18" charset="0"/>
              </a:rPr>
              <a:t>трех пробуренных скважин, </a:t>
            </a:r>
            <a:endParaRPr lang="ru-RU" altLang="ru-RU" sz="2200" dirty="0" smtClean="0">
              <a:latin typeface="Times New Roman" pitchFamily="18" charset="0"/>
            </a:endParaRPr>
          </a:p>
          <a:p>
            <a:pPr>
              <a:lnSpc>
                <a:spcPct val="130000"/>
              </a:lnSpc>
              <a:buFontTx/>
              <a:buChar char="-"/>
            </a:pPr>
            <a:r>
              <a:rPr lang="ru-RU" altLang="ru-RU" sz="2200" dirty="0" smtClean="0">
                <a:latin typeface="Times New Roman" pitchFamily="18" charset="0"/>
              </a:rPr>
              <a:t>прокладка </a:t>
            </a:r>
            <a:r>
              <a:rPr lang="ru-RU" altLang="ru-RU" sz="2200" dirty="0">
                <a:latin typeface="Times New Roman" pitchFamily="18" charset="0"/>
              </a:rPr>
              <a:t>водовода (1 км из 8,6 км). </a:t>
            </a:r>
          </a:p>
          <a:p>
            <a:pPr>
              <a:lnSpc>
                <a:spcPct val="120000"/>
              </a:lnSpc>
            </a:pPr>
            <a:endParaRPr lang="ru-RU" altLang="ru-RU" sz="2200" dirty="0">
              <a:latin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2" y="-34112"/>
            <a:ext cx="9151752" cy="990600"/>
          </a:xfrm>
          <a:prstGeom prst="rect">
            <a:avLst/>
          </a:prstGeom>
        </p:spPr>
      </p:pic>
      <p:sp>
        <p:nvSpPr>
          <p:cNvPr id="4" name="WordArt 7"/>
          <p:cNvSpPr>
            <a:spLocks noChangeArrowheads="1" noChangeShapeType="1" noTextEdit="1"/>
          </p:cNvSpPr>
          <p:nvPr/>
        </p:nvSpPr>
        <p:spPr bwMode="auto">
          <a:xfrm>
            <a:off x="304800" y="270688"/>
            <a:ext cx="8458200" cy="38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b="1" kern="1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  <a:cs typeface="Arial"/>
              </a:rPr>
              <a:t>СТРОИТЕЛЬСТВО ВОДОПРОВОДА</a:t>
            </a:r>
            <a:endParaRPr lang="ru-RU" sz="3600" b="1" kern="1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  <a:cs typeface="Arial"/>
            </a:endParaRPr>
          </a:p>
        </p:txBody>
      </p:sp>
      <p:pic>
        <p:nvPicPr>
          <p:cNvPr id="11" name="Picture 64" descr="скважин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801116"/>
            <a:ext cx="4876800" cy="4093169"/>
          </a:xfrm>
          <a:prstGeom prst="rect">
            <a:avLst/>
          </a:prstGeom>
          <a:noFill/>
          <a:ln w="254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9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990600"/>
            <a:ext cx="8686800" cy="6019800"/>
          </a:xfrm>
        </p:spPr>
        <p:txBody>
          <a:bodyPr/>
          <a:lstStyle/>
          <a:p>
            <a:pPr marL="0" indent="0" algn="ctr">
              <a:lnSpc>
                <a:spcPct val="130000"/>
              </a:lnSpc>
              <a:buNone/>
            </a:pPr>
            <a:r>
              <a:rPr lang="ru-RU" altLang="ru-RU" sz="2200" b="1" dirty="0" smtClean="0">
                <a:solidFill>
                  <a:srgbClr val="FF0000"/>
                </a:solidFill>
                <a:latin typeface="Times New Roman" pitchFamily="18" charset="0"/>
              </a:rPr>
              <a:t>2009 году – прекращено строительство водопровода.</a:t>
            </a:r>
          </a:p>
          <a:p>
            <a:pPr>
              <a:lnSpc>
                <a:spcPct val="120000"/>
              </a:lnSpc>
            </a:pPr>
            <a:endParaRPr lang="ru-RU" altLang="ru-RU" sz="2200" dirty="0">
              <a:latin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2" y="-34112"/>
            <a:ext cx="9151752" cy="990600"/>
          </a:xfrm>
          <a:prstGeom prst="rect">
            <a:avLst/>
          </a:prstGeom>
        </p:spPr>
      </p:pic>
      <p:sp>
        <p:nvSpPr>
          <p:cNvPr id="4" name="WordArt 7"/>
          <p:cNvSpPr>
            <a:spLocks noChangeArrowheads="1" noChangeShapeType="1" noTextEdit="1"/>
          </p:cNvSpPr>
          <p:nvPr/>
        </p:nvSpPr>
        <p:spPr bwMode="auto">
          <a:xfrm>
            <a:off x="304800" y="270688"/>
            <a:ext cx="8458200" cy="38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b="1" kern="1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  <a:cs typeface="Arial"/>
              </a:rPr>
              <a:t>ПРЕКРАЩЕНИЕ СТРОИТЕЛЬСТВА</a:t>
            </a:r>
            <a:endParaRPr lang="ru-RU" sz="3600" b="1" kern="1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  <a:cs typeface="Arial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200" y="5334000"/>
            <a:ext cx="8458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2011 года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водоснабжение - из группового водозабора.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четырех скважин работало только две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1988 года проектная производительность (1 000 м3 /сутки) не была достигнута,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водоотбор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составлял не более 400 м3 /сутки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introitsk.ru/images/cms/data/news/november/mvud3rwlfwe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00200"/>
            <a:ext cx="5848350" cy="331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22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745163"/>
          </a:xfrm>
        </p:spPr>
        <p:txBody>
          <a:bodyPr/>
          <a:lstStyle/>
          <a:p>
            <a:r>
              <a:rPr lang="ru-RU" altLang="ru-RU" sz="2400" dirty="0">
                <a:latin typeface="Times New Roman" pitchFamily="18" charset="0"/>
              </a:rPr>
              <a:t>В 1997 году распоряжением главы района водопровод переведен в разряд технического.</a:t>
            </a:r>
          </a:p>
          <a:p>
            <a:r>
              <a:rPr lang="ru-RU" altLang="ru-RU" sz="2400" dirty="0" smtClean="0">
                <a:latin typeface="Times New Roman" pitchFamily="18" charset="0"/>
              </a:rPr>
              <a:t>Ввод </a:t>
            </a:r>
            <a:r>
              <a:rPr lang="ru-RU" altLang="ru-RU" sz="2400" dirty="0">
                <a:latin typeface="Times New Roman" pitchFamily="18" charset="0"/>
              </a:rPr>
              <a:t>объекта «Водоснабжение п. Березник» в эксплуатацию возможен только при работе технического водопровода.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2" y="-34112"/>
            <a:ext cx="9151752" cy="990600"/>
          </a:xfrm>
          <a:prstGeom prst="rect">
            <a:avLst/>
          </a:prstGeom>
        </p:spPr>
      </p:pic>
      <p:sp>
        <p:nvSpPr>
          <p:cNvPr id="4" name="WordArt 7"/>
          <p:cNvSpPr>
            <a:spLocks noChangeArrowheads="1" noChangeShapeType="1" noTextEdit="1"/>
          </p:cNvSpPr>
          <p:nvPr/>
        </p:nvSpPr>
        <p:spPr bwMode="auto">
          <a:xfrm>
            <a:off x="304800" y="270688"/>
            <a:ext cx="8458200" cy="38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b="1" kern="1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  <a:cs typeface="Arial"/>
              </a:rPr>
              <a:t>Поиск новых путей решения проблемы</a:t>
            </a:r>
            <a:endParaRPr lang="ru-RU" sz="3600" b="1" kern="1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  <a:cs typeface="Arial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19100" y="4694237"/>
            <a:ext cx="8229600" cy="361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ru-RU" altLang="ru-RU" sz="2400" kern="0" dirty="0" smtClean="0">
                <a:latin typeface="Times New Roman" pitchFamily="18" charset="0"/>
              </a:rPr>
              <a:t>Из-за закрытия технического водопровода в п. Березник в 2011 году, дебет трех разведочно-эксплуатационных скважин не достаточный.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73439" y="5766137"/>
            <a:ext cx="82039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Необходимо:</a:t>
            </a:r>
            <a:br>
              <a:rPr lang="ru-RU" sz="20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дополнительных работ по разведке вод и оценке ее перспективности ввиду отсутствия таковых материалов</a:t>
            </a:r>
          </a:p>
        </p:txBody>
      </p:sp>
      <p:pic>
        <p:nvPicPr>
          <p:cNvPr id="7" name="Picture 6" descr="http://boomerhealthinstitute.com/wp-content/uploads/2014/10/bigstock-icon-With-Tap-Water-Symbol-jpg-58436270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7219" y="5914768"/>
            <a:ext cx="771981" cy="79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proufu.ru/upload/iblock/1b1/1b19c24f9ec5e291de4e8e8680ad76b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743200"/>
            <a:ext cx="320040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5" name="Picture 9" descr="Безымянны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-247969"/>
            <a:ext cx="8129588" cy="6885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1" name="WordArt 7"/>
          <p:cNvSpPr>
            <a:spLocks noChangeArrowheads="1" noChangeShapeType="1" noTextEdit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kern="1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  <a:cs typeface="Arial"/>
              </a:rPr>
              <a:t>ВИНОГРАДОВСКИЙ</a:t>
            </a:r>
          </a:p>
          <a:p>
            <a:r>
              <a:rPr lang="ru-RU" sz="3600" b="1" kern="1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anose="02050604050505020204" pitchFamily="18" charset="0"/>
                <a:cs typeface="Arial"/>
              </a:rPr>
              <a:t>РАЙОН</a:t>
            </a:r>
          </a:p>
        </p:txBody>
      </p:sp>
      <p:sp>
        <p:nvSpPr>
          <p:cNvPr id="8" name="Text Box 8"/>
          <p:cNvSpPr txBox="1">
            <a:spLocks noChangeArrowheads="1" noChangeShapeType="1"/>
          </p:cNvSpPr>
          <p:nvPr/>
        </p:nvSpPr>
        <p:spPr>
          <a:xfrm>
            <a:off x="457200" y="1752600"/>
            <a:ext cx="4114800" cy="472440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xtLst/>
        </p:spPr>
        <p:txBody>
          <a:bodyPr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ru-RU" altLang="ru-RU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Виноградовский район расположен в центре Архангельской области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ru-RU" altLang="ru-RU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Общая площадь – </a:t>
            </a:r>
            <a:r>
              <a:rPr lang="en-US" altLang="ru-RU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12</a:t>
            </a:r>
            <a:r>
              <a:rPr lang="ru-RU" altLang="ru-RU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altLang="ru-RU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560 </a:t>
            </a:r>
            <a:r>
              <a:rPr lang="ru-RU" altLang="ru-RU" sz="24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кв.км</a:t>
            </a:r>
            <a:r>
              <a:rPr lang="ru-RU" altLang="ru-RU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ru-RU" altLang="ru-RU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Районный центр – пос. Березник </a:t>
            </a:r>
            <a:endParaRPr lang="ru-RU" altLang="ru-RU" sz="2400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ru-RU" altLang="ru-RU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Численность населения – </a:t>
            </a:r>
            <a:br>
              <a:rPr lang="ru-RU" altLang="ru-RU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</a:br>
            <a:r>
              <a:rPr lang="ru-RU" altLang="ru-RU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6 </a:t>
            </a:r>
            <a:r>
              <a:rPr lang="ru-RU" altLang="ru-RU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тыс.чел</a:t>
            </a:r>
            <a:endParaRPr lang="ru-RU" altLang="ru-RU" sz="24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88" y="0"/>
            <a:ext cx="9151752" cy="990600"/>
          </a:xfrm>
          <a:prstGeom prst="rect">
            <a:avLst/>
          </a:prstGeom>
        </p:spPr>
      </p:pic>
      <p:sp>
        <p:nvSpPr>
          <p:cNvPr id="6146" name="Rectangle 14"/>
          <p:cNvSpPr>
            <a:spLocks noChangeArrowheads="1"/>
          </p:cNvSpPr>
          <p:nvPr/>
        </p:nvSpPr>
        <p:spPr bwMode="auto">
          <a:xfrm>
            <a:off x="12700" y="0"/>
            <a:ext cx="7775879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33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alt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Возобновление работ</a:t>
            </a:r>
          </a:p>
        </p:txBody>
      </p:sp>
      <p:sp>
        <p:nvSpPr>
          <p:cNvPr id="7" name="Пятиугольник 6"/>
          <p:cNvSpPr/>
          <p:nvPr/>
        </p:nvSpPr>
        <p:spPr bwMode="auto">
          <a:xfrm>
            <a:off x="146338" y="2362200"/>
            <a:ext cx="8851900" cy="1485900"/>
          </a:xfrm>
          <a:prstGeom prst="homePlate">
            <a:avLst>
              <a:gd name="adj" fmla="val 91176"/>
            </a:avLst>
          </a:prstGeom>
          <a:solidFill>
            <a:schemeClr val="accent3">
              <a:lumMod val="20000"/>
              <a:lumOff val="80000"/>
            </a:schemeClr>
          </a:solidFill>
          <a:ln w="25400" cap="flat" cmpd="sng" algn="ctr">
            <a:solidFill>
              <a:schemeClr val="accent3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defTabSz="100965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Завершен поиск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питьевых подземных вод для обеспечения водоснабжения районного центра пос. Березник Архангельской области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0960194"/>
              </p:ext>
            </p:extLst>
          </p:nvPr>
        </p:nvGraphicFramePr>
        <p:xfrm>
          <a:off x="146338" y="1295400"/>
          <a:ext cx="8515350" cy="9464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43662"/>
                <a:gridCol w="2071688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Общество с ограниченной ответственностью "Гидрогеологическая и </a:t>
                      </a:r>
                      <a:r>
                        <a:rPr lang="ru-RU" sz="1800" dirty="0" err="1">
                          <a:effectLst/>
                        </a:rPr>
                        <a:t>геоэкологическая</a:t>
                      </a:r>
                      <a:r>
                        <a:rPr lang="ru-RU" sz="1800" dirty="0">
                          <a:effectLst/>
                        </a:rPr>
                        <a:t> научно-производственная и проектная фирма "Скала" 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12 700 000,00 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9218" name="Picture 2" descr="Поиск воды для бурения в Черногории Kor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725" y="4094450"/>
            <a:ext cx="3697650" cy="246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156201" y="4581978"/>
            <a:ext cx="3842038" cy="1077218"/>
          </a:xfrm>
          <a:prstGeom prst="rect">
            <a:avLst/>
          </a:prstGeom>
          <a:ln w="31750"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III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</a:rPr>
              <a:t> квартал 2014 г. - 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IV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</a:rPr>
              <a:t> квартал 2016 г.</a:t>
            </a:r>
          </a:p>
        </p:txBody>
      </p:sp>
    </p:spTree>
    <p:extLst>
      <p:ext uri="{BB962C8B-B14F-4D97-AF65-F5344CB8AC3E}">
        <p14:creationId xmlns:p14="http://schemas.microsoft.com/office/powerpoint/2010/main" val="183637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/>
          <p:cNvCxnSpPr/>
          <p:nvPr/>
        </p:nvCxnSpPr>
        <p:spPr>
          <a:xfrm>
            <a:off x="169682" y="140439"/>
            <a:ext cx="4176464" cy="0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89369" y="228600"/>
            <a:ext cx="4156777" cy="923330"/>
          </a:xfrm>
          <a:prstGeom prst="rect">
            <a:avLst/>
          </a:prstGeom>
          <a:pattFill prst="wdUpDiag">
            <a:fgClr>
              <a:srgbClr val="FEEFDA"/>
            </a:fgClr>
            <a:bgClr>
              <a:schemeClr val="bg1"/>
            </a:bgClr>
          </a:pattFill>
        </p:spPr>
        <p:txBody>
          <a:bodyPr wrap="square" lIns="108000" rIns="36000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Экспертиза результата работ по контракту на поиск питьевой воды (декабрь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2016)</a:t>
            </a:r>
            <a:endParaRPr lang="ru-RU" b="1" dirty="0">
              <a:latin typeface="Arial Narrow" panose="020B0606020202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3000"/>
                    </a14:imgEffect>
                    <a14:imgEffect>
                      <a14:brightnessContrast bright="21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403600"/>
            <a:ext cx="2743200" cy="1792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 descr="http://boomerhealthinstitute.com/wp-content/uploads/2014/10/bigstock-icon-With-Tap-Water-Symbol-jpg-58436270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953" y="5686168"/>
            <a:ext cx="771981" cy="79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940039" y="5257800"/>
            <a:ext cx="820396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Необходимо:</a:t>
            </a:r>
          </a:p>
          <a:p>
            <a:pPr marL="228600" indent="-2286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разведочных работ по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изучению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запасов подземных вод для питьевого и хозяйственно-бытового водоснабжения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пос.Березник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категории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  <a:p>
            <a:pPr marL="228600" indent="-2286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водопровода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8989" y="1447800"/>
            <a:ext cx="4197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2015 -2016 гг. </a:t>
            </a:r>
            <a:r>
              <a:rPr lang="ru-RU" sz="1600" b="1" dirty="0">
                <a:solidFill>
                  <a:srgbClr val="FF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– </a:t>
            </a:r>
            <a:r>
              <a:rPr lang="ru-RU" sz="1600" b="1" dirty="0" smtClean="0">
                <a:solidFill>
                  <a:srgbClr val="FF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обнаружен водоносный </a:t>
            </a:r>
            <a:r>
              <a:rPr lang="ru-RU" sz="1600" b="1" dirty="0">
                <a:solidFill>
                  <a:srgbClr val="FF000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слой с необходимым дебетом и качеством. </a:t>
            </a:r>
            <a:endParaRPr lang="ru-RU" sz="16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21"/>
          <a:stretch/>
        </p:blipFill>
        <p:spPr bwMode="auto">
          <a:xfrm>
            <a:off x="4822811" y="1"/>
            <a:ext cx="4443728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405" y="3429000"/>
            <a:ext cx="3324795" cy="1767452"/>
          </a:xfrm>
          <a:prstGeom prst="rect">
            <a:avLst/>
          </a:prstGeom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52400" y="1219200"/>
            <a:ext cx="4176464" cy="0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2" y="2438400"/>
            <a:ext cx="9151752" cy="9906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45802" y="2615625"/>
            <a:ext cx="48670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Продолжение работ</a:t>
            </a:r>
            <a:endParaRPr lang="ru-RU" alt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4261785" y="3962400"/>
            <a:ext cx="767415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76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DSC0486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486400"/>
            <a:ext cx="8229600" cy="1143000"/>
          </a:xfrm>
        </p:spPr>
        <p:txBody>
          <a:bodyPr/>
          <a:lstStyle/>
          <a:p>
            <a:r>
              <a:rPr lang="ru-RU" altLang="ru-RU" sz="3200" dirty="0" smtClean="0">
                <a:solidFill>
                  <a:srgbClr val="FFFF00"/>
                </a:solidFill>
                <a:latin typeface="Times New Roman" pitchFamily="18" charset="0"/>
              </a:rPr>
              <a:t>Административные здания</a:t>
            </a:r>
            <a:endParaRPr lang="ru-RU" altLang="ru-RU" sz="3200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752" cy="990600"/>
          </a:xfrm>
          <a:prstGeom prst="rect">
            <a:avLst/>
          </a:prstGeom>
        </p:spPr>
      </p:pic>
      <p:sp>
        <p:nvSpPr>
          <p:cNvPr id="4" name="WordArt 7"/>
          <p:cNvSpPr>
            <a:spLocks noChangeArrowheads="1" noChangeShapeType="1" noTextEdit="1"/>
          </p:cNvSpPr>
          <p:nvPr/>
        </p:nvSpPr>
        <p:spPr bwMode="auto">
          <a:xfrm>
            <a:off x="152400" y="304800"/>
            <a:ext cx="8839200" cy="38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b="1" kern="1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  <a:cs typeface="Arial"/>
              </a:rPr>
              <a:t>ОСНОВНЫЕ БЮДЖЕТНЫЕ ПОТРЕБИТЕЛИ</a:t>
            </a:r>
            <a:endParaRPr lang="ru-RU" sz="3600" b="1" kern="1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DSC050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3810000" cy="2856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86200" y="1143000"/>
            <a:ext cx="4953000" cy="1143000"/>
          </a:xfrm>
        </p:spPr>
        <p:txBody>
          <a:bodyPr/>
          <a:lstStyle/>
          <a:p>
            <a:r>
              <a:rPr lang="ru-RU" alt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Культурно-досуговый центр             </a:t>
            </a:r>
            <a:r>
              <a:rPr lang="ru-RU" alt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/>
            </a:r>
            <a:br>
              <a:rPr lang="ru-RU" alt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</a:br>
            <a:r>
              <a:rPr lang="ru-RU" alt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п</a:t>
            </a:r>
            <a:r>
              <a:rPr lang="ru-RU" alt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. </a:t>
            </a:r>
            <a:r>
              <a:rPr lang="ru-RU" alt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Березник с зрительным залом на 300 мест</a:t>
            </a:r>
            <a:endParaRPr lang="ru-RU" alt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752" cy="990600"/>
          </a:xfrm>
          <a:prstGeom prst="rect">
            <a:avLst/>
          </a:prstGeom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1066800" y="304800"/>
            <a:ext cx="6858000" cy="38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b="1" kern="1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  <a:cs typeface="Arial"/>
              </a:rPr>
              <a:t>БЮДЖЕТНЫЕ УЧРЕЖДЕНИЯ </a:t>
            </a:r>
            <a:endParaRPr lang="ru-RU" sz="3600" b="1" kern="1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  <a:cs typeface="Arial"/>
            </a:endParaRPr>
          </a:p>
        </p:txBody>
      </p:sp>
      <p:pic>
        <p:nvPicPr>
          <p:cNvPr id="6" name="Picture 4" descr="DSC0500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08"/>
          <a:stretch/>
        </p:blipFill>
        <p:spPr bwMode="auto">
          <a:xfrm>
            <a:off x="5486400" y="4648200"/>
            <a:ext cx="3581400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76200" y="5562600"/>
            <a:ext cx="533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ru-RU" sz="2800" b="1" kern="0" dirty="0" err="1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Березниковская</a:t>
            </a:r>
            <a:r>
              <a:rPr lang="ru-RU" altLang="ru-RU" sz="2800" b="1" kern="0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 </a:t>
            </a:r>
            <a:r>
              <a:rPr lang="ru-RU" altLang="ru-RU" sz="2800" b="1" kern="0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средняя школа</a:t>
            </a:r>
            <a:br>
              <a:rPr lang="ru-RU" altLang="ru-RU" sz="2800" b="1" kern="0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</a:br>
            <a:r>
              <a:rPr lang="ru-RU" altLang="ru-RU" sz="2800" b="1" kern="0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- обучается </a:t>
            </a:r>
            <a:r>
              <a:rPr lang="ru-RU" altLang="ru-RU" sz="2800" b="1" kern="0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942 учащихся</a:t>
            </a:r>
            <a:endParaRPr lang="ru-RU" altLang="ru-RU" sz="4000" kern="0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724930"/>
            <a:ext cx="3733800" cy="2304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28600" y="4114800"/>
            <a:ext cx="2514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ru-RU" sz="2800" b="1" kern="0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Детский сад «Катюша» на 240 мест</a:t>
            </a:r>
            <a:endParaRPr lang="ru-RU" altLang="ru-RU" sz="4000" kern="0" dirty="0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DSC0500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181600"/>
            <a:ext cx="8229600" cy="1143000"/>
          </a:xfrm>
        </p:spPr>
        <p:txBody>
          <a:bodyPr/>
          <a:lstStyle/>
          <a:p>
            <a:r>
              <a:rPr lang="ru-RU" altLang="ru-RU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Учебный корпус, мастерские, общежитие </a:t>
            </a:r>
            <a:r>
              <a:rPr lang="ru-RU" altLang="ru-RU" sz="4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Березниковского</a:t>
            </a:r>
            <a:r>
              <a:rPr lang="ru-RU" altLang="ru-RU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 индустриального техникума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752" cy="990600"/>
          </a:xfrm>
          <a:prstGeom prst="rect">
            <a:avLst/>
          </a:prstGeom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152400" y="304800"/>
            <a:ext cx="8839200" cy="38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b="1" kern="1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  <a:cs typeface="Arial"/>
              </a:rPr>
              <a:t>ОСНОВНЫЕ БЮДЖЕТНЫЕ УЧРЕЖДЕНИЯ </a:t>
            </a:r>
            <a:endParaRPr lang="ru-RU" sz="3600" b="1" kern="1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DSC050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0"/>
            <a:ext cx="8229600" cy="1143000"/>
          </a:xfrm>
        </p:spPr>
        <p:txBody>
          <a:bodyPr/>
          <a:lstStyle/>
          <a:p>
            <a:r>
              <a:rPr lang="ru-RU" alt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Виноградовская</a:t>
            </a:r>
            <a:r>
              <a:rPr lang="ru-RU" alt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 центральная районная больница</a:t>
            </a:r>
            <a:endParaRPr lang="ru-RU" alt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752" cy="990600"/>
          </a:xfrm>
          <a:prstGeom prst="rect">
            <a:avLst/>
          </a:prstGeom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152400" y="304800"/>
            <a:ext cx="8839200" cy="38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b="1" kern="1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  <a:cs typeface="Arial"/>
              </a:rPr>
              <a:t>ОСНОВНЫЕ БЮДЖЕТНЫЕ УЧРЕЖДЕНИЯ </a:t>
            </a:r>
            <a:endParaRPr lang="ru-RU" sz="3600" b="1" kern="1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7" name="Picture 7" descr="DSC050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86150"/>
            <a:ext cx="449580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DSC050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648200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5" name="Picture 5" descr="DSC0500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648200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 descr="DSC050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35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486400"/>
            <a:ext cx="8229600" cy="1143000"/>
          </a:xfrm>
        </p:spPr>
        <p:txBody>
          <a:bodyPr/>
          <a:lstStyle/>
          <a:p>
            <a:r>
              <a:rPr lang="ru-RU" alt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Проживает 6 </a:t>
            </a:r>
            <a:r>
              <a:rPr lang="ru-RU" alt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тыс.чел</a:t>
            </a:r>
            <a:r>
              <a:rPr lang="ru-RU" alt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.</a:t>
            </a:r>
            <a:endParaRPr lang="ru-RU" alt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3700"/>
            <a:ext cx="9151752" cy="990600"/>
          </a:xfrm>
          <a:prstGeom prst="rect">
            <a:avLst/>
          </a:prstGeom>
        </p:spPr>
      </p:pic>
      <p:sp>
        <p:nvSpPr>
          <p:cNvPr id="8" name="WordArt 7"/>
          <p:cNvSpPr>
            <a:spLocks noChangeArrowheads="1" noChangeShapeType="1" noTextEdit="1"/>
          </p:cNvSpPr>
          <p:nvPr/>
        </p:nvSpPr>
        <p:spPr bwMode="auto">
          <a:xfrm>
            <a:off x="457200" y="3238500"/>
            <a:ext cx="7010400" cy="38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b="1" kern="1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  <a:cs typeface="Arial"/>
              </a:rPr>
              <a:t>НАСЕЛЕНИЕ </a:t>
            </a:r>
            <a:r>
              <a:rPr lang="ru-RU" sz="3600" b="1" kern="1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  <a:cs typeface="Arial"/>
              </a:rPr>
              <a:t>п.БЕРЕЗНИК</a:t>
            </a:r>
            <a:endParaRPr lang="ru-RU" sz="3600" b="1" kern="1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SC0493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43400" y="0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50000"/>
              </a:lnSpc>
              <a:spcBef>
                <a:spcPct val="20000"/>
              </a:spcBef>
            </a:pPr>
            <a:r>
              <a:rPr lang="ru-RU" altLang="ru-RU" sz="2400" kern="0" dirty="0" smtClean="0">
                <a:solidFill>
                  <a:srgbClr val="000000"/>
                </a:solidFill>
                <a:latin typeface="Times New Roman" pitchFamily="18" charset="0"/>
              </a:rPr>
              <a:t>Снабжение </a:t>
            </a:r>
            <a:r>
              <a:rPr lang="ru-RU" altLang="ru-RU" sz="2400" kern="0" dirty="0">
                <a:solidFill>
                  <a:srgbClr val="000000"/>
                </a:solidFill>
                <a:latin typeface="Times New Roman" pitchFamily="18" charset="0"/>
              </a:rPr>
              <a:t>жителей </a:t>
            </a:r>
            <a:r>
              <a:rPr lang="ru-RU" altLang="ru-RU" sz="2400" kern="0" dirty="0" smtClean="0">
                <a:solidFill>
                  <a:srgbClr val="000000"/>
                </a:solidFill>
                <a:latin typeface="Times New Roman" pitchFamily="18" charset="0"/>
              </a:rPr>
              <a:t>и организаций п</a:t>
            </a:r>
            <a:r>
              <a:rPr lang="ru-RU" altLang="ru-RU" sz="2400" kern="0" dirty="0">
                <a:solidFill>
                  <a:srgbClr val="000000"/>
                </a:solidFill>
                <a:latin typeface="Times New Roman" pitchFamily="18" charset="0"/>
              </a:rPr>
              <a:t>. Березник питьевой водой осуществляется из единственной скважины путем подвоза водовозными машинами и из колодцев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3581400"/>
            <a:ext cx="43434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</a:pPr>
            <a:r>
              <a:rPr lang="ru-RU" altLang="ru-RU" sz="2400" kern="0" dirty="0" smtClean="0">
                <a:latin typeface="Times New Roman" pitchFamily="18" charset="0"/>
              </a:rPr>
              <a:t>Вода доставляется пятью автомашинами:</a:t>
            </a:r>
          </a:p>
          <a:p>
            <a:pPr>
              <a:buFont typeface="Wingdings" pitchFamily="2" charset="2"/>
              <a:buChar char="ü"/>
            </a:pPr>
            <a:r>
              <a:rPr lang="ru-RU" altLang="ru-RU" sz="2400" kern="0" dirty="0" smtClean="0">
                <a:latin typeface="Times New Roman" pitchFamily="18" charset="0"/>
              </a:rPr>
              <a:t>ЗИЛ-130 1988 </a:t>
            </a:r>
            <a:r>
              <a:rPr lang="ru-RU" altLang="ru-RU" sz="2400" kern="0" dirty="0" err="1" smtClean="0">
                <a:latin typeface="Times New Roman" pitchFamily="18" charset="0"/>
              </a:rPr>
              <a:t>г.в</a:t>
            </a:r>
            <a:r>
              <a:rPr lang="ru-RU" altLang="ru-RU" sz="2400" kern="0" dirty="0" smtClean="0">
                <a:latin typeface="Times New Roman" pitchFamily="18" charset="0"/>
              </a:rPr>
              <a:t>.(26 лет)</a:t>
            </a:r>
          </a:p>
          <a:p>
            <a:pPr>
              <a:buFont typeface="Wingdings" pitchFamily="2" charset="2"/>
              <a:buChar char="ü"/>
            </a:pPr>
            <a:r>
              <a:rPr lang="ru-RU" altLang="ru-RU" sz="2400" kern="0" dirty="0" smtClean="0">
                <a:latin typeface="Times New Roman" pitchFamily="18" charset="0"/>
              </a:rPr>
              <a:t> ГАЗ-53 1986 </a:t>
            </a:r>
            <a:r>
              <a:rPr lang="ru-RU" altLang="ru-RU" sz="2400" kern="0" dirty="0" err="1" smtClean="0">
                <a:latin typeface="Times New Roman" pitchFamily="18" charset="0"/>
              </a:rPr>
              <a:t>г.в</a:t>
            </a:r>
            <a:r>
              <a:rPr lang="ru-RU" altLang="ru-RU" sz="2400" kern="0" dirty="0" smtClean="0">
                <a:latin typeface="Times New Roman" pitchFamily="18" charset="0"/>
              </a:rPr>
              <a:t> .(28 лет) </a:t>
            </a:r>
          </a:p>
          <a:p>
            <a:pPr>
              <a:buFont typeface="Wingdings" pitchFamily="2" charset="2"/>
              <a:buChar char="ü"/>
            </a:pPr>
            <a:r>
              <a:rPr lang="ru-RU" altLang="ru-RU" sz="2400" kern="0" dirty="0" smtClean="0">
                <a:latin typeface="Times New Roman" pitchFamily="18" charset="0"/>
              </a:rPr>
              <a:t>ГАЗ-3307 1993 </a:t>
            </a:r>
            <a:r>
              <a:rPr lang="ru-RU" altLang="ru-RU" sz="2400" kern="0" dirty="0" err="1" smtClean="0">
                <a:latin typeface="Times New Roman" pitchFamily="18" charset="0"/>
              </a:rPr>
              <a:t>г.в</a:t>
            </a:r>
            <a:r>
              <a:rPr lang="ru-RU" altLang="ru-RU" sz="2400" kern="0" dirty="0" smtClean="0">
                <a:latin typeface="Times New Roman" pitchFamily="18" charset="0"/>
              </a:rPr>
              <a:t> .(21год)</a:t>
            </a:r>
          </a:p>
          <a:p>
            <a:pPr>
              <a:buFont typeface="Wingdings" pitchFamily="2" charset="2"/>
              <a:buChar char="ü"/>
            </a:pPr>
            <a:r>
              <a:rPr lang="ru-RU" altLang="ru-RU" sz="2400" kern="0" dirty="0">
                <a:latin typeface="Times New Roman" pitchFamily="18" charset="0"/>
              </a:rPr>
              <a:t>ГАЗ </a:t>
            </a:r>
            <a:r>
              <a:rPr lang="ru-RU" altLang="ru-RU" sz="2400" kern="0" dirty="0" smtClean="0">
                <a:latin typeface="Times New Roman" pitchFamily="18" charset="0"/>
              </a:rPr>
              <a:t>-3309 2015, 2016 </a:t>
            </a:r>
            <a:r>
              <a:rPr lang="ru-RU" altLang="ru-RU" sz="2400" kern="0" dirty="0" err="1" smtClean="0">
                <a:latin typeface="Times New Roman" pitchFamily="18" charset="0"/>
              </a:rPr>
              <a:t>г.в</a:t>
            </a:r>
            <a:r>
              <a:rPr lang="ru-RU" altLang="ru-RU" sz="2400" kern="0" dirty="0" smtClean="0">
                <a:latin typeface="Times New Roman" pitchFamily="18" charset="0"/>
              </a:rPr>
              <a:t>. </a:t>
            </a:r>
            <a:endParaRPr lang="ru-RU" altLang="ru-RU" sz="2400" kern="0" dirty="0">
              <a:latin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374" y="3733800"/>
            <a:ext cx="4889626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2532" name="Picture 4" descr="DSC0493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DSC0493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52800"/>
            <a:ext cx="46736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DSC0494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152400"/>
            <a:ext cx="46736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5" name="Picture 7" descr="DSC0494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3429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9151752" cy="609600"/>
          </a:xfrm>
          <a:prstGeom prst="rect">
            <a:avLst/>
          </a:prstGeom>
        </p:spPr>
      </p:pic>
      <p:sp>
        <p:nvSpPr>
          <p:cNvPr id="9" name="WordArt 7"/>
          <p:cNvSpPr>
            <a:spLocks noChangeArrowheads="1" noChangeShapeType="1" noTextEdit="1"/>
          </p:cNvSpPr>
          <p:nvPr/>
        </p:nvSpPr>
        <p:spPr bwMode="auto">
          <a:xfrm>
            <a:off x="304800" y="3162300"/>
            <a:ext cx="8458200" cy="38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b="1" kern="1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  <a:cs typeface="Arial"/>
              </a:rPr>
              <a:t>Децентрализованное водоснабжение</a:t>
            </a:r>
            <a:endParaRPr lang="ru-RU" sz="3600" b="1" kern="1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310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977</TotalTime>
  <Words>476</Words>
  <Application>Microsoft Office PowerPoint</Application>
  <PresentationFormat>Экран (4:3)</PresentationFormat>
  <Paragraphs>80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Оформление по умолчанию</vt:lpstr>
      <vt:lpstr>Презентация PowerPoint</vt:lpstr>
      <vt:lpstr>Презентация PowerPoint</vt:lpstr>
      <vt:lpstr>Административные здания</vt:lpstr>
      <vt:lpstr>Культурно-досуговый центр              п. Березник с зрительным залом на 300 мест</vt:lpstr>
      <vt:lpstr>Учебный корпус, мастерские, общежитие Березниковского индустриального техникума</vt:lpstr>
      <vt:lpstr>Виноградовская центральная районная больница</vt:lpstr>
      <vt:lpstr>Проживает 6 тыс.чел.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user</cp:lastModifiedBy>
  <cp:revision>73</cp:revision>
  <cp:lastPrinted>1601-01-01T00:00:00Z</cp:lastPrinted>
  <dcterms:created xsi:type="dcterms:W3CDTF">1601-01-01T00:00:00Z</dcterms:created>
  <dcterms:modified xsi:type="dcterms:W3CDTF">2016-11-17T11:20:48Z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