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426" r:id="rId3"/>
    <p:sldId id="471" r:id="rId4"/>
    <p:sldId id="478" r:id="rId5"/>
    <p:sldId id="430" r:id="rId6"/>
    <p:sldId id="445" r:id="rId7"/>
    <p:sldId id="475" r:id="rId8"/>
    <p:sldId id="442" r:id="rId9"/>
    <p:sldId id="477" r:id="rId10"/>
    <p:sldId id="443" r:id="rId11"/>
    <p:sldId id="464" r:id="rId12"/>
    <p:sldId id="473" r:id="rId13"/>
    <p:sldId id="474" r:id="rId14"/>
    <p:sldId id="465" r:id="rId15"/>
    <p:sldId id="479" r:id="rId16"/>
    <p:sldId id="472" r:id="rId17"/>
    <p:sldId id="459" r:id="rId18"/>
  </p:sldIdLst>
  <p:sldSz cx="9144000" cy="6858000" type="screen4x3"/>
  <p:notesSz cx="677862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167"/>
    <a:srgbClr val="FF6600"/>
    <a:srgbClr val="EA5D1F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3" autoAdjust="0"/>
    <p:restoredTop sz="93932" autoAdjust="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4110"/>
        <p:guide orient="horz" pos="935"/>
        <p:guide orient="horz" pos="2886"/>
        <p:guide orient="horz" pos="1979"/>
        <p:guide pos="2880"/>
        <p:guide pos="204"/>
        <p:guide pos="5556"/>
        <p:guide pos="1519"/>
        <p:guide pos="703"/>
        <p:guide pos="2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7193" cy="496253"/>
          </a:xfrm>
          <a:prstGeom prst="rect">
            <a:avLst/>
          </a:prstGeom>
        </p:spPr>
        <p:txBody>
          <a:bodyPr vert="horz" lIns="91904" tIns="45953" rIns="91904" bIns="4595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9852" y="0"/>
            <a:ext cx="2937193" cy="496253"/>
          </a:xfrm>
          <a:prstGeom prst="rect">
            <a:avLst/>
          </a:prstGeom>
        </p:spPr>
        <p:txBody>
          <a:bodyPr vert="horz" lIns="91904" tIns="45953" rIns="91904" bIns="4595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214275-7843-46E4-89DA-7A42BD26180C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04" tIns="45953" rIns="91904" bIns="4595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79" y="4715192"/>
            <a:ext cx="5422268" cy="4466274"/>
          </a:xfrm>
          <a:prstGeom prst="rect">
            <a:avLst/>
          </a:prstGeom>
        </p:spPr>
        <p:txBody>
          <a:bodyPr vert="horz" lIns="91904" tIns="45953" rIns="91904" bIns="45953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800"/>
            <a:ext cx="2937193" cy="496252"/>
          </a:xfrm>
          <a:prstGeom prst="rect">
            <a:avLst/>
          </a:prstGeom>
        </p:spPr>
        <p:txBody>
          <a:bodyPr vert="horz" lIns="91904" tIns="45953" rIns="91904" bIns="4595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9852" y="9428800"/>
            <a:ext cx="2937193" cy="496252"/>
          </a:xfrm>
          <a:prstGeom prst="rect">
            <a:avLst/>
          </a:prstGeom>
        </p:spPr>
        <p:txBody>
          <a:bodyPr vert="horz" lIns="91904" tIns="45953" rIns="91904" bIns="4595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9C0265-B1CA-426A-B727-4FADD9C7C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FFE9B1-2988-4675-83D6-AD83A55216B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B12252-A87A-43B3-8CD9-EB581591F99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B12252-A87A-43B3-8CD9-EB581591F99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FFE9B1-2988-4675-83D6-AD83A55216B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FFE9B1-2988-4675-83D6-AD83A55216B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D3F21B-B2B5-466C-852D-9E280F3E63E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4B8B85-7C2A-4CE1-8477-55221C6FD60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4B8B85-7C2A-4CE1-8477-55221C6FD60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6A523F-D2B8-4CE9-8B36-1D42A550153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B12252-A87A-43B3-8CD9-EB581591F99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B12252-A87A-43B3-8CD9-EB581591F99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95A3D-A771-4341-82B1-59ACD50941EE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24D9F-C6BE-4DA4-9AA5-F2B1B2228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672CC-2EC0-4430-8124-E7EBFEEB883C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2F647-23B1-4412-B3F6-E1ED3EFBF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94DBC-EB91-4576-9DCC-D408A639B001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D40A5-E935-4C2B-97B0-6B3198A5E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EB61D-E014-4FF8-AB45-D616B4051015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0BDDA-0D86-48B5-8461-76504F13F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4612F-384F-4049-83C2-F4FBA00D5D5E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D1293-D1D8-4A7F-8049-9246468E0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0A4D3-8739-49C5-BA01-B6E7B376BB3B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7570D-5FB3-433D-80EF-9CD54F4BE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370A8-A322-40AC-8C47-A4FF43866515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86B95-86A1-4FE8-9963-1BDADBF56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9713D-488D-4C35-95F4-95ED000E6706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B1988-6C3E-4C33-9945-EEB8DAD85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9E152-5A46-4DB7-B21A-E051877C7678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A8A5E-AAC5-430D-A7D8-C5CAE05A8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6052C-9771-45F9-8512-B790D15F9A3D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C2B8A-FD12-402C-9B35-23AF63923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289BF-4949-4603-A15D-3CDDAF3EA5CB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EE874-374F-49C5-B569-7F07C8E26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ED4F19-1746-4A35-99B6-1B7B768D726F}" type="datetimeFigureOut">
              <a:rPr lang="ru-RU"/>
              <a:pPr>
                <a:defRPr/>
              </a:pPr>
              <a:t>06.11.2015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CEF69F-A99C-4F41-A224-C3F90C0BA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tiff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kjust\Рабочий стол\РАО\About_IRAO_new_Страница_04.jpg"/>
          <p:cNvPicPr>
            <a:picLocks noChangeAspect="1" noChangeArrowheads="1"/>
          </p:cNvPicPr>
          <p:nvPr/>
        </p:nvPicPr>
        <p:blipFill>
          <a:blip r:embed="rId2" cstate="print">
            <a:lum contrast="16000"/>
            <a:grayscl/>
          </a:blip>
          <a:srcRect l="53893" t="739" r="5933" b="5148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8463"/>
            <a:ext cx="9144000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JI01693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404664"/>
            <a:ext cx="2124647" cy="1584176"/>
          </a:xfrm>
          <a:prstGeom prst="rect">
            <a:avLst/>
          </a:prstGeom>
        </p:spPr>
      </p:pic>
      <p:pic>
        <p:nvPicPr>
          <p:cNvPr id="12" name="Рисунок 11" descr="IMG_3615.jpg"/>
          <p:cNvPicPr>
            <a:picLocks noChangeAspect="1"/>
          </p:cNvPicPr>
          <p:nvPr/>
        </p:nvPicPr>
        <p:blipFill>
          <a:blip r:embed="rId5" cstate="print"/>
          <a:srcRect r="3051"/>
          <a:stretch>
            <a:fillRect/>
          </a:stretch>
        </p:blipFill>
        <p:spPr>
          <a:xfrm>
            <a:off x="2267744" y="404326"/>
            <a:ext cx="2304256" cy="1584514"/>
          </a:xfrm>
          <a:prstGeom prst="rect">
            <a:avLst/>
          </a:prstGeom>
        </p:spPr>
      </p:pic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4649788" y="2564904"/>
            <a:ext cx="431958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200" b="1" dirty="0" smtClean="0">
                <a:solidFill>
                  <a:srgbClr val="003167"/>
                </a:solidFill>
                <a:latin typeface="Franklin Gothic Medium" pitchFamily="34" charset="0"/>
                <a:cs typeface="Tahoma" pitchFamily="34" charset="0"/>
              </a:rPr>
              <a:t>Готовность ОАО «ТГК-2»</a:t>
            </a:r>
          </a:p>
          <a:p>
            <a:r>
              <a:rPr lang="ru-RU" altLang="ru-RU" sz="2200" b="1" dirty="0" smtClean="0">
                <a:solidFill>
                  <a:srgbClr val="003167"/>
                </a:solidFill>
                <a:latin typeface="Franklin Gothic Medium" pitchFamily="34" charset="0"/>
                <a:cs typeface="Tahoma" pitchFamily="34" charset="0"/>
              </a:rPr>
              <a:t>к прохождению осенне-зимнего периода 2015-2016 гг.</a:t>
            </a:r>
            <a:endParaRPr lang="ru-RU" altLang="ru-RU" sz="2200" b="1" dirty="0">
              <a:solidFill>
                <a:srgbClr val="003167"/>
              </a:solidFill>
              <a:latin typeface="Franklin Gothic Medium" pitchFamily="34" charset="0"/>
              <a:cs typeface="Tahoma" pitchFamily="34" charset="0"/>
            </a:endParaRPr>
          </a:p>
        </p:txBody>
      </p:sp>
      <p:sp>
        <p:nvSpPr>
          <p:cNvPr id="8197" name="Прямоугольник 4"/>
          <p:cNvSpPr>
            <a:spLocks noChangeArrowheads="1"/>
          </p:cNvSpPr>
          <p:nvPr/>
        </p:nvSpPr>
        <p:spPr bwMode="auto">
          <a:xfrm>
            <a:off x="4693486" y="6165304"/>
            <a:ext cx="34996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200" dirty="0" smtClean="0">
                <a:solidFill>
                  <a:srgbClr val="003167"/>
                </a:solidFill>
                <a:latin typeface="Tahoma" pitchFamily="34" charset="0"/>
                <a:cs typeface="Tahoma" pitchFamily="34" charset="0"/>
              </a:rPr>
              <a:t>Ноябрь 2015 </a:t>
            </a:r>
            <a:r>
              <a:rPr lang="ru-RU" altLang="ru-RU" sz="1200" dirty="0">
                <a:solidFill>
                  <a:srgbClr val="003167"/>
                </a:solidFill>
                <a:latin typeface="Tahoma" pitchFamily="34" charset="0"/>
                <a:cs typeface="Tahoma" pitchFamily="34" charset="0"/>
              </a:rPr>
              <a:t>г</a:t>
            </a:r>
            <a:r>
              <a:rPr lang="ru-RU" altLang="ru-RU" sz="1200" dirty="0" smtClean="0">
                <a:solidFill>
                  <a:srgbClr val="003167"/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altLang="ru-RU" sz="1200" dirty="0" smtClean="0">
                <a:solidFill>
                  <a:srgbClr val="003167"/>
                </a:solidFill>
                <a:latin typeface="Tahoma" pitchFamily="34" charset="0"/>
                <a:cs typeface="Tahoma" pitchFamily="34" charset="0"/>
              </a:rPr>
              <a:t>Архангельское областное Собрание депутатов</a:t>
            </a:r>
            <a:endParaRPr lang="ru-RU" altLang="ru-RU" sz="1200" dirty="0">
              <a:solidFill>
                <a:srgbClr val="003167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198" name="Рисунок 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57988" y="476250"/>
            <a:ext cx="19177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677916" y="4419109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3167"/>
                </a:solidFill>
                <a:latin typeface="Franklin Gothic Medium" pitchFamily="34" charset="0"/>
              </a:rPr>
              <a:t>Докладчик:</a:t>
            </a:r>
          </a:p>
          <a:p>
            <a:r>
              <a:rPr lang="ru-RU" sz="1400" b="1" dirty="0" smtClean="0">
                <a:solidFill>
                  <a:srgbClr val="003167"/>
                </a:solidFill>
                <a:latin typeface="Franklin Gothic Medium" pitchFamily="34" charset="0"/>
              </a:rPr>
              <a:t>Михайлов Вадим Алексеевич</a:t>
            </a:r>
            <a:r>
              <a:rPr lang="ru-RU" sz="1400" dirty="0" smtClean="0">
                <a:solidFill>
                  <a:srgbClr val="003167"/>
                </a:solidFill>
                <a:latin typeface="Franklin Gothic Medium" pitchFamily="34" charset="0"/>
              </a:rPr>
              <a:t>,</a:t>
            </a:r>
          </a:p>
          <a:p>
            <a:r>
              <a:rPr lang="ru-RU" sz="1400" dirty="0" smtClean="0">
                <a:solidFill>
                  <a:srgbClr val="003167"/>
                </a:solidFill>
                <a:latin typeface="Franklin Gothic Medium" pitchFamily="34" charset="0"/>
              </a:rPr>
              <a:t>управляющий директор Главного управления</a:t>
            </a:r>
          </a:p>
          <a:p>
            <a:r>
              <a:rPr lang="ru-RU" sz="1400" dirty="0" smtClean="0">
                <a:solidFill>
                  <a:srgbClr val="003167"/>
                </a:solidFill>
                <a:latin typeface="Franklin Gothic Medium" pitchFamily="34" charset="0"/>
              </a:rPr>
              <a:t>ОАО «ТГК-2» по Архангельской области</a:t>
            </a:r>
            <a:endParaRPr lang="ru-RU" sz="1400" dirty="0">
              <a:solidFill>
                <a:srgbClr val="003167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SC01951.JPG"/>
          <p:cNvPicPr>
            <a:picLocks noChangeAspect="1"/>
          </p:cNvPicPr>
          <p:nvPr/>
        </p:nvPicPr>
        <p:blipFill>
          <a:blip r:embed="rId3" cstate="print"/>
          <a:srcRect t="8112" b="10407"/>
          <a:stretch>
            <a:fillRect/>
          </a:stretch>
        </p:blipFill>
        <p:spPr>
          <a:xfrm>
            <a:off x="467544" y="3284984"/>
            <a:ext cx="5184576" cy="3168352"/>
          </a:xfrm>
          <a:prstGeom prst="rect">
            <a:avLst/>
          </a:prstGeom>
        </p:spPr>
      </p:pic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3225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188" y="441325"/>
            <a:ext cx="93662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519863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E24F00-AAD2-4D42-9463-E32B815462CD}" type="slidenum">
              <a:rPr 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22" name="Прямоугольник 8"/>
          <p:cNvSpPr>
            <a:spLocks noChangeArrowheads="1"/>
          </p:cNvSpPr>
          <p:nvPr/>
        </p:nvSpPr>
        <p:spPr bwMode="auto">
          <a:xfrm>
            <a:off x="323850" y="509588"/>
            <a:ext cx="7180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  <a:latin typeface="Franklin Gothic Medium" pitchFamily="34" charset="0"/>
                <a:cs typeface="Tahoma" pitchFamily="34" charset="0"/>
              </a:rPr>
              <a:t>Готовность аварийных бригад</a:t>
            </a:r>
          </a:p>
        </p:txBody>
      </p:sp>
      <p:sp>
        <p:nvSpPr>
          <p:cNvPr id="6" name="Text Box 45"/>
          <p:cNvSpPr txBox="1">
            <a:spLocks noChangeArrowheads="1"/>
          </p:cNvSpPr>
          <p:nvPr/>
        </p:nvSpPr>
        <p:spPr bwMode="auto">
          <a:xfrm>
            <a:off x="428624" y="1412776"/>
            <a:ext cx="601558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spc="-6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На </a:t>
            </a:r>
            <a:r>
              <a:rPr lang="ru-RU" sz="1600" spc="-60" dirty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всех </a:t>
            </a:r>
            <a:r>
              <a:rPr lang="ru-RU" sz="1600" spc="-60" dirty="0" err="1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энергообъектах</a:t>
            </a:r>
            <a:r>
              <a:rPr lang="ru-RU" sz="1600" spc="-60" dirty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 ОАО «ТГК-2» выпущены приказы по </a:t>
            </a:r>
            <a:r>
              <a:rPr lang="ru-RU" sz="1600" spc="-6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формированию </a:t>
            </a:r>
            <a:r>
              <a:rPr lang="ru-RU" sz="1600" spc="-60" dirty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аварийных бригад. В ходе подготовки к ОЗП </a:t>
            </a:r>
            <a:r>
              <a:rPr lang="ru-RU" sz="1600" spc="-6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совместно </a:t>
            </a:r>
            <a:r>
              <a:rPr lang="ru-RU" sz="1600" spc="-60" dirty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с региональными штабами и территориальными </a:t>
            </a:r>
            <a:r>
              <a:rPr lang="ru-RU" sz="1600" spc="-6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органами </a:t>
            </a:r>
            <a:r>
              <a:rPr lang="ru-RU" sz="1600" spc="-60" dirty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МЧС </a:t>
            </a:r>
            <a:r>
              <a:rPr lang="ru-RU" sz="1600" spc="-6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России, </a:t>
            </a:r>
            <a:r>
              <a:rPr lang="ru-RU" sz="1600" spc="-60" dirty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органами местного самоуправления </a:t>
            </a:r>
            <a:r>
              <a:rPr lang="ru-RU" sz="1600" spc="-6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проведены совместные </a:t>
            </a:r>
            <a:r>
              <a:rPr lang="ru-RU" sz="1600" spc="-60" dirty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учения по отработке взаимодействия при ликвидации чрезвычайных ситуаций с угрозой нарушения </a:t>
            </a:r>
            <a:r>
              <a:rPr lang="ru-RU" sz="1600" spc="-6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электроснабжения </a:t>
            </a:r>
            <a:r>
              <a:rPr lang="ru-RU" sz="1600" spc="-60" dirty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в условиях низких температур наружного воздуха. 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867400" y="4293096"/>
            <a:ext cx="30257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Аварийные бригады укомплектованы персоналом, материалами и инструментами, средствами связи </a:t>
            </a:r>
            <a:r>
              <a:rPr lang="ru-RU" sz="200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и </a:t>
            </a:r>
            <a:r>
              <a:rPr lang="ru-RU" sz="200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транспортом</a:t>
            </a:r>
            <a:endParaRPr lang="ru-RU" sz="2000" dirty="0">
              <a:solidFill>
                <a:srgbClr val="003167"/>
              </a:solidFill>
              <a:latin typeface="Franklin Gothic Medium" pitchFamily="34" charset="0"/>
              <a:cs typeface="Arial" charset="0"/>
            </a:endParaRPr>
          </a:p>
        </p:txBody>
      </p:sp>
      <p:pic>
        <p:nvPicPr>
          <p:cNvPr id="8" name="Рисунок 7" descr="оперативные переговоры.JPG"/>
          <p:cNvPicPr>
            <a:picLocks noChangeAspect="1"/>
          </p:cNvPicPr>
          <p:nvPr/>
        </p:nvPicPr>
        <p:blipFill>
          <a:blip r:embed="rId6" cstate="print"/>
          <a:srcRect l="16439" r="21918"/>
          <a:stretch>
            <a:fillRect/>
          </a:stretch>
        </p:blipFill>
        <p:spPr>
          <a:xfrm>
            <a:off x="6660232" y="1484783"/>
            <a:ext cx="2160240" cy="2628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813"/>
            <a:ext cx="9144000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1271" name="Рисунок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441325"/>
            <a:ext cx="93662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8"/>
          <p:cNvSpPr>
            <a:spLocks noChangeArrowheads="1"/>
          </p:cNvSpPr>
          <p:nvPr/>
        </p:nvSpPr>
        <p:spPr bwMode="auto">
          <a:xfrm>
            <a:off x="323850" y="509588"/>
            <a:ext cx="71802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  <a:latin typeface="Franklin Gothic Medium" pitchFamily="34" charset="0"/>
                <a:cs typeface="Tahoma" pitchFamily="34" charset="0"/>
              </a:rPr>
              <a:t>Наработка основного оборудования ТЭЦ ОАО «ТГК-2»</a:t>
            </a:r>
          </a:p>
          <a:p>
            <a:r>
              <a:rPr lang="ru-RU" altLang="ru-RU" b="1" dirty="0" smtClean="0">
                <a:solidFill>
                  <a:schemeClr val="bg1"/>
                </a:solidFill>
                <a:latin typeface="Franklin Gothic Medium" pitchFamily="34" charset="0"/>
                <a:cs typeface="Tahoma" pitchFamily="34" charset="0"/>
              </a:rPr>
              <a:t>на 1 июля 2015 года</a:t>
            </a:r>
          </a:p>
        </p:txBody>
      </p:sp>
      <p:sp>
        <p:nvSpPr>
          <p:cNvPr id="9" name="Номер слайда 26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519863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E24F00-AAD2-4D42-9463-E32B815462CD}" type="slidenum">
              <a:rPr 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dirty="0" smtClean="0">
              <a:solidFill>
                <a:srgbClr val="898989"/>
              </a:solidFill>
            </a:endParaRPr>
          </a:p>
        </p:txBody>
      </p:sp>
      <p:pic>
        <p:nvPicPr>
          <p:cNvPr id="39" name="Рисунок 38" descr="04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3859" y="1700808"/>
            <a:ext cx="8242789" cy="4248472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323528" y="6093296"/>
            <a:ext cx="8820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FF6600"/>
                </a:solidFill>
                <a:latin typeface="Franklin Gothic Medium" pitchFamily="34" charset="0"/>
              </a:rPr>
              <a:t>Высокий уровень наработки основного оборудования СТЭЦ-1 требует срочной реконструкции электростанции для обеспечения надёжного энергоснабжения в будущем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813"/>
            <a:ext cx="91440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8"/>
          <p:cNvSpPr>
            <a:spLocks noChangeArrowheads="1"/>
          </p:cNvSpPr>
          <p:nvPr/>
        </p:nvSpPr>
        <p:spPr bwMode="auto">
          <a:xfrm>
            <a:off x="322263" y="508000"/>
            <a:ext cx="8582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  <a:latin typeface="Franklin Gothic Medium" pitchFamily="34" charset="0"/>
                <a:cs typeface="Tahoma" pitchFamily="34" charset="0"/>
              </a:rPr>
              <a:t>Этапы реконструкции Северодвинской ТЭЦ-1 в 2015-2024 гг.</a:t>
            </a:r>
            <a:endParaRPr lang="ru-RU" altLang="ru-RU" b="1" dirty="0">
              <a:solidFill>
                <a:schemeClr val="bg1"/>
              </a:solidFill>
              <a:latin typeface="Franklin Gothic Medium" pitchFamily="34" charset="0"/>
              <a:cs typeface="Tahoma" pitchFamily="34" charset="0"/>
            </a:endParaRPr>
          </a:p>
        </p:txBody>
      </p:sp>
      <p:pic>
        <p:nvPicPr>
          <p:cNvPr id="6" name="Рисунок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441325"/>
            <a:ext cx="93662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26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519863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E24F00-AAD2-4D42-9463-E32B815462CD}" type="slidenum">
              <a:rPr 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dirty="0" smtClean="0">
              <a:solidFill>
                <a:srgbClr val="898989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1339027"/>
            <a:ext cx="8424936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134076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</a:rPr>
              <a:t>Первый этап (2015-2021 гг.)</a:t>
            </a:r>
            <a:endParaRPr lang="ru-RU" sz="24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3442941"/>
            <a:ext cx="8424936" cy="50579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342900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Franklin Gothic Medium" pitchFamily="34" charset="0"/>
              </a:rPr>
              <a:t>Второй этап (2021-2024 гг.)</a:t>
            </a:r>
            <a:endParaRPr lang="ru-RU" sz="24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1987099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EA5D1F"/>
                </a:solidFill>
                <a:latin typeface="Franklin Gothic Medium" pitchFamily="34" charset="0"/>
              </a:rPr>
              <a:t>Цель: замена выбывающего из эксплуатации генерирующего оборудования Северодвинской ТЭЦ-1</a:t>
            </a:r>
          </a:p>
          <a:p>
            <a:endParaRPr lang="ru-RU" sz="1200" dirty="0" smtClean="0">
              <a:solidFill>
                <a:srgbClr val="003167"/>
              </a:solidFill>
              <a:latin typeface="Franklin Gothic Medium" pitchFamily="34" charset="0"/>
            </a:endParaRPr>
          </a:p>
          <a:p>
            <a:r>
              <a:rPr lang="ru-RU" sz="1200" dirty="0" smtClean="0">
                <a:solidFill>
                  <a:srgbClr val="003167"/>
                </a:solidFill>
                <a:latin typeface="Franklin Gothic Medium" pitchFamily="34" charset="0"/>
              </a:rPr>
              <a:t>1. Установка двух газотурбинных установок с котлами-утилизаторами на территории Северодвинской ТЭЦ-1 (ТГК-2)</a:t>
            </a:r>
          </a:p>
          <a:p>
            <a:r>
              <a:rPr lang="ru-RU" sz="1200" dirty="0" smtClean="0">
                <a:solidFill>
                  <a:srgbClr val="003167"/>
                </a:solidFill>
                <a:latin typeface="Franklin Gothic Medium" pitchFamily="34" charset="0"/>
              </a:rPr>
              <a:t>2.  Установка дополнительно двух дополнительных модулей «Урожай-50» на газораспределительной станции «</a:t>
            </a:r>
            <a:r>
              <a:rPr lang="ru-RU" sz="1200" dirty="0" err="1" smtClean="0">
                <a:solidFill>
                  <a:srgbClr val="003167"/>
                </a:solidFill>
                <a:latin typeface="Franklin Gothic Medium" pitchFamily="34" charset="0"/>
              </a:rPr>
              <a:t>Рикасиха</a:t>
            </a:r>
            <a:r>
              <a:rPr lang="ru-RU" sz="1200" dirty="0" smtClean="0">
                <a:solidFill>
                  <a:srgbClr val="003167"/>
                </a:solidFill>
                <a:latin typeface="Franklin Gothic Medium" pitchFamily="34" charset="0"/>
              </a:rPr>
              <a:t>» (Газпром)</a:t>
            </a:r>
          </a:p>
          <a:p>
            <a:r>
              <a:rPr lang="ru-RU" sz="1200" dirty="0" smtClean="0">
                <a:solidFill>
                  <a:srgbClr val="003167"/>
                </a:solidFill>
                <a:latin typeface="Franklin Gothic Medium" pitchFamily="34" charset="0"/>
              </a:rPr>
              <a:t>3. Сооружение нового резервного участка высоковольтной линии 110 кВ «Северодвинская – </a:t>
            </a:r>
            <a:br>
              <a:rPr lang="ru-RU" sz="1200" dirty="0" smtClean="0">
                <a:solidFill>
                  <a:srgbClr val="003167"/>
                </a:solidFill>
                <a:latin typeface="Franklin Gothic Medium" pitchFamily="34" charset="0"/>
              </a:rPr>
            </a:br>
            <a:r>
              <a:rPr lang="ru-RU" sz="1200" dirty="0" smtClean="0">
                <a:solidFill>
                  <a:srgbClr val="003167"/>
                </a:solidFill>
                <a:latin typeface="Franklin Gothic Medium" pitchFamily="34" charset="0"/>
              </a:rPr>
              <a:t>ПС № 55, АС-185» протяжённостью 8 км (</a:t>
            </a:r>
            <a:r>
              <a:rPr lang="ru-RU" sz="1200" dirty="0" err="1" smtClean="0">
                <a:solidFill>
                  <a:srgbClr val="003167"/>
                </a:solidFill>
                <a:latin typeface="Franklin Gothic Medium" pitchFamily="34" charset="0"/>
              </a:rPr>
              <a:t>Россети</a:t>
            </a:r>
            <a:r>
              <a:rPr lang="ru-RU" sz="1200" dirty="0" smtClean="0">
                <a:solidFill>
                  <a:srgbClr val="003167"/>
                </a:solidFill>
                <a:latin typeface="Franklin Gothic Medium" pitchFamily="34" charset="0"/>
              </a:rPr>
              <a:t>)</a:t>
            </a:r>
            <a:endParaRPr lang="ru-RU" sz="1200" dirty="0">
              <a:solidFill>
                <a:srgbClr val="003167"/>
              </a:solidFill>
              <a:latin typeface="Franklin Gothic Medium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4077072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EA5D1F"/>
                </a:solidFill>
                <a:latin typeface="Franklin Gothic Medium" pitchFamily="34" charset="0"/>
              </a:rPr>
              <a:t>Цель: покрытие возможного дефицита договорной тепловой нагрузки северодвинского </a:t>
            </a:r>
            <a:r>
              <a:rPr lang="ru-RU" sz="1200" dirty="0" err="1" smtClean="0">
                <a:solidFill>
                  <a:srgbClr val="EA5D1F"/>
                </a:solidFill>
                <a:latin typeface="Franklin Gothic Medium" pitchFamily="34" charset="0"/>
              </a:rPr>
              <a:t>энергоузла</a:t>
            </a:r>
            <a:endParaRPr lang="ru-RU" sz="1200" dirty="0" smtClean="0">
              <a:solidFill>
                <a:srgbClr val="EA5D1F"/>
              </a:solidFill>
              <a:latin typeface="Franklin Gothic Medium" pitchFamily="34" charset="0"/>
            </a:endParaRPr>
          </a:p>
          <a:p>
            <a:endParaRPr lang="ru-RU" sz="1200" dirty="0" smtClean="0">
              <a:solidFill>
                <a:srgbClr val="003167"/>
              </a:solidFill>
              <a:latin typeface="Franklin Gothic Medium" pitchFamily="34" charset="0"/>
            </a:endParaRPr>
          </a:p>
          <a:p>
            <a:r>
              <a:rPr lang="ru-RU" sz="1200" dirty="0" smtClean="0">
                <a:solidFill>
                  <a:srgbClr val="003167"/>
                </a:solidFill>
                <a:latin typeface="Franklin Gothic Medium" pitchFamily="34" charset="0"/>
              </a:rPr>
              <a:t>1. Установка трёх пиковых водогрейных котлов КВГМ-180 (ТГК-2)</a:t>
            </a:r>
          </a:p>
          <a:p>
            <a:r>
              <a:rPr lang="ru-RU" sz="1200" dirty="0" smtClean="0">
                <a:solidFill>
                  <a:srgbClr val="003167"/>
                </a:solidFill>
                <a:latin typeface="Franklin Gothic Medium" pitchFamily="34" charset="0"/>
              </a:rPr>
              <a:t>2. Строительство третьего водовода от водоочистных сооружений № 2 (ВОС-2) Цеха № 19 до Северодвинской ТЭЦ-2</a:t>
            </a:r>
            <a:endParaRPr lang="ru-RU" sz="1200" dirty="0">
              <a:solidFill>
                <a:srgbClr val="003167"/>
              </a:solidFill>
              <a:latin typeface="Franklin Gothic Medium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5877272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EA5D1F"/>
                </a:solidFill>
                <a:latin typeface="Franklin Gothic Medium" pitchFamily="34" charset="0"/>
              </a:rPr>
              <a:t>Для повышения надёжности энергоснабжения на время реконструкции будет сохранена работы «старой» части СТЭЦ-1. Вывод оборудования из эксплуатации будет производиться только после завершения второго этапа реконструкции</a:t>
            </a:r>
            <a:endParaRPr lang="ru-RU" b="1" dirty="0">
              <a:solidFill>
                <a:srgbClr val="EA5D1F"/>
              </a:solidFill>
              <a:latin typeface="Franklin Gothic Medium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5066600"/>
            <a:ext cx="8424936" cy="7386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Franklin Gothic Medium" pitchFamily="34" charset="0"/>
              </a:rPr>
              <a:t>Для обеспечения электроэнергией строящейся железной дороги </a:t>
            </a:r>
            <a:r>
              <a:rPr lang="ru-RU" sz="1400" dirty="0" err="1" smtClean="0">
                <a:latin typeface="Franklin Gothic Medium" pitchFamily="34" charset="0"/>
              </a:rPr>
              <a:t>Белкомур</a:t>
            </a:r>
            <a:r>
              <a:rPr lang="ru-RU" sz="1400" dirty="0" smtClean="0">
                <a:latin typeface="Franklin Gothic Medium" pitchFamily="34" charset="0"/>
              </a:rPr>
              <a:t> возможна корректировка второго этапа реконструкции СТЭЦ-1 с установкой дополнительных </a:t>
            </a:r>
            <a:r>
              <a:rPr lang="ru-RU" sz="1400" dirty="0" err="1" smtClean="0">
                <a:latin typeface="Franklin Gothic Medium" pitchFamily="34" charset="0"/>
              </a:rPr>
              <a:t>когенерационных</a:t>
            </a:r>
            <a:r>
              <a:rPr lang="ru-RU" sz="1400" dirty="0" smtClean="0">
                <a:latin typeface="Franklin Gothic Medium" pitchFamily="34" charset="0"/>
              </a:rPr>
              <a:t> установок </a:t>
            </a:r>
          </a:p>
          <a:p>
            <a:pPr algn="ctr"/>
            <a:r>
              <a:rPr lang="ru-RU" sz="1400" dirty="0" smtClean="0">
                <a:latin typeface="Franklin Gothic Medium" pitchFamily="34" charset="0"/>
              </a:rPr>
              <a:t>для обеспечения электроэнергией тяговых подстанций железнодорожной магистрали</a:t>
            </a:r>
            <a:endParaRPr lang="ru-RU" sz="1400" dirty="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813"/>
            <a:ext cx="9144000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Рисунок 1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441325"/>
            <a:ext cx="93662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8"/>
          <p:cNvSpPr>
            <a:spLocks noChangeArrowheads="1"/>
          </p:cNvSpPr>
          <p:nvPr/>
        </p:nvSpPr>
        <p:spPr bwMode="auto">
          <a:xfrm>
            <a:off x="323850" y="509588"/>
            <a:ext cx="7180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  <a:latin typeface="Franklin Gothic Medium" pitchFamily="34" charset="0"/>
                <a:cs typeface="Tahoma" pitchFamily="34" charset="0"/>
              </a:rPr>
              <a:t>Тарифные последствия от реконструкции Северодвинской ТЭЦ-1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6093296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EA5D1F"/>
                </a:solidFill>
                <a:latin typeface="Franklin Gothic Medium" pitchFamily="34" charset="0"/>
              </a:rPr>
              <a:t>Изменение тарифов на тепловую и электрическую энергию в результате реконструкции  не превысит индекс потребительских цен</a:t>
            </a:r>
            <a:endParaRPr lang="ru-RU" b="1" dirty="0">
              <a:solidFill>
                <a:srgbClr val="EA5D1F"/>
              </a:solidFill>
              <a:latin typeface="Franklin Gothic Medium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41277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3167"/>
                </a:solidFill>
                <a:latin typeface="Franklin Gothic Medium" pitchFamily="34" charset="0"/>
              </a:rPr>
              <a:t>Динамика изменения тарифов на тепловую энергию в рамках реализации инвестиционного проекта по реконструкции Северодвинской ТЭЦ-1</a:t>
            </a:r>
            <a:endParaRPr lang="ru-RU" sz="1400" dirty="0" smtClean="0">
              <a:solidFill>
                <a:srgbClr val="EA5D1F"/>
              </a:solidFill>
              <a:latin typeface="Franklin Gothic Medium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2204864"/>
          <a:ext cx="8568954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8"/>
                <a:gridCol w="952106"/>
                <a:gridCol w="952106"/>
                <a:gridCol w="952106"/>
                <a:gridCol w="952106"/>
                <a:gridCol w="952106"/>
                <a:gridCol w="95210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Franklin Gothic Medium" pitchFamily="34" charset="0"/>
                        </a:rPr>
                        <a:t>2016</a:t>
                      </a:r>
                      <a:r>
                        <a:rPr lang="ru-RU" sz="1200" baseline="0" dirty="0" smtClean="0">
                          <a:latin typeface="Franklin Gothic Medium" pitchFamily="34" charset="0"/>
                        </a:rPr>
                        <a:t> г.</a:t>
                      </a:r>
                      <a:endParaRPr lang="ru-RU" sz="12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Franklin Gothic Medium" pitchFamily="34" charset="0"/>
                        </a:rPr>
                        <a:t>2017 г.</a:t>
                      </a:r>
                      <a:endParaRPr lang="ru-RU" sz="12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Franklin Gothic Medium" pitchFamily="34" charset="0"/>
                        </a:rPr>
                        <a:t>2018 г.</a:t>
                      </a:r>
                      <a:endParaRPr lang="ru-RU" sz="12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Franklin Gothic Medium" pitchFamily="34" charset="0"/>
                        </a:rPr>
                        <a:t>2019 г.</a:t>
                      </a:r>
                      <a:endParaRPr lang="ru-RU" sz="12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Franklin Gothic Medium" pitchFamily="34" charset="0"/>
                        </a:rPr>
                        <a:t>2020 г.</a:t>
                      </a:r>
                      <a:endParaRPr lang="ru-RU" sz="12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Franklin Gothic Medium" pitchFamily="34" charset="0"/>
                        </a:rPr>
                        <a:t>2021</a:t>
                      </a:r>
                      <a:r>
                        <a:rPr lang="ru-RU" sz="1200" baseline="0" dirty="0" smtClean="0">
                          <a:latin typeface="Franklin Gothic Medium" pitchFamily="34" charset="0"/>
                        </a:rPr>
                        <a:t> г.</a:t>
                      </a:r>
                      <a:endParaRPr lang="ru-RU" sz="12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Franklin Gothic Medium" pitchFamily="34" charset="0"/>
                        </a:rPr>
                        <a:t>Изменение </a:t>
                      </a:r>
                      <a:r>
                        <a:rPr lang="ru-RU" sz="1200" dirty="0" err="1" smtClean="0">
                          <a:latin typeface="Franklin Gothic Medium" pitchFamily="34" charset="0"/>
                        </a:rPr>
                        <a:t>среднеотпускного</a:t>
                      </a:r>
                      <a:r>
                        <a:rPr lang="ru-RU" sz="1200" baseline="0" dirty="0" smtClean="0">
                          <a:latin typeface="Franklin Gothic Medium" pitchFamily="34" charset="0"/>
                        </a:rPr>
                        <a:t> тарифа на тепловую энергию для конечных потребителей, %</a:t>
                      </a:r>
                      <a:endParaRPr lang="ru-RU" sz="12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Franklin Gothic Medium" pitchFamily="34" charset="0"/>
                        </a:rPr>
                        <a:t>103,8</a:t>
                      </a:r>
                      <a:endParaRPr lang="ru-RU" sz="12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Franklin Gothic Medium" pitchFamily="34" charset="0"/>
                        </a:rPr>
                        <a:t>104,9</a:t>
                      </a:r>
                      <a:endParaRPr lang="ru-RU" sz="12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Franklin Gothic Medium" pitchFamily="34" charset="0"/>
                        </a:rPr>
                        <a:t>104,7</a:t>
                      </a:r>
                      <a:endParaRPr lang="ru-RU" sz="12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Franklin Gothic Medium" pitchFamily="34" charset="0"/>
                        </a:rPr>
                        <a:t>104,5</a:t>
                      </a:r>
                      <a:endParaRPr lang="ru-RU" sz="12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Franklin Gothic Medium" pitchFamily="34" charset="0"/>
                        </a:rPr>
                        <a:t>104,0</a:t>
                      </a:r>
                      <a:endParaRPr lang="ru-RU" sz="12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Franklin Gothic Medium" pitchFamily="34" charset="0"/>
                        </a:rPr>
                        <a:t>102,5</a:t>
                      </a:r>
                      <a:endParaRPr lang="ru-RU" sz="12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Franklin Gothic Medium" pitchFamily="34" charset="0"/>
                        </a:rPr>
                        <a:t>Изменение</a:t>
                      </a:r>
                      <a:r>
                        <a:rPr lang="ru-RU" sz="1200" baseline="0" dirty="0" smtClean="0">
                          <a:latin typeface="Franklin Gothic Medium" pitchFamily="34" charset="0"/>
                        </a:rPr>
                        <a:t> тарифов на </a:t>
                      </a:r>
                      <a:r>
                        <a:rPr lang="ru-RU" sz="1200" baseline="0" dirty="0" err="1" smtClean="0">
                          <a:latin typeface="Franklin Gothic Medium" pitchFamily="34" charset="0"/>
                        </a:rPr>
                        <a:t>теплоэнергию</a:t>
                      </a:r>
                      <a:r>
                        <a:rPr lang="ru-RU" sz="1200" baseline="0" dirty="0" smtClean="0">
                          <a:latin typeface="Franklin Gothic Medium" pitchFamily="34" charset="0"/>
                        </a:rPr>
                        <a:t> со 2-го полугодия, %</a:t>
                      </a:r>
                      <a:endParaRPr lang="ru-RU" sz="12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Franklin Gothic Medium" pitchFamily="34" charset="0"/>
                        </a:rPr>
                        <a:t>г. Архангельск</a:t>
                      </a:r>
                      <a:endParaRPr lang="ru-RU" sz="12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Franklin Gothic Medium" pitchFamily="34" charset="0"/>
                        </a:rPr>
                        <a:t>104,1</a:t>
                      </a:r>
                      <a:endParaRPr lang="ru-RU" sz="12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Franklin Gothic Medium" pitchFamily="34" charset="0"/>
                        </a:rPr>
                        <a:t>104,7</a:t>
                      </a:r>
                      <a:endParaRPr lang="ru-RU" sz="12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Franklin Gothic Medium" pitchFamily="34" charset="0"/>
                        </a:rPr>
                        <a:t>103,6</a:t>
                      </a:r>
                      <a:endParaRPr lang="ru-RU" sz="12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Franklin Gothic Medium" pitchFamily="34" charset="0"/>
                        </a:rPr>
                        <a:t>104,6</a:t>
                      </a:r>
                      <a:endParaRPr lang="ru-RU" sz="12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Franklin Gothic Medium" pitchFamily="34" charset="0"/>
                        </a:rPr>
                        <a:t>102,8</a:t>
                      </a:r>
                      <a:endParaRPr lang="ru-RU" sz="12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Franklin Gothic Medium" pitchFamily="34" charset="0"/>
                        </a:rPr>
                        <a:t>102,2</a:t>
                      </a:r>
                      <a:endParaRPr lang="ru-RU" sz="12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Franklin Gothic Medium" pitchFamily="34" charset="0"/>
                        </a:rPr>
                        <a:t>г. Северодвинск</a:t>
                      </a:r>
                      <a:endParaRPr lang="ru-RU" sz="12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Franklin Gothic Medium" pitchFamily="34" charset="0"/>
                        </a:rPr>
                        <a:t>105,8</a:t>
                      </a:r>
                      <a:endParaRPr lang="ru-RU" sz="12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Franklin Gothic Medium" pitchFamily="34" charset="0"/>
                        </a:rPr>
                        <a:t>103,6</a:t>
                      </a:r>
                      <a:endParaRPr lang="ru-RU" sz="12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Franklin Gothic Medium" pitchFamily="34" charset="0"/>
                        </a:rPr>
                        <a:t>106,1</a:t>
                      </a:r>
                      <a:endParaRPr lang="ru-RU" sz="12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Franklin Gothic Medium" pitchFamily="34" charset="0"/>
                        </a:rPr>
                        <a:t>102,3</a:t>
                      </a:r>
                      <a:endParaRPr lang="ru-RU" sz="12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Franklin Gothic Medium" pitchFamily="34" charset="0"/>
                        </a:rPr>
                        <a:t>106,4</a:t>
                      </a:r>
                      <a:endParaRPr lang="ru-RU" sz="12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Franklin Gothic Medium" pitchFamily="34" charset="0"/>
                        </a:rPr>
                        <a:t>96,6</a:t>
                      </a:r>
                      <a:endParaRPr lang="ru-RU" sz="12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4941168"/>
            <a:ext cx="856895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Franklin Gothic Medium" pitchFamily="34" charset="0"/>
              </a:rPr>
              <a:t>Реконструкция Северодвинской ТЭЦ-1 с установкой двух ГТУ 25 МВт</a:t>
            </a:r>
          </a:p>
          <a:p>
            <a:pPr algn="ctr"/>
            <a:r>
              <a:rPr lang="ru-RU" dirty="0" smtClean="0">
                <a:latin typeface="Franklin Gothic Medium" pitchFamily="34" charset="0"/>
              </a:rPr>
              <a:t>приведёт к снижению тарифов на тепловую энергию в 2021 году</a:t>
            </a:r>
            <a:endParaRPr lang="ru-RU" dirty="0">
              <a:latin typeface="Franklin Gothic Medium" pitchFamily="34" charset="0"/>
            </a:endParaRPr>
          </a:p>
        </p:txBody>
      </p:sp>
      <p:sp>
        <p:nvSpPr>
          <p:cNvPr id="9" name="Номер слайда 26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519863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E24F00-AAD2-4D42-9463-E32B815462CD}" type="slidenum">
              <a:rPr 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813"/>
            <a:ext cx="9144000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3" name="Рисунок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441325"/>
            <a:ext cx="93662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8"/>
          <p:cNvSpPr>
            <a:spLocks noChangeArrowheads="1"/>
          </p:cNvSpPr>
          <p:nvPr/>
        </p:nvSpPr>
        <p:spPr bwMode="auto">
          <a:xfrm>
            <a:off x="323850" y="509588"/>
            <a:ext cx="71802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  <a:latin typeface="Franklin Gothic Medium" pitchFamily="34" charset="0"/>
                <a:cs typeface="Tahoma" pitchFamily="34" charset="0"/>
              </a:rPr>
              <a:t>Динамика задолженности на оптовом рынке электроэнергии </a:t>
            </a:r>
          </a:p>
          <a:p>
            <a:r>
              <a:rPr lang="ru-RU" altLang="ru-RU" b="1" dirty="0" smtClean="0">
                <a:solidFill>
                  <a:schemeClr val="bg1"/>
                </a:solidFill>
                <a:latin typeface="Franklin Gothic Medium" pitchFamily="34" charset="0"/>
                <a:cs typeface="Tahoma" pitchFamily="34" charset="0"/>
              </a:rPr>
              <a:t>и мощности по регионам в Северо-Западном федеральном округе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5750" y="1296690"/>
            <a:ext cx="8572500" cy="6924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300" b="1" dirty="0">
                <a:solidFill>
                  <a:schemeClr val="bg1"/>
                </a:solidFill>
                <a:latin typeface="Franklin Gothic Medium" pitchFamily="34" charset="0"/>
              </a:rPr>
              <a:t>По состоянию на </a:t>
            </a:r>
            <a:r>
              <a:rPr lang="ru-RU" sz="1300" b="1" dirty="0" smtClean="0">
                <a:solidFill>
                  <a:schemeClr val="bg1"/>
                </a:solidFill>
                <a:latin typeface="Franklin Gothic Medium" pitchFamily="34" charset="0"/>
              </a:rPr>
              <a:t>01.10.2015 </a:t>
            </a:r>
            <a:r>
              <a:rPr lang="ru-RU" sz="1300" b="1" dirty="0">
                <a:solidFill>
                  <a:schemeClr val="bg1"/>
                </a:solidFill>
                <a:latin typeface="Franklin Gothic Medium" pitchFamily="34" charset="0"/>
              </a:rPr>
              <a:t>г. задолженность покупателей перед </a:t>
            </a:r>
            <a:r>
              <a:rPr lang="ru-RU" sz="1300" b="1" dirty="0" smtClean="0">
                <a:solidFill>
                  <a:schemeClr val="bg1"/>
                </a:solidFill>
                <a:latin typeface="Franklin Gothic Medium" pitchFamily="34" charset="0"/>
              </a:rPr>
              <a:t>ГУ ОАО </a:t>
            </a:r>
            <a:r>
              <a:rPr lang="ru-RU" sz="1300" b="1" dirty="0">
                <a:solidFill>
                  <a:schemeClr val="bg1"/>
                </a:solidFill>
                <a:latin typeface="Franklin Gothic Medium" pitchFamily="34" charset="0"/>
              </a:rPr>
              <a:t>«ТГК-2» </a:t>
            </a:r>
            <a:r>
              <a:rPr lang="ru-RU" sz="1300" b="1" dirty="0" smtClean="0">
                <a:solidFill>
                  <a:schemeClr val="bg1"/>
                </a:solidFill>
                <a:latin typeface="Franklin Gothic Medium" pitchFamily="34" charset="0"/>
              </a:rPr>
              <a:t>по Архангельской области на </a:t>
            </a:r>
            <a:r>
              <a:rPr lang="ru-RU" sz="1300" b="1" dirty="0">
                <a:solidFill>
                  <a:schemeClr val="bg1"/>
                </a:solidFill>
                <a:latin typeface="Franklin Gothic Medium" pitchFamily="34" charset="0"/>
              </a:rPr>
              <a:t>оптовом </a:t>
            </a:r>
            <a:r>
              <a:rPr lang="ru-RU" sz="1300" b="1" dirty="0" smtClean="0">
                <a:solidFill>
                  <a:schemeClr val="bg1"/>
                </a:solidFill>
                <a:latin typeface="Franklin Gothic Medium" pitchFamily="34" charset="0"/>
              </a:rPr>
              <a:t>рынке превышает 152 млн</a:t>
            </a:r>
            <a:r>
              <a:rPr lang="ru-RU" sz="1300" b="1" dirty="0">
                <a:solidFill>
                  <a:schemeClr val="bg1"/>
                </a:solidFill>
                <a:latin typeface="Franklin Gothic Medium" pitchFamily="34" charset="0"/>
              </a:rPr>
              <a:t>. руб., в том числе величина просроченной задолженности (свыше 1 </a:t>
            </a:r>
            <a:r>
              <a:rPr lang="ru-RU" sz="1300" b="1" dirty="0" smtClean="0">
                <a:solidFill>
                  <a:schemeClr val="bg1"/>
                </a:solidFill>
                <a:latin typeface="Franklin Gothic Medium" pitchFamily="34" charset="0"/>
              </a:rPr>
              <a:t>месяца)</a:t>
            </a:r>
          </a:p>
          <a:p>
            <a:pPr algn="ctr">
              <a:defRPr/>
            </a:pPr>
            <a:r>
              <a:rPr lang="ru-RU" sz="1300" b="1" dirty="0" smtClean="0">
                <a:solidFill>
                  <a:schemeClr val="bg1"/>
                </a:solidFill>
                <a:latin typeface="Franklin Gothic Medium" pitchFamily="34" charset="0"/>
              </a:rPr>
              <a:t>составляет 1 </a:t>
            </a:r>
            <a:r>
              <a:rPr lang="ru-RU" sz="1300" b="1" dirty="0">
                <a:solidFill>
                  <a:schemeClr val="bg1"/>
                </a:solidFill>
                <a:latin typeface="Franklin Gothic Medium" pitchFamily="34" charset="0"/>
              </a:rPr>
              <a:t>млн. руб.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5720" y="4929198"/>
            <a:ext cx="8462714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1" dirty="0" smtClean="0">
                <a:solidFill>
                  <a:srgbClr val="000000"/>
                </a:solidFill>
                <a:latin typeface="Franklin Gothic Medium" pitchFamily="34" charset="0"/>
              </a:rPr>
              <a:t> </a:t>
            </a:r>
            <a:r>
              <a:rPr lang="ru-RU" sz="1100" b="1" dirty="0">
                <a:solidFill>
                  <a:srgbClr val="000000"/>
                </a:solidFill>
                <a:latin typeface="Franklin Gothic Medium" pitchFamily="34" charset="0"/>
              </a:rPr>
              <a:t>В соответствии с действующей нормативной базой, регламентами оптового рынка ОАО «ТГК-2» обеспечивает взыскание задолженности в судебном порядке. </a:t>
            </a:r>
          </a:p>
        </p:txBody>
      </p:sp>
      <p:sp>
        <p:nvSpPr>
          <p:cNvPr id="27" name="Text Box 45"/>
          <p:cNvSpPr txBox="1">
            <a:spLocks noChangeArrowheads="1"/>
          </p:cNvSpPr>
          <p:nvPr/>
        </p:nvSpPr>
        <p:spPr bwMode="auto">
          <a:xfrm>
            <a:off x="251520" y="2060848"/>
            <a:ext cx="85725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100" b="1" dirty="0" smtClean="0">
                <a:solidFill>
                  <a:srgbClr val="FF4000"/>
                </a:solidFill>
                <a:latin typeface="Franklin Gothic Medium" pitchFamily="34" charset="0"/>
              </a:rPr>
              <a:t>Основным должником, имеющим просроченную задолженность ,является ОАО «ГТ ТЭЦ </a:t>
            </a:r>
            <a:r>
              <a:rPr lang="ru-RU" sz="1100" b="1" dirty="0" err="1" smtClean="0">
                <a:solidFill>
                  <a:srgbClr val="FF4000"/>
                </a:solidFill>
                <a:latin typeface="Franklin Gothic Medium" pitchFamily="34" charset="0"/>
              </a:rPr>
              <a:t>Энерго</a:t>
            </a:r>
            <a:r>
              <a:rPr lang="ru-RU" sz="1100" b="1" dirty="0" smtClean="0">
                <a:solidFill>
                  <a:srgbClr val="FF4000"/>
                </a:solidFill>
                <a:latin typeface="Franklin Gothic Medium" pitchFamily="34" charset="0"/>
              </a:rPr>
              <a:t>» - банкрот, лишен статуса субъекта оптового рынка.</a:t>
            </a:r>
            <a:endParaRPr lang="ru-RU" sz="1100" b="1" dirty="0">
              <a:solidFill>
                <a:srgbClr val="FF4000"/>
              </a:solidFill>
              <a:latin typeface="Franklin Gothic Medium" pitchFamily="34" charset="0"/>
            </a:endParaRPr>
          </a:p>
          <a:p>
            <a:pPr algn="just">
              <a:defRPr/>
            </a:pPr>
            <a:endParaRPr lang="ru-RU" sz="1100" b="1" dirty="0">
              <a:latin typeface="Franklin Gothic Medium" pitchFamily="34" charset="0"/>
            </a:endParaRPr>
          </a:p>
        </p:txBody>
      </p:sp>
      <p:graphicFrame>
        <p:nvGraphicFramePr>
          <p:cNvPr id="28" name="Group 220"/>
          <p:cNvGraphicFramePr>
            <a:graphicFrameLocks noGrp="1"/>
          </p:cNvGraphicFramePr>
          <p:nvPr/>
        </p:nvGraphicFramePr>
        <p:xfrm>
          <a:off x="285720" y="2786058"/>
          <a:ext cx="8462713" cy="1874520"/>
        </p:xfrm>
        <a:graphic>
          <a:graphicData uri="http://schemas.openxmlformats.org/drawingml/2006/table">
            <a:tbl>
              <a:tblPr/>
              <a:tblGrid>
                <a:gridCol w="2652266"/>
                <a:gridCol w="1524463"/>
                <a:gridCol w="1522784"/>
                <a:gridCol w="1381600"/>
                <a:gridCol w="1381600"/>
              </a:tblGrid>
              <a:tr h="25908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+mn-ea"/>
                          <a:cs typeface="+mn-cs"/>
                        </a:rPr>
                        <a:t>ГУ по АО</a:t>
                      </a: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Задолженность на 01.10.2014 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Задолженность на 01.10.2015г.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в том числе: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текущая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просроченная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ВСЕГО: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198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+mn-ea"/>
                          <a:cs typeface="+mn-cs"/>
                        </a:rPr>
                        <a:t>152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151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в том числе: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 </a:t>
                      </a: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 </a:t>
                      </a: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 </a:t>
                      </a: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 </a:t>
                      </a: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ОАО «Архангельская сбытовая компания»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Franklin Gothic Medium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160</a:t>
                      </a: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+mn-ea"/>
                          <a:cs typeface="+mn-cs"/>
                        </a:rPr>
                        <a:t>118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+mn-ea"/>
                          <a:cs typeface="+mn-cs"/>
                        </a:rPr>
                        <a:t>118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ООО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 «</a:t>
                      </a:r>
                      <a:r>
                        <a:rPr lang="ru-RU" sz="1000" b="0" i="0" u="none" strike="noStrike" baseline="0" dirty="0" err="1" smtClean="0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Русэнергосбыт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Franklin Gothic Medium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24</a:t>
                      </a: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Прочие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Franklin Gothic Medium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</a:rPr>
                        <a:t>14</a:t>
                      </a:r>
                    </a:p>
                  </a:txBody>
                  <a:tcPr marL="36000" marR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8286776" y="2500306"/>
          <a:ext cx="504056" cy="216023"/>
        </p:xfrm>
        <a:graphic>
          <a:graphicData uri="http://schemas.openxmlformats.org/drawingml/2006/table">
            <a:tbl>
              <a:tblPr/>
              <a:tblGrid>
                <a:gridCol w="504056"/>
              </a:tblGrid>
              <a:tr h="21602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Franklin Gothic Medium" pitchFamily="34" charset="0"/>
                        </a:rPr>
                        <a:t>млн. руб.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0" name="Номер слайда 26"/>
          <p:cNvSpPr txBox="1">
            <a:spLocks/>
          </p:cNvSpPr>
          <p:nvPr/>
        </p:nvSpPr>
        <p:spPr bwMode="auto">
          <a:xfrm>
            <a:off x="6975475" y="6519863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29171D-F3AB-43F2-9D1C-9086A09665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813"/>
            <a:ext cx="9144000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1271" name="Рисунок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441325"/>
            <a:ext cx="93662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8"/>
          <p:cNvSpPr>
            <a:spLocks noChangeArrowheads="1"/>
          </p:cNvSpPr>
          <p:nvPr/>
        </p:nvSpPr>
        <p:spPr bwMode="auto">
          <a:xfrm>
            <a:off x="323850" y="509588"/>
            <a:ext cx="71802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  <a:latin typeface="Franklin Gothic Medium" pitchFamily="34" charset="0"/>
                <a:cs typeface="Tahoma" pitchFamily="34" charset="0"/>
              </a:rPr>
              <a:t>Динамика задолженности потребителей тепловой энергии</a:t>
            </a:r>
          </a:p>
          <a:p>
            <a:r>
              <a:rPr lang="ru-RU" altLang="ru-RU" b="1" dirty="0" smtClean="0">
                <a:solidFill>
                  <a:schemeClr val="bg1"/>
                </a:solidFill>
                <a:latin typeface="Franklin Gothic Medium" pitchFamily="34" charset="0"/>
                <a:cs typeface="Tahoma" pitchFamily="34" charset="0"/>
              </a:rPr>
              <a:t>за потреблённые энергоресурсы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714877" y="2099522"/>
          <a:ext cx="4286278" cy="1516267"/>
        </p:xfrm>
        <a:graphic>
          <a:graphicData uri="http://schemas.openxmlformats.org/drawingml/2006/table">
            <a:tbl>
              <a:tblPr/>
              <a:tblGrid>
                <a:gridCol w="1590082"/>
                <a:gridCol w="909105"/>
                <a:gridCol w="671913"/>
                <a:gridCol w="1115178"/>
              </a:tblGrid>
              <a:tr h="20933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latin typeface="Franklin Gothic Medium" pitchFamily="34" charset="0"/>
                          <a:ea typeface="Times New Roman"/>
                          <a:cs typeface="Arial" pitchFamily="34" charset="0"/>
                        </a:rPr>
                        <a:t>Группы потребителей</a:t>
                      </a:r>
                      <a:endParaRPr lang="ru-RU" sz="1100" dirty="0">
                        <a:latin typeface="Franklin Gothic Medium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Franklin Gothic Medium" pitchFamily="34" charset="0"/>
                          <a:ea typeface="Times New Roman"/>
                          <a:cs typeface="Arial" pitchFamily="34" charset="0"/>
                        </a:rPr>
                        <a:t>Задолженность на </a:t>
                      </a:r>
                      <a:r>
                        <a:rPr lang="ru-RU" sz="1050" b="1" dirty="0" smtClean="0">
                          <a:latin typeface="Franklin Gothic Medium" pitchFamily="34" charset="0"/>
                          <a:ea typeface="Times New Roman"/>
                          <a:cs typeface="Arial" pitchFamily="34" charset="0"/>
                        </a:rPr>
                        <a:t>01.10.2015г.*, </a:t>
                      </a:r>
                      <a:r>
                        <a:rPr lang="ru-RU" sz="1050" b="1" dirty="0">
                          <a:latin typeface="Franklin Gothic Medium" pitchFamily="34" charset="0"/>
                          <a:ea typeface="Times New Roman"/>
                          <a:cs typeface="Arial" pitchFamily="34" charset="0"/>
                        </a:rPr>
                        <a:t>млн. руб.</a:t>
                      </a:r>
                      <a:endParaRPr lang="ru-RU" sz="1050" dirty="0">
                        <a:latin typeface="Franklin Gothic Medium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2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Franklin Gothic Medium" pitchFamily="34" charset="0"/>
                          <a:ea typeface="Times New Roman"/>
                          <a:cs typeface="Arial" pitchFamily="34" charset="0"/>
                        </a:rPr>
                        <a:t>Всего</a:t>
                      </a:r>
                      <a:endParaRPr lang="ru-RU" sz="1100" dirty="0">
                        <a:latin typeface="Franklin Gothic Medium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spc="-50" baseline="0" dirty="0">
                          <a:latin typeface="Franklin Gothic Medium" pitchFamily="34" charset="0"/>
                          <a:ea typeface="Times New Roman"/>
                          <a:cs typeface="Arial" pitchFamily="34" charset="0"/>
                        </a:rPr>
                        <a:t>Текущая</a:t>
                      </a:r>
                      <a:endParaRPr lang="ru-RU" sz="1100" spc="-50" baseline="0" dirty="0">
                        <a:latin typeface="Franklin Gothic Medium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Franklin Gothic Medium" pitchFamily="34" charset="0"/>
                          <a:ea typeface="Times New Roman"/>
                          <a:cs typeface="Arial" pitchFamily="34" charset="0"/>
                        </a:rPr>
                        <a:t>Просроченная </a:t>
                      </a:r>
                      <a:endParaRPr lang="ru-RU" sz="1100" dirty="0">
                        <a:latin typeface="Franklin Gothic Medium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Franklin Gothic Medium" pitchFamily="34" charset="0"/>
                          <a:ea typeface="Times New Roman"/>
                          <a:cs typeface="Arial" pitchFamily="34" charset="0"/>
                        </a:rPr>
                        <a:t>(свыше 1 </a:t>
                      </a:r>
                      <a:r>
                        <a:rPr lang="ru-RU" sz="1100" b="1" dirty="0" smtClean="0">
                          <a:latin typeface="Franklin Gothic Medium" pitchFamily="34" charset="0"/>
                          <a:ea typeface="Times New Roman"/>
                          <a:cs typeface="Arial" pitchFamily="34" charset="0"/>
                        </a:rPr>
                        <a:t>мес.)</a:t>
                      </a:r>
                      <a:endParaRPr lang="ru-RU" sz="1100" dirty="0">
                        <a:latin typeface="Franklin Gothic Medium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67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Franklin Gothic Medium" pitchFamily="34" charset="0"/>
                          <a:ea typeface="Times New Roman"/>
                          <a:cs typeface="Arial" pitchFamily="34" charset="0"/>
                        </a:rPr>
                        <a:t>ИТОГО</a:t>
                      </a:r>
                      <a:endParaRPr lang="ru-RU" sz="1050" dirty="0">
                        <a:latin typeface="Franklin Gothic Medium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latin typeface="Franklin Gothic Medium" pitchFamily="34" charset="0"/>
                        </a:rPr>
                        <a:t>2 067,7</a:t>
                      </a:r>
                      <a:endParaRPr lang="ru-RU" sz="1100" b="1" i="0" u="none" strike="noStrike" dirty="0">
                        <a:latin typeface="Franklin Gothic Medium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latin typeface="Franklin Gothic Medium" pitchFamily="34" charset="0"/>
                        </a:rPr>
                        <a:t>276,0</a:t>
                      </a:r>
                      <a:endParaRPr lang="ru-RU" sz="1100" b="1" i="0" u="none" strike="noStrike" dirty="0">
                        <a:latin typeface="Franklin Gothic Medium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 smtClean="0">
                          <a:latin typeface="Franklin Gothic Medium" pitchFamily="34" charset="0"/>
                        </a:rPr>
                        <a:t>1 791,7</a:t>
                      </a:r>
                      <a:endParaRPr lang="ru-RU" sz="1100" b="1" i="0" u="none" strike="noStrike" dirty="0">
                        <a:latin typeface="Franklin Gothic Medium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Franklin Gothic Medium" pitchFamily="34" charset="0"/>
                          <a:ea typeface="Times New Roman"/>
                          <a:cs typeface="Arial" pitchFamily="34" charset="0"/>
                        </a:rPr>
                        <a:t>Промышленность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latin typeface="Franklin Gothic Medium" pitchFamily="34" charset="0"/>
                        </a:rPr>
                        <a:t>3,1</a:t>
                      </a:r>
                      <a:endParaRPr lang="ru-RU" sz="1100" b="0" i="0" u="none" strike="noStrike" dirty="0">
                        <a:latin typeface="Franklin Gothic Medium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latin typeface="Franklin Gothic Medium" pitchFamily="34" charset="0"/>
                        </a:rPr>
                        <a:t>3,1</a:t>
                      </a:r>
                      <a:endParaRPr lang="ru-RU" sz="1100" b="0" i="0" u="none" strike="noStrike" dirty="0">
                        <a:latin typeface="Franklin Gothic Medium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latin typeface="Franklin Gothic Medium" pitchFamily="34" charset="0"/>
                        </a:rPr>
                        <a:t>-</a:t>
                      </a:r>
                      <a:endParaRPr lang="ru-RU" sz="1100" b="0" i="0" u="none" strike="noStrike" dirty="0">
                        <a:latin typeface="Franklin Gothic Medium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Franklin Gothic Medium" pitchFamily="34" charset="0"/>
                          <a:ea typeface="Times New Roman"/>
                          <a:cs typeface="Arial" pitchFamily="34" charset="0"/>
                        </a:rPr>
                        <a:t>Жилищные организации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latin typeface="Franklin Gothic Medium" pitchFamily="34" charset="0"/>
                        </a:rPr>
                        <a:t>1 985,4</a:t>
                      </a:r>
                      <a:endParaRPr lang="ru-RU" sz="1100" b="0" i="0" u="none" strike="noStrike" dirty="0">
                        <a:latin typeface="Franklin Gothic Medium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latin typeface="Franklin Gothic Medium" pitchFamily="34" charset="0"/>
                        </a:rPr>
                        <a:t>244,3</a:t>
                      </a:r>
                      <a:endParaRPr lang="ru-RU" sz="1100" b="0" i="0" u="none" strike="noStrike" dirty="0">
                        <a:latin typeface="Franklin Gothic Medium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latin typeface="Franklin Gothic Medium" pitchFamily="34" charset="0"/>
                        </a:rPr>
                        <a:t>1 741,1</a:t>
                      </a:r>
                      <a:endParaRPr lang="ru-RU" sz="1100" b="0" i="0" u="none" strike="noStrike" dirty="0">
                        <a:latin typeface="Franklin Gothic Medium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Franklin Gothic Medium" pitchFamily="34" charset="0"/>
                          <a:ea typeface="Times New Roman"/>
                          <a:cs typeface="Arial" pitchFamily="34" charset="0"/>
                        </a:rPr>
                        <a:t>Бюджетные потребители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latin typeface="Franklin Gothic Medium" pitchFamily="34" charset="0"/>
                        </a:rPr>
                        <a:t>37,0</a:t>
                      </a:r>
                      <a:endParaRPr lang="ru-RU" sz="1100" b="0" i="0" u="none" strike="noStrike" dirty="0">
                        <a:latin typeface="Franklin Gothic Medium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latin typeface="Franklin Gothic Medium" pitchFamily="34" charset="0"/>
                        </a:rPr>
                        <a:t>25,5</a:t>
                      </a:r>
                      <a:endParaRPr lang="ru-RU" sz="1100" b="0" i="0" u="none" strike="noStrike" dirty="0">
                        <a:latin typeface="Franklin Gothic Medium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latin typeface="Franklin Gothic Medium" pitchFamily="34" charset="0"/>
                        </a:rPr>
                        <a:t>11,5</a:t>
                      </a:r>
                      <a:endParaRPr lang="ru-RU" sz="1100" b="0" i="0" u="none" strike="noStrike" dirty="0">
                        <a:latin typeface="Franklin Gothic Medium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7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Franklin Gothic Medium" pitchFamily="34" charset="0"/>
                          <a:ea typeface="Times New Roman"/>
                          <a:cs typeface="Arial" pitchFamily="34" charset="0"/>
                        </a:rPr>
                        <a:t>Прочие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latin typeface="Franklin Gothic Medium" pitchFamily="34" charset="0"/>
                        </a:rPr>
                        <a:t>42,2</a:t>
                      </a:r>
                      <a:endParaRPr lang="ru-RU" sz="1100" b="0" i="0" u="none" strike="noStrike" dirty="0">
                        <a:latin typeface="Franklin Gothic Medium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latin typeface="Franklin Gothic Medium" pitchFamily="34" charset="0"/>
                        </a:rPr>
                        <a:t>3,1</a:t>
                      </a:r>
                      <a:endParaRPr lang="ru-RU" sz="1100" b="0" i="0" u="none" strike="noStrike" dirty="0">
                        <a:latin typeface="Franklin Gothic Medium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latin typeface="Franklin Gothic Medium" pitchFamily="34" charset="0"/>
                        </a:rPr>
                        <a:t>39,1</a:t>
                      </a:r>
                      <a:endParaRPr lang="ru-RU" sz="1100" b="0" i="0" u="none" strike="noStrike" dirty="0">
                        <a:latin typeface="Franklin Gothic Medium" pitchFamily="34" charset="0"/>
                      </a:endParaRPr>
                    </a:p>
                  </a:txBody>
                  <a:tcPr marL="36000" marR="3600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1406" y="3786190"/>
            <a:ext cx="8929750" cy="6001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Franklin Gothic Medium" pitchFamily="34" charset="0"/>
                <a:cs typeface="Arial" charset="0"/>
              </a:rPr>
              <a:t>Основная доля дебиторской задолженности - долги жилищных организаций </a:t>
            </a:r>
            <a:r>
              <a:rPr lang="ru-RU" sz="1100" dirty="0" smtClean="0">
                <a:latin typeface="Franklin Gothic Medium" pitchFamily="34" charset="0"/>
                <a:cs typeface="Arial" charset="0"/>
              </a:rPr>
              <a:t>(96%).</a:t>
            </a:r>
            <a:endParaRPr lang="ru-RU" sz="1100" dirty="0">
              <a:latin typeface="Franklin Gothic Medium" pitchFamily="34" charset="0"/>
              <a:cs typeface="Arial" charset="0"/>
            </a:endParaRPr>
          </a:p>
          <a:p>
            <a:pPr algn="just"/>
            <a:r>
              <a:rPr lang="ru-RU" sz="1100" dirty="0">
                <a:latin typeface="Franklin Gothic Medium" pitchFamily="34" charset="0"/>
                <a:cs typeface="Arial" charset="0"/>
              </a:rPr>
              <a:t> Задолженность жилищных организаций </a:t>
            </a:r>
            <a:r>
              <a:rPr lang="ru-RU" sz="1100" dirty="0" smtClean="0">
                <a:latin typeface="Franklin Gothic Medium" pitchFamily="34" charset="0"/>
                <a:cs typeface="Arial" charset="0"/>
              </a:rPr>
              <a:t>перед </a:t>
            </a:r>
            <a:r>
              <a:rPr lang="ru-RU" sz="1100" dirty="0">
                <a:latin typeface="Franklin Gothic Medium" pitchFamily="34" charset="0"/>
                <a:cs typeface="Arial" charset="0"/>
              </a:rPr>
              <a:t>ОАО «ТГК-2» составляет </a:t>
            </a:r>
            <a:r>
              <a:rPr lang="ru-RU" sz="1100" dirty="0" smtClean="0">
                <a:latin typeface="Franklin Gothic Medium" pitchFamily="34" charset="0"/>
                <a:cs typeface="Arial" charset="0"/>
              </a:rPr>
              <a:t>1 985,4 млн.руб. (из которой списано на убытки 833,7 млн.руб.), </a:t>
            </a:r>
          </a:p>
          <a:p>
            <a:pPr algn="just"/>
            <a:r>
              <a:rPr lang="ru-RU" sz="1100" dirty="0" smtClean="0">
                <a:latin typeface="Franklin Gothic Medium" pitchFamily="34" charset="0"/>
                <a:cs typeface="Arial" charset="0"/>
              </a:rPr>
              <a:t>в т.ч. по г.Архангельску </a:t>
            </a:r>
            <a:r>
              <a:rPr lang="ru-RU" sz="1100" smtClean="0">
                <a:latin typeface="Franklin Gothic Medium" pitchFamily="34" charset="0"/>
                <a:cs typeface="Arial" charset="0"/>
              </a:rPr>
              <a:t>– 1 673,3 </a:t>
            </a:r>
            <a:r>
              <a:rPr lang="ru-RU" sz="1100" dirty="0" smtClean="0">
                <a:latin typeface="Franklin Gothic Medium" pitchFamily="34" charset="0"/>
                <a:cs typeface="Arial" charset="0"/>
              </a:rPr>
              <a:t>млн.руб., по г.Северодвинску </a:t>
            </a:r>
            <a:r>
              <a:rPr lang="ru-RU" sz="1100" smtClean="0">
                <a:latin typeface="Franklin Gothic Medium" pitchFamily="34" charset="0"/>
                <a:cs typeface="Arial" charset="0"/>
              </a:rPr>
              <a:t>– 312,1 </a:t>
            </a:r>
            <a:r>
              <a:rPr lang="ru-RU" sz="1100" dirty="0" smtClean="0">
                <a:latin typeface="Franklin Gothic Medium" pitchFamily="34" charset="0"/>
                <a:cs typeface="Arial" charset="0"/>
              </a:rPr>
              <a:t>млн.руб.</a:t>
            </a:r>
            <a:endParaRPr lang="ru-RU" sz="1100" dirty="0">
              <a:latin typeface="Franklin Gothic Medium" pitchFamily="34" charset="0"/>
              <a:cs typeface="Arial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14282" y="2107701"/>
          <a:ext cx="4429156" cy="1091250"/>
        </p:xfrm>
        <a:graphic>
          <a:graphicData uri="http://schemas.openxmlformats.org/drawingml/2006/table">
            <a:tbl>
              <a:tblPr/>
              <a:tblGrid>
                <a:gridCol w="1145979"/>
                <a:gridCol w="1145979"/>
                <a:gridCol w="1136513"/>
                <a:gridCol w="1000685"/>
              </a:tblGrid>
              <a:tr h="4556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latin typeface="Franklin Gothic Medium" pitchFamily="34" charset="0"/>
                          <a:cs typeface="Arial" pitchFamily="34" charset="0"/>
                        </a:rPr>
                        <a:t>Наименование </a:t>
                      </a:r>
                      <a:r>
                        <a:rPr lang="ru-RU" sz="1100" b="1" i="0" u="none" strike="noStrike" dirty="0" smtClean="0">
                          <a:latin typeface="Franklin Gothic Medium" pitchFamily="34" charset="0"/>
                          <a:cs typeface="Arial" pitchFamily="34" charset="0"/>
                        </a:rPr>
                        <a:t>города</a:t>
                      </a:r>
                      <a:endParaRPr lang="ru-RU" sz="1100" b="1" i="0" u="none" strike="noStrike" dirty="0"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828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Franklin Gothic Medium" pitchFamily="34" charset="0"/>
                          <a:cs typeface="Arial" pitchFamily="34" charset="0"/>
                        </a:rPr>
                        <a:t>по состоянию</a:t>
                      </a:r>
                      <a:r>
                        <a:rPr lang="ru-RU" sz="1100" b="1" i="0" u="none" strike="noStrike" baseline="0" dirty="0" smtClean="0">
                          <a:latin typeface="Franklin Gothic Medium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latin typeface="Franklin Gothic Medium" pitchFamily="34" charset="0"/>
                          <a:cs typeface="Arial" pitchFamily="34" charset="0"/>
                        </a:rPr>
                        <a:t>на</a:t>
                      </a:r>
                    </a:p>
                    <a:p>
                      <a:pPr algn="ctr" fontAlgn="ctr"/>
                      <a:r>
                        <a:rPr lang="ru-RU" sz="1100" b="1" i="0" u="none" strike="noStrike" dirty="0" smtClean="0">
                          <a:latin typeface="Franklin Gothic Medium" pitchFamily="34" charset="0"/>
                          <a:cs typeface="Arial" pitchFamily="34" charset="0"/>
                        </a:rPr>
                        <a:t>01.01.2015г</a:t>
                      </a:r>
                      <a:r>
                        <a:rPr lang="ru-RU" sz="1100" b="1" i="0" u="none" strike="noStrike" dirty="0">
                          <a:latin typeface="Franklin Gothic Medium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828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Franklin Gothic Medium" pitchFamily="34" charset="0"/>
                          <a:cs typeface="Arial" pitchFamily="34" charset="0"/>
                        </a:rPr>
                        <a:t>по состоянию</a:t>
                      </a:r>
                      <a:r>
                        <a:rPr lang="ru-RU" sz="1100" b="1" i="0" u="none" strike="noStrike" baseline="0" dirty="0" smtClean="0">
                          <a:latin typeface="Franklin Gothic Medium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latin typeface="Franklin Gothic Medium" pitchFamily="34" charset="0"/>
                          <a:cs typeface="Arial" pitchFamily="34" charset="0"/>
                        </a:rPr>
                        <a:t>на 01.10.2015г.* </a:t>
                      </a:r>
                      <a:endParaRPr lang="ru-RU" sz="1100" b="1" i="0" u="none" strike="noStrike" dirty="0"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828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latin typeface="Franklin Gothic Medium" pitchFamily="34" charset="0"/>
                          <a:cs typeface="Arial" pitchFamily="34" charset="0"/>
                        </a:rPr>
                        <a:t>Изменение с начала года</a:t>
                      </a:r>
                      <a:endParaRPr lang="ru-RU" sz="1100" b="1" i="0" u="none" strike="noStrike" dirty="0"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8283" marR="8283" marT="82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85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Franklin Gothic Medium" pitchFamily="34" charset="0"/>
                          <a:cs typeface="Arial" pitchFamily="34" charset="0"/>
                        </a:rPr>
                        <a:t>г. </a:t>
                      </a:r>
                      <a:r>
                        <a:rPr lang="ru-RU" sz="1100" b="0" i="0" u="none" strike="noStrike" dirty="0" smtClean="0">
                          <a:latin typeface="Franklin Gothic Medium" pitchFamily="34" charset="0"/>
                          <a:cs typeface="Arial" pitchFamily="34" charset="0"/>
                        </a:rPr>
                        <a:t>Архангельск</a:t>
                      </a:r>
                      <a:endParaRPr lang="ru-RU" sz="1100" b="0" i="0" u="none" strike="noStrike" dirty="0"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36000" marR="72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latin typeface="Franklin Gothic Medium" pitchFamily="34" charset="0"/>
                        </a:rPr>
                        <a:t>1 952,5</a:t>
                      </a:r>
                      <a:endParaRPr lang="ru-RU" sz="1100" b="0" i="0" u="none" strike="noStrike" dirty="0">
                        <a:latin typeface="Franklin Gothic Medium" pitchFamily="34" charset="0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+mn-ea"/>
                          <a:cs typeface="+mn-cs"/>
                        </a:rPr>
                        <a:t> 725,0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+mn-ea"/>
                          <a:cs typeface="+mn-cs"/>
                        </a:rPr>
                        <a:t>- 227,5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latin typeface="Franklin Gothic Medium" pitchFamily="34" charset="0"/>
                          <a:cs typeface="Arial" pitchFamily="34" charset="0"/>
                        </a:rPr>
                        <a:t>г. </a:t>
                      </a:r>
                      <a:r>
                        <a:rPr lang="ru-RU" sz="1100" b="0" i="0" u="none" strike="noStrike" dirty="0" smtClean="0">
                          <a:latin typeface="Franklin Gothic Medium" pitchFamily="34" charset="0"/>
                          <a:cs typeface="Arial" pitchFamily="34" charset="0"/>
                        </a:rPr>
                        <a:t>Северодвинск</a:t>
                      </a:r>
                      <a:endParaRPr lang="ru-RU" sz="1100" b="0" i="0" u="none" strike="noStrike" dirty="0"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36000" marR="72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+mn-ea"/>
                          <a:cs typeface="+mn-cs"/>
                        </a:rPr>
                        <a:t>441,6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+mn-ea"/>
                          <a:cs typeface="+mn-cs"/>
                        </a:rPr>
                        <a:t>342,7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+mn-ea"/>
                          <a:cs typeface="+mn-cs"/>
                        </a:rPr>
                        <a:t>- 98,9</a:t>
                      </a:r>
                      <a:endParaRPr lang="ru-RU" sz="1100" b="0" i="0" u="none" strike="noStrike" kern="120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latin typeface="Franklin Gothic Medium" pitchFamily="34" charset="0"/>
                          <a:cs typeface="Arial" pitchFamily="34" charset="0"/>
                        </a:rPr>
                        <a:t>Всего</a:t>
                      </a:r>
                      <a:endParaRPr lang="ru-RU" sz="1100" b="1" i="0" u="none" strike="noStrike" dirty="0">
                        <a:latin typeface="Franklin Gothic Medium" pitchFamily="34" charset="0"/>
                        <a:cs typeface="Arial" pitchFamily="34" charset="0"/>
                      </a:endParaRPr>
                    </a:p>
                  </a:txBody>
                  <a:tcPr marL="36000" marR="7200" marT="72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+mn-ea"/>
                          <a:cs typeface="+mn-cs"/>
                        </a:rPr>
                        <a:t>2 394,1</a:t>
                      </a:r>
                      <a:endParaRPr lang="ru-RU" sz="1100" b="1" i="0" u="none" strike="noStrike" kern="120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+mn-ea"/>
                          <a:cs typeface="+mn-cs"/>
                        </a:rPr>
                        <a:t>2 067,7</a:t>
                      </a:r>
                      <a:endParaRPr lang="ru-RU" sz="1100" b="1" i="0" u="none" strike="noStrike" kern="120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latin typeface="Franklin Gothic Medium" pitchFamily="34" charset="0"/>
                          <a:ea typeface="+mn-ea"/>
                          <a:cs typeface="+mn-cs"/>
                        </a:rPr>
                        <a:t>- 326,4</a:t>
                      </a:r>
                      <a:endParaRPr lang="ru-RU" sz="1100" b="1" i="0" u="none" strike="noStrike" kern="1200" dirty="0">
                        <a:solidFill>
                          <a:schemeClr val="tx1"/>
                        </a:solidFill>
                        <a:latin typeface="Franklin Gothic Medium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179388" y="1313704"/>
            <a:ext cx="8821737" cy="4924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300" b="1" dirty="0">
                <a:latin typeface="Franklin Gothic Medium" pitchFamily="34" charset="0"/>
              </a:rPr>
              <a:t>По состоянию на </a:t>
            </a:r>
            <a:r>
              <a:rPr lang="ru-RU" sz="1300" b="1" dirty="0" smtClean="0">
                <a:latin typeface="Franklin Gothic Medium" pitchFamily="34" charset="0"/>
              </a:rPr>
              <a:t>01.10.2015г</a:t>
            </a:r>
            <a:r>
              <a:rPr lang="ru-RU" sz="1300" b="1" dirty="0">
                <a:latin typeface="Franklin Gothic Medium" pitchFamily="34" charset="0"/>
              </a:rPr>
              <a:t>. задолженность потребителей за тепловую энергию перед </a:t>
            </a:r>
            <a:r>
              <a:rPr lang="ru-RU" sz="1300" b="1" dirty="0" smtClean="0">
                <a:latin typeface="Franklin Gothic Medium" pitchFamily="34" charset="0"/>
              </a:rPr>
              <a:t> ГУ ОАО </a:t>
            </a:r>
            <a:r>
              <a:rPr lang="ru-RU" sz="1300" b="1" dirty="0">
                <a:latin typeface="Franklin Gothic Medium" pitchFamily="34" charset="0"/>
              </a:rPr>
              <a:t>«ТГК-2» </a:t>
            </a:r>
            <a:r>
              <a:rPr lang="ru-RU" sz="1300" b="1" dirty="0" smtClean="0">
                <a:latin typeface="Franklin Gothic Medium" pitchFamily="34" charset="0"/>
              </a:rPr>
              <a:t>по Архангельской области составляет 2 067,7 млн. руб.*, </a:t>
            </a:r>
            <a:r>
              <a:rPr lang="ru-RU" sz="1300" b="1" dirty="0">
                <a:latin typeface="Franklin Gothic Medium" pitchFamily="34" charset="0"/>
              </a:rPr>
              <a:t>в том числе просроченная </a:t>
            </a:r>
            <a:r>
              <a:rPr lang="ru-RU" sz="1300" b="1" dirty="0" smtClean="0">
                <a:latin typeface="Franklin Gothic Medium" pitchFamily="34" charset="0"/>
              </a:rPr>
              <a:t>1 791,7 млн</a:t>
            </a:r>
            <a:r>
              <a:rPr lang="ru-RU" sz="1300" b="1" dirty="0">
                <a:latin typeface="Franklin Gothic Medium" pitchFamily="34" charset="0"/>
              </a:rPr>
              <a:t>. руб.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5720" y="1813770"/>
            <a:ext cx="4321175" cy="292388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b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Franklin Gothic Medium" pitchFamily="34" charset="0"/>
              </a:rPr>
              <a:t>Динамика </a:t>
            </a:r>
            <a:r>
              <a:rPr lang="ru-RU" sz="1300" dirty="0" smtClean="0">
                <a:solidFill>
                  <a:schemeClr val="tx1"/>
                </a:solidFill>
                <a:latin typeface="Franklin Gothic Medium" pitchFamily="34" charset="0"/>
              </a:rPr>
              <a:t>задолженности, </a:t>
            </a:r>
            <a:r>
              <a:rPr lang="ru-RU" sz="1300" dirty="0">
                <a:solidFill>
                  <a:schemeClr val="tx1"/>
                </a:solidFill>
                <a:latin typeface="Franklin Gothic Medium" pitchFamily="34" charset="0"/>
              </a:rPr>
              <a:t>млн.руб.</a:t>
            </a:r>
            <a:endParaRPr lang="ru-RU" sz="600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4876" y="1813770"/>
            <a:ext cx="4321175" cy="292388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b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tx1"/>
                </a:solidFill>
                <a:latin typeface="Franklin Gothic Medium" pitchFamily="34" charset="0"/>
              </a:rPr>
              <a:t>Структура задолженности</a:t>
            </a:r>
            <a:endParaRPr lang="ru-RU" sz="600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21" name="Прямоугольник 13"/>
          <p:cNvSpPr>
            <a:spLocks noChangeArrowheads="1"/>
          </p:cNvSpPr>
          <p:nvPr/>
        </p:nvSpPr>
        <p:spPr bwMode="auto">
          <a:xfrm>
            <a:off x="71406" y="4520052"/>
            <a:ext cx="8929750" cy="19543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latin typeface="Franklin Gothic Medium" pitchFamily="34" charset="0"/>
              </a:rPr>
              <a:t>Проводимые мероприятия по снижению задолженности и улучшению платежной дисциплины:</a:t>
            </a:r>
          </a:p>
          <a:p>
            <a:pPr algn="just"/>
            <a:r>
              <a:rPr lang="ru-RU" sz="1100" dirty="0">
                <a:latin typeface="Franklin Gothic Medium" pitchFamily="34" charset="0"/>
              </a:rPr>
              <a:t>-Ведение претензионной работы, принудительное взыскание задолженности с потребителей в судебном </a:t>
            </a:r>
            <a:r>
              <a:rPr lang="ru-RU" sz="1100" dirty="0" smtClean="0">
                <a:latin typeface="Franklin Gothic Medium" pitchFamily="34" charset="0"/>
              </a:rPr>
              <a:t>порядке, контроль за ходом исполнительного производства;</a:t>
            </a:r>
            <a:endParaRPr lang="ru-RU" sz="1100" dirty="0">
              <a:latin typeface="Franklin Gothic Medium" pitchFamily="34" charset="0"/>
            </a:endParaRPr>
          </a:p>
          <a:p>
            <a:pPr algn="just"/>
            <a:r>
              <a:rPr lang="ru-RU" sz="1100" dirty="0">
                <a:latin typeface="Franklin Gothic Medium" pitchFamily="34" charset="0"/>
              </a:rPr>
              <a:t>-Применение мер воздействия к неплательщикам в части ограничения потребления тепловой энергии;</a:t>
            </a:r>
          </a:p>
          <a:p>
            <a:pPr algn="just"/>
            <a:r>
              <a:rPr lang="ru-RU" sz="1100" dirty="0" smtClean="0">
                <a:latin typeface="Franklin Gothic Medium" pitchFamily="34" charset="0"/>
              </a:rPr>
              <a:t>-Взыскание </a:t>
            </a:r>
            <a:r>
              <a:rPr lang="ru-RU" sz="1100" dirty="0">
                <a:latin typeface="Franklin Gothic Medium" pitchFamily="34" charset="0"/>
              </a:rPr>
              <a:t>задолженности с физических </a:t>
            </a:r>
            <a:r>
              <a:rPr lang="ru-RU" sz="1100" dirty="0" smtClean="0">
                <a:latin typeface="Franklin Gothic Medium" pitchFamily="34" charset="0"/>
              </a:rPr>
              <a:t>лиц, контроль за ходом исполнительного производства, осуществление совместных рейдов с ССП по адресам должников;</a:t>
            </a:r>
            <a:endParaRPr lang="ru-RU" sz="1100" dirty="0">
              <a:latin typeface="Franklin Gothic Medium" pitchFamily="34" charset="0"/>
            </a:endParaRPr>
          </a:p>
          <a:p>
            <a:pPr algn="just"/>
            <a:r>
              <a:rPr lang="ru-RU" sz="1100" dirty="0">
                <a:latin typeface="Franklin Gothic Medium" pitchFamily="34" charset="0"/>
              </a:rPr>
              <a:t>-Заключение соглашений о реструктуризации задолженности;</a:t>
            </a:r>
          </a:p>
          <a:p>
            <a:pPr algn="just"/>
            <a:r>
              <a:rPr lang="ru-RU" sz="1100" dirty="0" smtClean="0">
                <a:latin typeface="Franklin Gothic Medium" pitchFamily="34" charset="0"/>
              </a:rPr>
              <a:t>-Продажа </a:t>
            </a:r>
            <a:r>
              <a:rPr lang="ru-RU" sz="1100" dirty="0">
                <a:latin typeface="Franklin Gothic Medium" pitchFamily="34" charset="0"/>
              </a:rPr>
              <a:t>сомнительной к получению задолженности, переуступка просроченной задолженности контрагентам- кредиторам </a:t>
            </a:r>
            <a:r>
              <a:rPr lang="ru-RU" sz="1100" dirty="0" smtClean="0">
                <a:latin typeface="Franklin Gothic Medium" pitchFamily="34" charset="0"/>
              </a:rPr>
              <a:t>компании и иным лицам;</a:t>
            </a:r>
            <a:endParaRPr lang="ru-RU" sz="1100" dirty="0">
              <a:latin typeface="Franklin Gothic Medium" pitchFamily="34" charset="0"/>
            </a:endParaRPr>
          </a:p>
          <a:p>
            <a:pPr algn="just"/>
            <a:r>
              <a:rPr lang="ru-RU" sz="1100" dirty="0">
                <a:latin typeface="Franklin Gothic Medium" pitchFamily="34" charset="0"/>
              </a:rPr>
              <a:t>-Возбуждение уголовных дел в отношении руководства УК – неплательщиков;</a:t>
            </a:r>
          </a:p>
          <a:p>
            <a:pPr algn="just"/>
            <a:r>
              <a:rPr lang="ru-RU" sz="1100" dirty="0">
                <a:latin typeface="Franklin Gothic Medium" pitchFamily="34" charset="0"/>
              </a:rPr>
              <a:t>-Активная работа с органами исполнительной </a:t>
            </a:r>
            <a:r>
              <a:rPr lang="ru-RU" sz="1100" dirty="0" smtClean="0">
                <a:latin typeface="Franklin Gothic Medium" pitchFamily="34" charset="0"/>
              </a:rPr>
              <a:t>власти, </a:t>
            </a:r>
            <a:r>
              <a:rPr lang="ru-RU" sz="1100" dirty="0">
                <a:latin typeface="Franklin Gothic Medium" pitchFamily="34" charset="0"/>
              </a:rPr>
              <a:t>министерствами и ведомствами.</a:t>
            </a:r>
          </a:p>
        </p:txBody>
      </p: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142844" y="3286124"/>
            <a:ext cx="45005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dirty="0" smtClean="0">
                <a:latin typeface="Franklin Gothic Medium" pitchFamily="34" charset="0"/>
              </a:rPr>
              <a:t>* </a:t>
            </a:r>
            <a:r>
              <a:rPr lang="ru-RU" sz="900" dirty="0" smtClean="0">
                <a:latin typeface="Franklin Gothic Medium" pitchFamily="34" charset="0"/>
              </a:rPr>
              <a:t>В том числе, безнадежная задолженность потребителей, списанная на убытки ОАО «ТГК-2» составляет </a:t>
            </a:r>
            <a:r>
              <a:rPr lang="ru-RU" sz="900" b="1" dirty="0" smtClean="0">
                <a:latin typeface="Franklin Gothic Medium" pitchFamily="34" charset="0"/>
              </a:rPr>
              <a:t>866,1 млн. руб.</a:t>
            </a:r>
            <a:endParaRPr lang="ru-RU" sz="900" b="1" dirty="0">
              <a:latin typeface="Franklin Gothic Medium" pitchFamily="34" charset="0"/>
            </a:endParaRPr>
          </a:p>
        </p:txBody>
      </p:sp>
      <p:sp>
        <p:nvSpPr>
          <p:cNvPr id="13" name="Номер слайда 26"/>
          <p:cNvSpPr txBox="1">
            <a:spLocks/>
          </p:cNvSpPr>
          <p:nvPr/>
        </p:nvSpPr>
        <p:spPr bwMode="auto">
          <a:xfrm>
            <a:off x="6975475" y="6519863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29171D-F3AB-43F2-9D1C-9086A09665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813"/>
            <a:ext cx="9144000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1271" name="Рисунок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441325"/>
            <a:ext cx="93662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8"/>
          <p:cNvSpPr>
            <a:spLocks noChangeArrowheads="1"/>
          </p:cNvSpPr>
          <p:nvPr/>
        </p:nvSpPr>
        <p:spPr bwMode="auto">
          <a:xfrm>
            <a:off x="323850" y="509588"/>
            <a:ext cx="71802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  <a:latin typeface="Franklin Gothic Medium" pitchFamily="34" charset="0"/>
                <a:cs typeface="Tahoma" pitchFamily="34" charset="0"/>
              </a:rPr>
              <a:t>Предложения по оптимизации дебиторской задолженности потребителей тепловой энергии   </a:t>
            </a:r>
          </a:p>
        </p:txBody>
      </p:sp>
      <p:sp>
        <p:nvSpPr>
          <p:cNvPr id="6" name="Номер слайда 26"/>
          <p:cNvSpPr txBox="1">
            <a:spLocks/>
          </p:cNvSpPr>
          <p:nvPr/>
        </p:nvSpPr>
        <p:spPr bwMode="auto">
          <a:xfrm>
            <a:off x="6975475" y="6519863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29171D-F3AB-43F2-9D1C-9086A09665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1514401"/>
            <a:ext cx="8424936" cy="36178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1516142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Franklin Gothic Medium" pitchFamily="34" charset="0"/>
              </a:rPr>
              <a:t>1. Привлечение к ответственности руководителей и собственников УК- должников</a:t>
            </a:r>
            <a:endParaRPr lang="ru-RU" sz="16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194819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3167"/>
                </a:solidFill>
                <a:latin typeface="Franklin Gothic Medium" pitchFamily="34" charset="0"/>
              </a:rPr>
              <a:t>Органам прокуратуры и следствия необходимо активнее привлекать руководителей управляющих компаний, ТСЖ и ЖСК – должников, расположенных на территории Архангельска, к ответственности за нецелевое использование средств жителей многоквартирных домов, вносимых в качестве платы за отопление и горячее водоснабжение</a:t>
            </a:r>
            <a:endParaRPr lang="ru-RU" sz="1200" dirty="0">
              <a:solidFill>
                <a:srgbClr val="003167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3528" y="2738537"/>
            <a:ext cx="8424936" cy="36178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67544" y="2740278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Franklin Gothic Medium" pitchFamily="34" charset="0"/>
              </a:rPr>
              <a:t>2. Активизация работы судебных приставов по исполнению судебных решений</a:t>
            </a:r>
            <a:endParaRPr lang="ru-RU" sz="16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584" y="3169875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3167"/>
                </a:solidFill>
                <a:latin typeface="Franklin Gothic Medium" pitchFamily="34" charset="0"/>
              </a:rPr>
              <a:t>Приставам-исполнителям необходимо применять все предусмотренные действующим законодательством меры по взысканию задолженности как с управляющих компаний, так и с физических лиц. В случае злостного неисполнения судебных решений применять положения статьи 315 УК РФ</a:t>
            </a:r>
            <a:endParaRPr lang="ru-RU" sz="1200" dirty="0">
              <a:solidFill>
                <a:srgbClr val="003167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528" y="3966865"/>
            <a:ext cx="8424936" cy="36178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67544" y="3968606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Franklin Gothic Medium" pitchFamily="34" charset="0"/>
              </a:rPr>
              <a:t>3. Не допускать незаконного перевода жилых домов из одной УК-банкрота в другую</a:t>
            </a:r>
            <a:endParaRPr lang="ru-RU" sz="16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7584" y="4398203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3167"/>
                </a:solidFill>
                <a:latin typeface="Franklin Gothic Medium" pitchFamily="34" charset="0"/>
              </a:rPr>
              <a:t>Органам прокуратуры при банкротстве управляющих компаний или уходе их с рынка ЖКХ необходимо проводить проверку деятельности «старых» УК на предмет преднамеренных действий руководства и собственников УК. Совместно с ГЖИ давать правовую оценку  собраниям собственникам жилья </a:t>
            </a:r>
            <a:endParaRPr lang="ru-RU" sz="1200" dirty="0">
              <a:solidFill>
                <a:srgbClr val="003167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3528" y="5191001"/>
            <a:ext cx="8424936" cy="36178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67544" y="5192742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Franklin Gothic Medium" pitchFamily="34" charset="0"/>
              </a:rPr>
              <a:t>4. Передача жилого фонда из одной УК в другую должна осуществляться вместе с долгами</a:t>
            </a:r>
            <a:endParaRPr lang="ru-RU" sz="16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7584" y="5622339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3167"/>
                </a:solidFill>
                <a:latin typeface="Franklin Gothic Medium" pitchFamily="34" charset="0"/>
              </a:rPr>
              <a:t>В домах, где имеется доля жилья, находящегося в собственности муниципалитета, мэрия Архангельска должна обеспечить контроль за созданием новых управляющих компаний и не допускать перевод жилых домов из одной </a:t>
            </a:r>
            <a:r>
              <a:rPr lang="ru-RU" sz="1200" dirty="0" err="1" smtClean="0">
                <a:solidFill>
                  <a:srgbClr val="003167"/>
                </a:solidFill>
                <a:latin typeface="Franklin Gothic Medium" pitchFamily="34" charset="0"/>
              </a:rPr>
              <a:t>управкомпании</a:t>
            </a:r>
            <a:r>
              <a:rPr lang="ru-RU" sz="1200" dirty="0" smtClean="0">
                <a:solidFill>
                  <a:srgbClr val="003167"/>
                </a:solidFill>
                <a:latin typeface="Franklin Gothic Medium" pitchFamily="34" charset="0"/>
              </a:rPr>
              <a:t> в другую без решения вопроса о передаче задолженности граждан в новую управляющую компанию</a:t>
            </a:r>
            <a:endParaRPr lang="ru-RU" sz="1200" dirty="0">
              <a:solidFill>
                <a:srgbClr val="00316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8463"/>
            <a:ext cx="9144000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0" y="321310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6000" b="1" dirty="0">
                <a:solidFill>
                  <a:srgbClr val="376092"/>
                </a:solidFill>
                <a:latin typeface="Tahoma" pitchFamily="34" charset="0"/>
                <a:cs typeface="Tahoma" pitchFamily="34" charset="0"/>
              </a:rPr>
              <a:t>Спасибо за внимание </a:t>
            </a:r>
            <a:endParaRPr lang="ru-RU" altLang="ru-RU" sz="6000" dirty="0">
              <a:latin typeface="Calibri" pitchFamily="34" charset="0"/>
            </a:endParaRPr>
          </a:p>
        </p:txBody>
      </p:sp>
      <p:pic>
        <p:nvPicPr>
          <p:cNvPr id="14342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7988" y="476250"/>
            <a:ext cx="19177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8266" y="1124744"/>
            <a:ext cx="5040238" cy="424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813"/>
            <a:ext cx="91440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Прямоугольник 8"/>
          <p:cNvSpPr>
            <a:spLocks noChangeArrowheads="1"/>
          </p:cNvSpPr>
          <p:nvPr/>
        </p:nvSpPr>
        <p:spPr bwMode="auto">
          <a:xfrm>
            <a:off x="322263" y="508000"/>
            <a:ext cx="8582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  <a:latin typeface="Franklin Gothic Medium" pitchFamily="34" charset="0"/>
                <a:cs typeface="Tahoma" pitchFamily="34" charset="0"/>
              </a:rPr>
              <a:t>Общие сведения о компании</a:t>
            </a:r>
            <a:endParaRPr lang="ru-RU" altLang="ru-RU" b="1" dirty="0">
              <a:solidFill>
                <a:schemeClr val="bg1"/>
              </a:solidFill>
              <a:latin typeface="Franklin Gothic Medium" pitchFamily="34" charset="0"/>
              <a:cs typeface="Tahoma" pitchFamily="34" charset="0"/>
            </a:endParaRPr>
          </a:p>
        </p:txBody>
      </p:sp>
      <p:pic>
        <p:nvPicPr>
          <p:cNvPr id="1030" name="Рисунок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188" y="441325"/>
            <a:ext cx="93662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Номер слайда 26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519863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F6A45D-6E2C-499D-89EC-2AA9D4FCECA2}" type="slidenum">
              <a:rPr 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>
              <a:solidFill>
                <a:srgbClr val="898989"/>
              </a:solidFill>
            </a:endParaRPr>
          </a:p>
        </p:txBody>
      </p:sp>
      <p:pic>
        <p:nvPicPr>
          <p:cNvPr id="32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6716" y="5445224"/>
            <a:ext cx="155695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Номер слайда 26"/>
          <p:cNvSpPr txBox="1">
            <a:spLocks/>
          </p:cNvSpPr>
          <p:nvPr/>
        </p:nvSpPr>
        <p:spPr bwMode="auto">
          <a:xfrm>
            <a:off x="6975475" y="6519863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29171D-F3AB-43F2-9D1C-9086A09665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251520" y="1484784"/>
            <a:ext cx="4608512" cy="370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rgbClr val="E46C0A"/>
              </a:buClr>
              <a:buFont typeface="Wingdings" pitchFamily="2" charset="2"/>
              <a:buChar char="Ø"/>
            </a:pPr>
            <a:r>
              <a:rPr lang="ru-RU" sz="1400" dirty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 Компания работает в пяти регионах </a:t>
            </a:r>
            <a:r>
              <a:rPr lang="ru-RU" sz="14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России</a:t>
            </a:r>
          </a:p>
          <a:p>
            <a:pPr marL="177800" indent="-17780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rgbClr val="E46C0A"/>
              </a:buClr>
            </a:pPr>
            <a:r>
              <a:rPr lang="ru-RU" sz="14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	</a:t>
            </a:r>
            <a:r>
              <a:rPr lang="ru-RU" sz="1400" u="sng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Северо-Западный федеральный округ</a:t>
            </a:r>
            <a:r>
              <a:rPr lang="ru-RU" sz="14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:</a:t>
            </a:r>
            <a:br>
              <a:rPr lang="ru-RU" sz="14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</a:br>
            <a:r>
              <a:rPr lang="ru-RU" sz="14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Архангельская</a:t>
            </a:r>
            <a:r>
              <a:rPr lang="ru-RU" sz="1400" dirty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, Вологодская, Новгородская </a:t>
            </a:r>
            <a:r>
              <a:rPr lang="ru-RU" sz="14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области</a:t>
            </a:r>
          </a:p>
          <a:p>
            <a:pPr marL="177800" indent="-17780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rgbClr val="E46C0A"/>
              </a:buClr>
            </a:pPr>
            <a:r>
              <a:rPr lang="ru-RU" sz="14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	</a:t>
            </a:r>
            <a:r>
              <a:rPr lang="ru-RU" sz="1400" u="sng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Центральный федеральный округ</a:t>
            </a:r>
            <a:r>
              <a:rPr lang="ru-RU" sz="14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: </a:t>
            </a:r>
            <a:br>
              <a:rPr lang="ru-RU" sz="14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</a:br>
            <a:r>
              <a:rPr lang="ru-RU" sz="14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Костромская</a:t>
            </a:r>
            <a:r>
              <a:rPr lang="ru-RU" sz="1400" dirty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, Ярославская </a:t>
            </a:r>
            <a:r>
              <a:rPr lang="ru-RU" sz="14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области</a:t>
            </a:r>
            <a:endParaRPr lang="ru-RU" sz="1400" dirty="0">
              <a:solidFill>
                <a:srgbClr val="003167"/>
              </a:solidFill>
              <a:latin typeface="Franklin Gothic Medium" pitchFamily="34" charset="0"/>
              <a:cs typeface="Arial" charset="0"/>
            </a:endParaRPr>
          </a:p>
          <a:p>
            <a:pPr marL="177800" indent="-17780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rgbClr val="E46C0A"/>
              </a:buClr>
              <a:buFont typeface="Wingdings" pitchFamily="2" charset="2"/>
              <a:buChar char="Ø"/>
            </a:pPr>
            <a:r>
              <a:rPr lang="ru-RU" sz="1400" dirty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10 </a:t>
            </a:r>
            <a:r>
              <a:rPr lang="ru-RU" sz="14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теплоэлектростанций</a:t>
            </a:r>
          </a:p>
          <a:p>
            <a:pPr marL="177800" indent="-17780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rgbClr val="E46C0A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 5 </a:t>
            </a:r>
            <a:r>
              <a:rPr lang="ru-RU" sz="1400" dirty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котельных </a:t>
            </a:r>
          </a:p>
          <a:p>
            <a:pPr marL="177800" indent="-17780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rgbClr val="E46C0A"/>
              </a:buClr>
              <a:buFont typeface="Wingdings" pitchFamily="2" charset="2"/>
              <a:buChar char="Ø"/>
            </a:pPr>
            <a:r>
              <a:rPr lang="ru-RU" sz="1400" dirty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 5 предприятий тепловых сетей</a:t>
            </a:r>
            <a:endParaRPr lang="ru-RU" sz="1400" dirty="0">
              <a:solidFill>
                <a:srgbClr val="003167"/>
              </a:solidFill>
              <a:latin typeface="Franklin Gothic Medium" pitchFamily="34" charset="0"/>
            </a:endParaRPr>
          </a:p>
          <a:p>
            <a:pPr marL="177800" indent="-17780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rgbClr val="E46C0A"/>
              </a:buClr>
              <a:buFont typeface="Wingdings" pitchFamily="2" charset="2"/>
              <a:buChar char="Ø"/>
            </a:pPr>
            <a:r>
              <a:rPr lang="ru-RU" sz="1400" dirty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Общая установленная электрическая </a:t>
            </a:r>
            <a:r>
              <a:rPr lang="ru-RU" sz="14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/>
            </a:r>
            <a:br>
              <a:rPr lang="ru-RU" sz="14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</a:br>
            <a:r>
              <a:rPr lang="ru-RU" sz="14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мощность составляет	- 2 </a:t>
            </a:r>
            <a:r>
              <a:rPr lang="ru-RU" sz="1400" dirty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342,5 </a:t>
            </a:r>
            <a:r>
              <a:rPr lang="ru-RU" sz="14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МВт</a:t>
            </a:r>
            <a:br>
              <a:rPr lang="ru-RU" sz="14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</a:br>
            <a:r>
              <a:rPr lang="ru-RU" sz="14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общая </a:t>
            </a:r>
            <a:r>
              <a:rPr lang="ru-RU" sz="1400" dirty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тепловая </a:t>
            </a:r>
            <a:r>
              <a:rPr lang="ru-RU" sz="14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мощность	- </a:t>
            </a:r>
            <a:r>
              <a:rPr lang="en-US" sz="14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9</a:t>
            </a:r>
            <a:r>
              <a:rPr lang="ru-RU" sz="14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 </a:t>
            </a:r>
            <a:r>
              <a:rPr lang="en-US" sz="14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094</a:t>
            </a:r>
            <a:r>
              <a:rPr lang="ru-RU" sz="14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 </a:t>
            </a:r>
            <a:r>
              <a:rPr lang="ru-RU" sz="1400" dirty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Гкал/час</a:t>
            </a:r>
          </a:p>
        </p:txBody>
      </p:sp>
      <p:pic>
        <p:nvPicPr>
          <p:cNvPr id="11" name="Picture 31" descr="H:\PR\Буклеты\буклеты 2011-2012 годы\ТГК-2\Links\tgk03.t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896" y="5445224"/>
            <a:ext cx="863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3" descr="H:\PR\Буклеты\буклеты 2011-2012 годы\ТГК-2\Links\tgk06.t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7134" y="5445224"/>
            <a:ext cx="153828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7" descr="H:\PR\Буклеты\буклеты 2011-2012 годы\ТГК-2\Links\tgk10.t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25268" y="5445224"/>
            <a:ext cx="12827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DJI01693-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812900" y="5445224"/>
            <a:ext cx="1545198" cy="1152128"/>
          </a:xfrm>
          <a:prstGeom prst="rect">
            <a:avLst/>
          </a:prstGeom>
        </p:spPr>
      </p:pic>
      <p:pic>
        <p:nvPicPr>
          <p:cNvPr id="16" name="Рисунок 15" descr="DJI0173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73276" y="5445224"/>
            <a:ext cx="1547664" cy="1160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813"/>
            <a:ext cx="91440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Прямоугольник 8"/>
          <p:cNvSpPr>
            <a:spLocks noChangeArrowheads="1"/>
          </p:cNvSpPr>
          <p:nvPr/>
        </p:nvSpPr>
        <p:spPr bwMode="auto">
          <a:xfrm>
            <a:off x="322263" y="508000"/>
            <a:ext cx="85820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  <a:latin typeface="Franklin Gothic Medium" pitchFamily="34" charset="0"/>
                <a:cs typeface="Tahoma" pitchFamily="34" charset="0"/>
              </a:rPr>
              <a:t>Общие сведения о Главном управлении ОАО «ТГК-2» </a:t>
            </a:r>
          </a:p>
          <a:p>
            <a:r>
              <a:rPr lang="ru-RU" altLang="ru-RU" b="1" dirty="0" smtClean="0">
                <a:solidFill>
                  <a:schemeClr val="bg1"/>
                </a:solidFill>
                <a:latin typeface="Franklin Gothic Medium" pitchFamily="34" charset="0"/>
                <a:cs typeface="Tahoma" pitchFamily="34" charset="0"/>
              </a:rPr>
              <a:t>по Архангельской области</a:t>
            </a:r>
            <a:endParaRPr lang="ru-RU" altLang="ru-RU" b="1" dirty="0">
              <a:solidFill>
                <a:schemeClr val="bg1"/>
              </a:solidFill>
              <a:latin typeface="Franklin Gothic Medium" pitchFamily="34" charset="0"/>
              <a:cs typeface="Tahoma" pitchFamily="34" charset="0"/>
            </a:endParaRPr>
          </a:p>
        </p:txBody>
      </p:sp>
      <p:pic>
        <p:nvPicPr>
          <p:cNvPr id="1030" name="Рисунок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441325"/>
            <a:ext cx="93662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Номер слайда 26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519863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F6A45D-6E2C-499D-89EC-2AA9D4FCECA2}" type="slidenum">
              <a:rPr 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40" name="Номер слайда 26"/>
          <p:cNvSpPr txBox="1">
            <a:spLocks/>
          </p:cNvSpPr>
          <p:nvPr/>
        </p:nvSpPr>
        <p:spPr bwMode="auto">
          <a:xfrm>
            <a:off x="6975475" y="6519863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29171D-F3AB-43F2-9D1C-9086A09665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251520" y="1556792"/>
            <a:ext cx="4608512" cy="512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rgbClr val="E46C0A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В Архангельской области Компания работает</a:t>
            </a:r>
            <a:br>
              <a:rPr lang="ru-RU" sz="14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</a:br>
            <a:r>
              <a:rPr lang="ru-RU" sz="14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в крупнейших городах – </a:t>
            </a:r>
            <a:br>
              <a:rPr lang="ru-RU" sz="14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</a:br>
            <a:r>
              <a:rPr lang="ru-RU" sz="14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Архангельске и Северодвинске</a:t>
            </a:r>
          </a:p>
          <a:p>
            <a:pPr marL="177800" indent="-17780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rgbClr val="E46C0A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3 теплоэлектроцентрали</a:t>
            </a:r>
            <a:endParaRPr lang="ru-RU" sz="1400" dirty="0">
              <a:solidFill>
                <a:srgbClr val="003167"/>
              </a:solidFill>
              <a:latin typeface="Franklin Gothic Medium" pitchFamily="34" charset="0"/>
              <a:cs typeface="Arial" charset="0"/>
            </a:endParaRPr>
          </a:p>
          <a:p>
            <a:pPr marL="177800" indent="-17780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rgbClr val="E46C0A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2 котельные </a:t>
            </a:r>
            <a:endParaRPr lang="ru-RU" sz="1400" dirty="0">
              <a:solidFill>
                <a:srgbClr val="003167"/>
              </a:solidFill>
              <a:latin typeface="Franklin Gothic Medium" pitchFamily="34" charset="0"/>
              <a:cs typeface="Arial" charset="0"/>
            </a:endParaRPr>
          </a:p>
          <a:p>
            <a:pPr marL="177800" indent="-17780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rgbClr val="E46C0A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2 предприятия </a:t>
            </a:r>
            <a:r>
              <a:rPr lang="ru-RU" sz="1400" dirty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тепловых сетей</a:t>
            </a:r>
            <a:endParaRPr lang="ru-RU" sz="1400" dirty="0">
              <a:solidFill>
                <a:srgbClr val="003167"/>
              </a:solidFill>
              <a:latin typeface="Franklin Gothic Medium" pitchFamily="34" charset="0"/>
            </a:endParaRPr>
          </a:p>
          <a:p>
            <a:pPr marL="177800" indent="-17780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rgbClr val="E46C0A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Установленная мощность</a:t>
            </a:r>
            <a:br>
              <a:rPr lang="ru-RU" sz="14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</a:br>
            <a:r>
              <a:rPr lang="ru-RU" sz="14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- электрическая	 	- 1 048,5 МВт</a:t>
            </a:r>
            <a:br>
              <a:rPr lang="ru-RU" sz="14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</a:br>
            <a:r>
              <a:rPr lang="ru-RU" sz="14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- тепловая		- 3 154 Гкал/час</a:t>
            </a:r>
          </a:p>
          <a:p>
            <a:pPr marL="177800" indent="-17780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rgbClr val="E46C0A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Общая протяжённость тепловых сетей</a:t>
            </a:r>
            <a:br>
              <a:rPr lang="ru-RU" sz="14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</a:br>
            <a:r>
              <a:rPr lang="ru-RU" sz="14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- Архангельска		- 446 км</a:t>
            </a:r>
            <a:br>
              <a:rPr lang="ru-RU" sz="14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</a:br>
            <a:r>
              <a:rPr lang="ru-RU" sz="14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- Северодвинска		- 432 км</a:t>
            </a:r>
            <a:endParaRPr lang="ru-RU" sz="1400" dirty="0" smtClean="0">
              <a:solidFill>
                <a:srgbClr val="FF0000"/>
              </a:solidFill>
              <a:latin typeface="Franklin Gothic Medium" pitchFamily="34" charset="0"/>
              <a:cs typeface="Arial" charset="0"/>
            </a:endParaRPr>
          </a:p>
          <a:p>
            <a:pPr marL="177800" indent="-17780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rgbClr val="E46C0A"/>
              </a:buClr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Доля потребителей, получающих тепловую энергию от предприятий ТГК-2</a:t>
            </a:r>
            <a:br>
              <a:rPr lang="ru-RU" sz="14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</a:br>
            <a:r>
              <a:rPr lang="ru-RU" sz="14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- Архангельск		- 85%</a:t>
            </a:r>
            <a:br>
              <a:rPr lang="ru-RU" sz="14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</a:br>
            <a:r>
              <a:rPr lang="ru-RU" sz="14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- Северодвинск		- 99,9%</a:t>
            </a:r>
            <a:endParaRPr lang="ru-RU" sz="1400" dirty="0">
              <a:solidFill>
                <a:srgbClr val="FF0000"/>
              </a:solidFill>
              <a:latin typeface="Franklin Gothic Medium" pitchFamily="34" charset="0"/>
              <a:cs typeface="Arial" charset="0"/>
            </a:endParaRPr>
          </a:p>
        </p:txBody>
      </p:sp>
      <p:pic>
        <p:nvPicPr>
          <p:cNvPr id="17" name="Рисунок 16" descr="северодвинс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149080"/>
            <a:ext cx="3528392" cy="2456265"/>
          </a:xfrm>
          <a:prstGeom prst="rect">
            <a:avLst/>
          </a:prstGeom>
        </p:spPr>
      </p:pic>
      <p:pic>
        <p:nvPicPr>
          <p:cNvPr id="18" name="Рисунок 17" descr="архангельск.jpg"/>
          <p:cNvPicPr>
            <a:picLocks noChangeAspect="1"/>
          </p:cNvPicPr>
          <p:nvPr/>
        </p:nvPicPr>
        <p:blipFill>
          <a:blip r:embed="rId6" cstate="print"/>
          <a:srcRect t="2420" b="8032"/>
          <a:stretch>
            <a:fillRect/>
          </a:stretch>
        </p:blipFill>
        <p:spPr>
          <a:xfrm>
            <a:off x="5220073" y="1340768"/>
            <a:ext cx="3548252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813"/>
            <a:ext cx="91440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441325"/>
            <a:ext cx="93662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8"/>
          <p:cNvSpPr>
            <a:spLocks noChangeArrowheads="1"/>
          </p:cNvSpPr>
          <p:nvPr/>
        </p:nvSpPr>
        <p:spPr bwMode="auto">
          <a:xfrm>
            <a:off x="323850" y="509588"/>
            <a:ext cx="7180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  <a:latin typeface="Franklin Gothic Medium" pitchFamily="34" charset="0"/>
                <a:cs typeface="Tahoma" pitchFamily="34" charset="0"/>
              </a:rPr>
              <a:t>Схемы теплоснабжения в городах присутствия ОАО «ТГК-2»</a:t>
            </a:r>
            <a:endParaRPr lang="ru-RU" altLang="ru-RU" b="1" dirty="0">
              <a:solidFill>
                <a:schemeClr val="bg1"/>
              </a:solidFill>
              <a:latin typeface="Franklin Gothic Medium" pitchFamily="34" charset="0"/>
              <a:cs typeface="Tahoma" pitchFamily="34" charset="0"/>
            </a:endParaRPr>
          </a:p>
        </p:txBody>
      </p:sp>
      <p:sp>
        <p:nvSpPr>
          <p:cNvPr id="14" name="Номер слайда 26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519863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E24F00-AAD2-4D42-9463-E32B815462CD}" type="slidenum">
              <a:rPr lang="ru-RU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dirty="0" smtClean="0">
              <a:solidFill>
                <a:srgbClr val="89898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2708920"/>
            <a:ext cx="8352928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Архангельск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Постановление мэрии от 24 февраля 2014 г. № 136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Северодвинск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Постановление муниципального образования от 25 ноября 2014 г. № 590-па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Franklin Gothic Medium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000" b="1" dirty="0" smtClean="0">
                <a:solidFill>
                  <a:srgbClr val="FF6600"/>
                </a:solidFill>
                <a:latin typeface="Franklin Gothic Medium" pitchFamily="34" charset="0"/>
              </a:rPr>
              <a:t>В настоящее время проведена работа по актуализации схемы теплоснабжения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Архангельск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Постановление мэрии от 15 апреля 2015 г. № 312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1484784"/>
            <a:ext cx="8352928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Franklin Gothic Medium" pitchFamily="34" charset="0"/>
              </a:rPr>
              <a:t>В Архангельске и Северодвинске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Franklin Gothic Medium" pitchFamily="34" charset="0"/>
              </a:rPr>
              <a:t>разработаны и утверждены схемы теплоснабжения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813"/>
            <a:ext cx="91440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Прямоугольник 8"/>
          <p:cNvSpPr>
            <a:spLocks noChangeArrowheads="1"/>
          </p:cNvSpPr>
          <p:nvPr/>
        </p:nvSpPr>
        <p:spPr bwMode="auto">
          <a:xfrm>
            <a:off x="303213" y="508000"/>
            <a:ext cx="7200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  <a:latin typeface="Franklin Gothic Medium" pitchFamily="34" charset="0"/>
                <a:cs typeface="Tahoma" pitchFamily="34" charset="0"/>
              </a:rPr>
              <a:t>Общие вопросы подготовки к осенне-зимнему периоду </a:t>
            </a:r>
          </a:p>
          <a:p>
            <a:r>
              <a:rPr lang="ru-RU" altLang="ru-RU" b="1" dirty="0" smtClean="0">
                <a:solidFill>
                  <a:schemeClr val="bg1"/>
                </a:solidFill>
                <a:latin typeface="Franklin Gothic Medium" pitchFamily="34" charset="0"/>
                <a:cs typeface="Tahoma" pitchFamily="34" charset="0"/>
              </a:rPr>
              <a:t>2015-2016 гг.</a:t>
            </a:r>
            <a:endParaRPr lang="ru-RU" altLang="ru-RU" b="1" dirty="0">
              <a:solidFill>
                <a:schemeClr val="bg1"/>
              </a:solidFill>
              <a:latin typeface="Franklin Gothic Medium" pitchFamily="34" charset="0"/>
              <a:cs typeface="Tahoma" pitchFamily="34" charset="0"/>
            </a:endParaRPr>
          </a:p>
        </p:txBody>
      </p:sp>
      <p:pic>
        <p:nvPicPr>
          <p:cNvPr id="3080" name="Рисунок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441325"/>
            <a:ext cx="93662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подписа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4" y="1557339"/>
            <a:ext cx="1918478" cy="143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9512" y="609329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EA5D1F"/>
                </a:solidFill>
                <a:latin typeface="Franklin Gothic Medium" pitchFamily="34" charset="0"/>
              </a:rPr>
              <a:t>Предприятия ОАО «ТГК-2» в Архангельске и Северодвинске</a:t>
            </a:r>
          </a:p>
          <a:p>
            <a:r>
              <a:rPr lang="ru-RU" b="1" dirty="0" smtClean="0">
                <a:solidFill>
                  <a:srgbClr val="EA5D1F"/>
                </a:solidFill>
                <a:latin typeface="Franklin Gothic Medium" pitchFamily="34" charset="0"/>
              </a:rPr>
              <a:t>полностью готовы к прохождению осенне-зимнего периода 2015-2016 гг.</a:t>
            </a:r>
            <a:endParaRPr lang="ru-RU" b="1" dirty="0">
              <a:solidFill>
                <a:srgbClr val="EA5D1F"/>
              </a:solidFill>
              <a:latin typeface="Franklin Gothic Medium" pitchFamily="34" charset="0"/>
            </a:endParaRPr>
          </a:p>
        </p:txBody>
      </p:sp>
      <p:sp>
        <p:nvSpPr>
          <p:cNvPr id="9" name="Номер слайда 26"/>
          <p:cNvSpPr txBox="1">
            <a:spLocks/>
          </p:cNvSpPr>
          <p:nvPr/>
        </p:nvSpPr>
        <p:spPr bwMode="auto">
          <a:xfrm>
            <a:off x="6975475" y="6519863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29171D-F3AB-43F2-9D1C-9086A09665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323850" y="3068960"/>
            <a:ext cx="8569325" cy="306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ts val="500"/>
              </a:spcBef>
              <a:spcAft>
                <a:spcPts val="500"/>
              </a:spcAft>
              <a:buClr>
                <a:srgbClr val="E46C0A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На ТЭЦ в полном объёме сформированы запасы основного и </a:t>
            </a:r>
            <a:r>
              <a:rPr lang="ru-RU" sz="1600" dirty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резервного </a:t>
            </a:r>
            <a:r>
              <a:rPr lang="ru-RU" sz="16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топлива</a:t>
            </a:r>
            <a:endParaRPr lang="ru-RU" sz="1600" dirty="0">
              <a:solidFill>
                <a:srgbClr val="003167"/>
              </a:solidFill>
              <a:latin typeface="Franklin Gothic Medium" pitchFamily="34" charset="0"/>
              <a:cs typeface="Arial" charset="0"/>
            </a:endParaRPr>
          </a:p>
          <a:p>
            <a:pPr marL="177800" indent="-177800">
              <a:spcBef>
                <a:spcPts val="500"/>
              </a:spcBef>
              <a:spcAft>
                <a:spcPts val="500"/>
              </a:spcAft>
              <a:buClr>
                <a:srgbClr val="E46C0A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Укомплектованы </a:t>
            </a:r>
            <a:r>
              <a:rPr lang="ru-RU" sz="1600" dirty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аварийные запасы материалов и </a:t>
            </a:r>
            <a:r>
              <a:rPr lang="ru-RU" sz="16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запчастей</a:t>
            </a:r>
            <a:endParaRPr lang="ru-RU" sz="1600" dirty="0">
              <a:solidFill>
                <a:srgbClr val="003167"/>
              </a:solidFill>
              <a:latin typeface="Franklin Gothic Medium" pitchFamily="34" charset="0"/>
              <a:cs typeface="Arial" charset="0"/>
            </a:endParaRPr>
          </a:p>
          <a:p>
            <a:pPr marL="177800" indent="-177800">
              <a:spcBef>
                <a:spcPts val="500"/>
              </a:spcBef>
              <a:spcAft>
                <a:spcPts val="500"/>
              </a:spcAft>
              <a:buClr>
                <a:srgbClr val="E46C0A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Выполнены мероприятия </a:t>
            </a:r>
            <a:r>
              <a:rPr lang="ru-RU" sz="1600" dirty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Приказа Минэнерго от </a:t>
            </a:r>
            <a:r>
              <a:rPr lang="ru-RU" sz="16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16.06.2015 г. № 369 </a:t>
            </a:r>
            <a:r>
              <a:rPr lang="ru-RU" sz="1600" dirty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«О первоочередных мероприятиях по подготовке субъектов электроэнергетики к прохождению </a:t>
            </a:r>
            <a:r>
              <a:rPr lang="ru-RU" sz="16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отопительного сезона 2015-2016 </a:t>
            </a:r>
            <a:r>
              <a:rPr lang="ru-RU" sz="1600" dirty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годов»</a:t>
            </a:r>
          </a:p>
          <a:p>
            <a:pPr marL="177800" indent="-177800">
              <a:spcBef>
                <a:spcPts val="500"/>
              </a:spcBef>
              <a:spcAft>
                <a:spcPts val="500"/>
              </a:spcAft>
              <a:buClr>
                <a:srgbClr val="E46C0A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Проведены необходимые </a:t>
            </a:r>
            <a:r>
              <a:rPr lang="ru-RU" sz="1600" dirty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мероприятия для выполнения основных и дополнительных условий в соответствии с Положением о проверке готовности субъектов электроэнергетики к работе в осенне-зимний </a:t>
            </a:r>
            <a:r>
              <a:rPr lang="ru-RU" sz="16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период</a:t>
            </a:r>
            <a:endParaRPr lang="ru-RU" sz="1600" dirty="0">
              <a:solidFill>
                <a:srgbClr val="003167"/>
              </a:solidFill>
              <a:latin typeface="Franklin Gothic Medium" pitchFamily="34" charset="0"/>
            </a:endParaRPr>
          </a:p>
          <a:p>
            <a:pPr marL="177800" indent="-177800">
              <a:spcBef>
                <a:spcPts val="500"/>
              </a:spcBef>
              <a:spcAft>
                <a:spcPts val="500"/>
              </a:spcAft>
              <a:buClr>
                <a:srgbClr val="E46C0A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Проведены комиссионные проверки </a:t>
            </a:r>
            <a:r>
              <a:rPr lang="ru-RU" sz="1600" dirty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готовности </a:t>
            </a:r>
            <a:r>
              <a:rPr lang="ru-RU" sz="1600" dirty="0" err="1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энергопредприятий</a:t>
            </a:r>
            <a:r>
              <a:rPr lang="ru-RU" sz="16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 ГУ  ОАО  «ТГК-2» по Архангельской области к </a:t>
            </a:r>
            <a:r>
              <a:rPr lang="ru-RU" sz="1600" dirty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ОЗП </a:t>
            </a:r>
            <a:r>
              <a:rPr lang="ru-RU" sz="16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2015-2016 гг. Подписаны Акты.</a:t>
            </a:r>
            <a:endParaRPr lang="ru-RU" sz="1600" dirty="0">
              <a:solidFill>
                <a:srgbClr val="003167"/>
              </a:solidFill>
              <a:latin typeface="Franklin Gothic Medium" pitchFamily="34" charset="0"/>
              <a:cs typeface="Arial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627313" y="1468438"/>
            <a:ext cx="6193159" cy="151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ts val="500"/>
              </a:spcAft>
              <a:buClr>
                <a:srgbClr val="E46C0A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По итогам работы в предыдущий ОЗП проанализированы причины аварийности, намечены и </a:t>
            </a:r>
            <a:r>
              <a:rPr lang="ru-RU" sz="16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выполнены </a:t>
            </a:r>
            <a:r>
              <a:rPr lang="ru-RU" sz="1600" dirty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в сроки мероприятия по их </a:t>
            </a:r>
            <a:r>
              <a:rPr lang="ru-RU" sz="16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устранению</a:t>
            </a:r>
            <a:endParaRPr lang="ru-RU" sz="1600" dirty="0">
              <a:solidFill>
                <a:srgbClr val="003167"/>
              </a:solidFill>
              <a:latin typeface="Franklin Gothic Medium" pitchFamily="34" charset="0"/>
              <a:cs typeface="Arial" charset="0"/>
            </a:endParaRPr>
          </a:p>
          <a:p>
            <a:pPr>
              <a:spcBef>
                <a:spcPct val="50000"/>
              </a:spcBef>
              <a:spcAft>
                <a:spcPts val="500"/>
              </a:spcAft>
              <a:buClr>
                <a:srgbClr val="E46C0A"/>
              </a:buClr>
              <a:buFont typeface="Wingdings" pitchFamily="2" charset="2"/>
              <a:buChar char="Ø"/>
            </a:pPr>
            <a:r>
              <a:rPr lang="ru-RU" sz="1600" dirty="0" smtClean="0">
                <a:solidFill>
                  <a:srgbClr val="003167"/>
                </a:solidFill>
                <a:latin typeface="Franklin Gothic Medium" pitchFamily="34" charset="0"/>
                <a:cs typeface="Arial" charset="0"/>
              </a:rPr>
              <a:t>Ремонтные работы на оборудовании ТЭЦ и тепловых сетях выполняются в установленные сроки в полном объёме</a:t>
            </a:r>
            <a:endParaRPr lang="ru-RU" sz="1600" dirty="0">
              <a:solidFill>
                <a:srgbClr val="003167"/>
              </a:solidFill>
              <a:latin typeface="Franklin Gothic Medium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7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056" y="1700809"/>
            <a:ext cx="8100392" cy="4141684"/>
          </a:xfrm>
          <a:prstGeom prst="rect">
            <a:avLst/>
          </a:prstGeom>
        </p:spPr>
      </p:pic>
      <p:pic>
        <p:nvPicPr>
          <p:cNvPr id="410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3225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Прямоугольник 8"/>
          <p:cNvSpPr>
            <a:spLocks noChangeArrowheads="1"/>
          </p:cNvSpPr>
          <p:nvPr/>
        </p:nvSpPr>
        <p:spPr bwMode="auto">
          <a:xfrm>
            <a:off x="323850" y="509588"/>
            <a:ext cx="71802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  <a:latin typeface="Franklin Gothic Medium" pitchFamily="34" charset="0"/>
                <a:cs typeface="Tahoma" pitchFamily="34" charset="0"/>
              </a:rPr>
              <a:t>Выполнение нормативных запасов основного и резервного топлива</a:t>
            </a:r>
          </a:p>
          <a:p>
            <a:r>
              <a:rPr lang="ru-RU" altLang="ru-RU" b="1" dirty="0" smtClean="0">
                <a:solidFill>
                  <a:schemeClr val="bg1"/>
                </a:solidFill>
                <a:latin typeface="Franklin Gothic Medium" pitchFamily="34" charset="0"/>
                <a:cs typeface="Tahoma" pitchFamily="34" charset="0"/>
              </a:rPr>
              <a:t>на электростанциях ОАО «ТГК-2»</a:t>
            </a:r>
            <a:endParaRPr lang="ru-RU" altLang="ru-RU" b="1" dirty="0">
              <a:solidFill>
                <a:schemeClr val="bg1"/>
              </a:solidFill>
              <a:latin typeface="Franklin Gothic Medium" pitchFamily="34" charset="0"/>
              <a:cs typeface="Tahoma" pitchFamily="34" charset="0"/>
            </a:endParaRPr>
          </a:p>
        </p:txBody>
      </p:sp>
      <p:pic>
        <p:nvPicPr>
          <p:cNvPr id="4104" name="Рисунок 1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188" y="441325"/>
            <a:ext cx="93662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79512" y="609329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EA5D1F"/>
                </a:solidFill>
                <a:latin typeface="Franklin Gothic Medium" pitchFamily="34" charset="0"/>
              </a:rPr>
              <a:t>По состоянию на 1 ноября 2015 года на всех предприятиях ТГК-2 созданы запасы основного и резервного видов топлива, превышающие нормативные</a:t>
            </a:r>
            <a:endParaRPr lang="ru-RU" b="1" dirty="0">
              <a:solidFill>
                <a:srgbClr val="EA5D1F"/>
              </a:solidFill>
              <a:latin typeface="Franklin Gothic Medium" pitchFamily="34" charset="0"/>
            </a:endParaRPr>
          </a:p>
        </p:txBody>
      </p:sp>
      <p:sp>
        <p:nvSpPr>
          <p:cNvPr id="7" name="Номер слайда 26"/>
          <p:cNvSpPr txBox="1">
            <a:spLocks/>
          </p:cNvSpPr>
          <p:nvPr/>
        </p:nvSpPr>
        <p:spPr bwMode="auto">
          <a:xfrm>
            <a:off x="6975475" y="6519863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29171D-F3AB-43F2-9D1C-9086A09665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95536" y="1340768"/>
          <a:ext cx="8352925" cy="35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275"/>
                <a:gridCol w="1193275"/>
                <a:gridCol w="1193275"/>
                <a:gridCol w="1193275"/>
                <a:gridCol w="1193275"/>
                <a:gridCol w="1193275"/>
                <a:gridCol w="1193275"/>
              </a:tblGrid>
              <a:tr h="370840">
                <a:tc>
                  <a:txBody>
                    <a:bodyPr/>
                    <a:lstStyle/>
                    <a:p>
                      <a:endParaRPr lang="ru-RU" sz="14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" pitchFamily="34" charset="0"/>
                        </a:rPr>
                        <a:t>Архангельск</a:t>
                      </a:r>
                      <a:endParaRPr lang="ru-RU" sz="14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" pitchFamily="34" charset="0"/>
                        </a:rPr>
                        <a:t>Северодвинск</a:t>
                      </a:r>
                      <a:endParaRPr lang="ru-RU" sz="14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Franklin Gothic Medium" pitchFamily="34" charset="0"/>
                        </a:rPr>
                        <a:t>Всего</a:t>
                      </a:r>
                      <a:r>
                        <a:rPr lang="ru-RU" sz="1400" baseline="0" dirty="0" smtClean="0">
                          <a:latin typeface="Franklin Gothic Medium" pitchFamily="34" charset="0"/>
                        </a:rPr>
                        <a:t> по главному управлению</a:t>
                      </a:r>
                      <a:endParaRPr lang="ru-RU" sz="14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3167"/>
                        </a:solidFill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3167"/>
                          </a:solidFill>
                          <a:latin typeface="Franklin Gothic Medium" pitchFamily="34" charset="0"/>
                        </a:rPr>
                        <a:t>В денежном выражении, млн. руб.</a:t>
                      </a:r>
                      <a:endParaRPr lang="ru-RU" sz="1200" dirty="0">
                        <a:solidFill>
                          <a:srgbClr val="003167"/>
                        </a:solidFill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3167"/>
                          </a:solidFill>
                          <a:latin typeface="Franklin Gothic Medium" pitchFamily="34" charset="0"/>
                        </a:rPr>
                        <a:t>В натуральных</a:t>
                      </a:r>
                      <a:r>
                        <a:rPr lang="ru-RU" sz="1200" baseline="0" dirty="0" smtClean="0">
                          <a:solidFill>
                            <a:srgbClr val="003167"/>
                          </a:solidFill>
                          <a:latin typeface="Franklin Gothic Medium" pitchFamily="34" charset="0"/>
                        </a:rPr>
                        <a:t> объёмах, м</a:t>
                      </a:r>
                      <a:endParaRPr lang="ru-RU" sz="1200" dirty="0">
                        <a:solidFill>
                          <a:srgbClr val="003167"/>
                        </a:solidFill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3167"/>
                          </a:solidFill>
                          <a:latin typeface="Franklin Gothic Medium" pitchFamily="34" charset="0"/>
                        </a:rPr>
                        <a:t>В денежном выражении, млн. руб.</a:t>
                      </a:r>
                      <a:endParaRPr lang="ru-RU" sz="1200" dirty="0">
                        <a:solidFill>
                          <a:srgbClr val="003167"/>
                        </a:solidFill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3167"/>
                          </a:solidFill>
                          <a:latin typeface="Franklin Gothic Medium" pitchFamily="34" charset="0"/>
                        </a:rPr>
                        <a:t>В натуральных</a:t>
                      </a:r>
                      <a:r>
                        <a:rPr lang="ru-RU" sz="1200" baseline="0" dirty="0" smtClean="0">
                          <a:solidFill>
                            <a:srgbClr val="003167"/>
                          </a:solidFill>
                          <a:latin typeface="Franklin Gothic Medium" pitchFamily="34" charset="0"/>
                        </a:rPr>
                        <a:t> объёмах, м</a:t>
                      </a:r>
                      <a:endParaRPr lang="ru-RU" sz="1200" dirty="0">
                        <a:solidFill>
                          <a:srgbClr val="003167"/>
                        </a:solidFill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3167"/>
                          </a:solidFill>
                          <a:latin typeface="Franklin Gothic Medium" pitchFamily="34" charset="0"/>
                        </a:rPr>
                        <a:t>В денежном выражении, млн. руб.</a:t>
                      </a:r>
                      <a:endParaRPr lang="ru-RU" sz="1200" dirty="0">
                        <a:solidFill>
                          <a:srgbClr val="003167"/>
                        </a:solidFill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3167"/>
                          </a:solidFill>
                          <a:latin typeface="Franklin Gothic Medium" pitchFamily="34" charset="0"/>
                        </a:rPr>
                        <a:t>В натуральных</a:t>
                      </a:r>
                      <a:r>
                        <a:rPr lang="ru-RU" sz="1200" baseline="0" dirty="0" smtClean="0">
                          <a:solidFill>
                            <a:srgbClr val="003167"/>
                          </a:solidFill>
                          <a:latin typeface="Franklin Gothic Medium" pitchFamily="34" charset="0"/>
                        </a:rPr>
                        <a:t> объёмах, м</a:t>
                      </a:r>
                      <a:endParaRPr lang="ru-RU" sz="1200" dirty="0">
                        <a:solidFill>
                          <a:srgbClr val="003167"/>
                        </a:solidFill>
                        <a:latin typeface="Franklin Gothic Medium" pitchFamily="34" charset="0"/>
                      </a:endParaRPr>
                    </a:p>
                  </a:txBody>
                  <a:tcPr anchor="ctr"/>
                </a:tc>
              </a:tr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6600"/>
                          </a:solidFill>
                          <a:latin typeface="Franklin Gothic Medium" pitchFamily="34" charset="0"/>
                        </a:rPr>
                        <a:t>2014 год</a:t>
                      </a:r>
                      <a:endParaRPr lang="ru-RU" sz="2400" b="1" dirty="0">
                        <a:solidFill>
                          <a:srgbClr val="FF6600"/>
                        </a:solidFill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Franklin Gothic Medium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167"/>
                          </a:solidFill>
                          <a:latin typeface="Franklin Gothic Medium" pitchFamily="34" charset="0"/>
                        </a:rPr>
                        <a:t>План</a:t>
                      </a:r>
                      <a:endParaRPr lang="ru-RU" sz="1400" dirty="0">
                        <a:solidFill>
                          <a:srgbClr val="003167"/>
                        </a:solidFill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3167"/>
                          </a:solidFill>
                          <a:latin typeface="Franklin Gothic Medium" pitchFamily="34" charset="0"/>
                        </a:rPr>
                        <a:t>54,9</a:t>
                      </a:r>
                      <a:endParaRPr lang="ru-RU" sz="1400" dirty="0">
                        <a:solidFill>
                          <a:srgbClr val="003167"/>
                        </a:solidFill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3167"/>
                          </a:solidFill>
                          <a:latin typeface="Franklin Gothic Medium" pitchFamily="34" charset="0"/>
                        </a:rPr>
                        <a:t>4 478</a:t>
                      </a:r>
                      <a:endParaRPr lang="ru-RU" sz="1400" dirty="0">
                        <a:solidFill>
                          <a:srgbClr val="003167"/>
                        </a:solidFill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3167"/>
                          </a:solidFill>
                          <a:latin typeface="Franklin Gothic Medium" pitchFamily="34" charset="0"/>
                        </a:rPr>
                        <a:t>43,5</a:t>
                      </a:r>
                      <a:endParaRPr lang="ru-RU" sz="1400" dirty="0">
                        <a:solidFill>
                          <a:srgbClr val="003167"/>
                        </a:solidFill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3167"/>
                          </a:solidFill>
                          <a:latin typeface="Franklin Gothic Medium" pitchFamily="34" charset="0"/>
                        </a:rPr>
                        <a:t>3 939</a:t>
                      </a:r>
                      <a:endParaRPr lang="ru-RU" sz="1400" dirty="0">
                        <a:solidFill>
                          <a:srgbClr val="003167"/>
                        </a:solidFill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3167"/>
                          </a:solidFill>
                          <a:latin typeface="Franklin Gothic Medium" pitchFamily="34" charset="0"/>
                        </a:rPr>
                        <a:t>98,4</a:t>
                      </a:r>
                      <a:endParaRPr lang="ru-RU" sz="1400" dirty="0">
                        <a:solidFill>
                          <a:srgbClr val="003167"/>
                        </a:solidFill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3167"/>
                          </a:solidFill>
                          <a:latin typeface="Franklin Gothic Medium" pitchFamily="34" charset="0"/>
                        </a:rPr>
                        <a:t>8 417</a:t>
                      </a:r>
                      <a:endParaRPr lang="ru-RU" sz="1400" dirty="0">
                        <a:solidFill>
                          <a:srgbClr val="003167"/>
                        </a:solidFill>
                        <a:latin typeface="Franklin Gothic Medium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167"/>
                          </a:solidFill>
                          <a:latin typeface="Franklin Gothic Medium" pitchFamily="34" charset="0"/>
                        </a:rPr>
                        <a:t>Факт</a:t>
                      </a:r>
                      <a:endParaRPr lang="ru-RU" sz="1400" dirty="0">
                        <a:solidFill>
                          <a:srgbClr val="003167"/>
                        </a:solidFill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3167"/>
                          </a:solidFill>
                          <a:latin typeface="Franklin Gothic Medium" pitchFamily="34" charset="0"/>
                        </a:rPr>
                        <a:t>49,1</a:t>
                      </a:r>
                      <a:endParaRPr lang="ru-RU" sz="1400" dirty="0">
                        <a:solidFill>
                          <a:srgbClr val="003167"/>
                        </a:solidFill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3167"/>
                          </a:solidFill>
                          <a:latin typeface="Franklin Gothic Medium" pitchFamily="34" charset="0"/>
                        </a:rPr>
                        <a:t>6 313</a:t>
                      </a:r>
                      <a:endParaRPr lang="ru-RU" sz="1400" dirty="0">
                        <a:solidFill>
                          <a:srgbClr val="003167"/>
                        </a:solidFill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3167"/>
                          </a:solidFill>
                          <a:latin typeface="Franklin Gothic Medium" pitchFamily="34" charset="0"/>
                        </a:rPr>
                        <a:t>49,7</a:t>
                      </a:r>
                      <a:endParaRPr lang="ru-RU" sz="1400" dirty="0">
                        <a:solidFill>
                          <a:srgbClr val="003167"/>
                        </a:solidFill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3167"/>
                          </a:solidFill>
                          <a:latin typeface="Franklin Gothic Medium" pitchFamily="34" charset="0"/>
                        </a:rPr>
                        <a:t>5 735</a:t>
                      </a:r>
                      <a:endParaRPr lang="ru-RU" sz="1400" dirty="0">
                        <a:solidFill>
                          <a:srgbClr val="003167"/>
                        </a:solidFill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3167"/>
                          </a:solidFill>
                          <a:latin typeface="Franklin Gothic Medium" pitchFamily="34" charset="0"/>
                        </a:rPr>
                        <a:t>98,8</a:t>
                      </a:r>
                      <a:endParaRPr lang="ru-RU" sz="1400" dirty="0">
                        <a:solidFill>
                          <a:srgbClr val="003167"/>
                        </a:solidFill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3167"/>
                          </a:solidFill>
                          <a:latin typeface="Franklin Gothic Medium" pitchFamily="34" charset="0"/>
                        </a:rPr>
                        <a:t>12 048</a:t>
                      </a:r>
                      <a:endParaRPr lang="ru-RU" sz="1400" dirty="0">
                        <a:solidFill>
                          <a:srgbClr val="003167"/>
                        </a:solidFill>
                        <a:latin typeface="Franklin Gothic Medium" pitchFamily="34" charset="0"/>
                      </a:endParaRPr>
                    </a:p>
                  </a:txBody>
                  <a:tcPr anchor="ctr"/>
                </a:tc>
              </a:tr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6600"/>
                          </a:solidFill>
                          <a:latin typeface="Franklin Gothic Medium" pitchFamily="34" charset="0"/>
                        </a:rPr>
                        <a:t>2015 год</a:t>
                      </a:r>
                      <a:endParaRPr lang="ru-RU" sz="2400" b="1" dirty="0">
                        <a:solidFill>
                          <a:srgbClr val="FF6600"/>
                        </a:solidFill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rgbClr val="003167"/>
                        </a:solidFill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rgbClr val="003167"/>
                        </a:solidFill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rgbClr val="003167"/>
                        </a:solidFill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rgbClr val="003167"/>
                        </a:solidFill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rgbClr val="003167"/>
                        </a:solidFill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rgbClr val="003167"/>
                        </a:solidFill>
                        <a:latin typeface="Franklin Gothic Medium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167"/>
                          </a:solidFill>
                          <a:latin typeface="Franklin Gothic Medium" pitchFamily="34" charset="0"/>
                        </a:rPr>
                        <a:t>План</a:t>
                      </a:r>
                      <a:endParaRPr lang="ru-RU" sz="1400" dirty="0">
                        <a:solidFill>
                          <a:srgbClr val="003167"/>
                        </a:solidFill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3167"/>
                          </a:solidFill>
                          <a:latin typeface="Franklin Gothic Medium" pitchFamily="34" charset="0"/>
                        </a:rPr>
                        <a:t>108,8</a:t>
                      </a:r>
                      <a:endParaRPr lang="ru-RU" sz="1400" dirty="0">
                        <a:solidFill>
                          <a:srgbClr val="003167"/>
                        </a:solidFill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3167"/>
                          </a:solidFill>
                          <a:latin typeface="Franklin Gothic Medium" pitchFamily="34" charset="0"/>
                        </a:rPr>
                        <a:t>6 932</a:t>
                      </a:r>
                      <a:endParaRPr lang="ru-RU" sz="1400" dirty="0">
                        <a:solidFill>
                          <a:srgbClr val="003167"/>
                        </a:solidFill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3167"/>
                          </a:solidFill>
                          <a:latin typeface="Franklin Gothic Medium" pitchFamily="34" charset="0"/>
                        </a:rPr>
                        <a:t>66,0</a:t>
                      </a:r>
                      <a:endParaRPr lang="ru-RU" sz="1400" dirty="0">
                        <a:solidFill>
                          <a:srgbClr val="003167"/>
                        </a:solidFill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3167"/>
                          </a:solidFill>
                          <a:latin typeface="Franklin Gothic Medium" pitchFamily="34" charset="0"/>
                        </a:rPr>
                        <a:t>7</a:t>
                      </a:r>
                      <a:r>
                        <a:rPr lang="ru-RU" sz="1400" baseline="0" dirty="0" smtClean="0">
                          <a:solidFill>
                            <a:srgbClr val="003167"/>
                          </a:solidFill>
                          <a:latin typeface="Franklin Gothic Medium" pitchFamily="34" charset="0"/>
                        </a:rPr>
                        <a:t> 511</a:t>
                      </a:r>
                      <a:endParaRPr lang="ru-RU" sz="1400" dirty="0">
                        <a:solidFill>
                          <a:srgbClr val="003167"/>
                        </a:solidFill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3167"/>
                          </a:solidFill>
                          <a:latin typeface="Franklin Gothic Medium" pitchFamily="34" charset="0"/>
                        </a:rPr>
                        <a:t>174,8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3167"/>
                          </a:solidFill>
                          <a:latin typeface="Franklin Gothic Medium" pitchFamily="34" charset="0"/>
                        </a:rPr>
                        <a:t>14 443</a:t>
                      </a:r>
                      <a:endParaRPr lang="ru-RU" sz="1400" dirty="0">
                        <a:solidFill>
                          <a:srgbClr val="003167"/>
                        </a:solidFill>
                        <a:latin typeface="Franklin Gothic Medium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167"/>
                          </a:solidFill>
                          <a:latin typeface="Franklin Gothic Medium" pitchFamily="34" charset="0"/>
                        </a:rPr>
                        <a:t>Факт</a:t>
                      </a:r>
                      <a:endParaRPr lang="ru-RU" sz="1400" dirty="0">
                        <a:solidFill>
                          <a:srgbClr val="003167"/>
                        </a:solidFill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3167"/>
                          </a:solidFill>
                          <a:latin typeface="Franklin Gothic Medium" pitchFamily="34" charset="0"/>
                        </a:rPr>
                        <a:t>146,3</a:t>
                      </a:r>
                      <a:endParaRPr lang="ru-RU" sz="1400" dirty="0">
                        <a:solidFill>
                          <a:srgbClr val="003167"/>
                        </a:solidFill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3167"/>
                          </a:solidFill>
                          <a:latin typeface="Franklin Gothic Medium" pitchFamily="34" charset="0"/>
                        </a:rPr>
                        <a:t>7 586</a:t>
                      </a:r>
                      <a:endParaRPr lang="ru-RU" sz="1400" dirty="0">
                        <a:solidFill>
                          <a:srgbClr val="003167"/>
                        </a:solidFill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3167"/>
                          </a:solidFill>
                          <a:latin typeface="Franklin Gothic Medium" pitchFamily="34" charset="0"/>
                        </a:rPr>
                        <a:t>83,0</a:t>
                      </a:r>
                      <a:endParaRPr lang="ru-RU" sz="1400" dirty="0">
                        <a:solidFill>
                          <a:srgbClr val="003167"/>
                        </a:solidFill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3167"/>
                          </a:solidFill>
                          <a:latin typeface="Franklin Gothic Medium" pitchFamily="34" charset="0"/>
                        </a:rPr>
                        <a:t>8 795</a:t>
                      </a:r>
                      <a:endParaRPr lang="ru-RU" sz="1400" dirty="0">
                        <a:solidFill>
                          <a:srgbClr val="003167"/>
                        </a:solidFill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3167"/>
                          </a:solidFill>
                          <a:latin typeface="Franklin Gothic Medium" pitchFamily="34" charset="0"/>
                        </a:rPr>
                        <a:t>229,3</a:t>
                      </a:r>
                      <a:endParaRPr lang="ru-RU" sz="1400" dirty="0">
                        <a:solidFill>
                          <a:srgbClr val="003167"/>
                        </a:solidFill>
                        <a:latin typeface="Franklin Gothic Medium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3167"/>
                          </a:solidFill>
                          <a:latin typeface="Franklin Gothic Medium" pitchFamily="34" charset="0"/>
                        </a:rPr>
                        <a:t>16 381</a:t>
                      </a:r>
                      <a:endParaRPr lang="ru-RU" sz="1400" dirty="0">
                        <a:solidFill>
                          <a:srgbClr val="003167"/>
                        </a:solidFill>
                        <a:latin typeface="Franklin Gothic Medium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10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3225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Прямоугольник 8"/>
          <p:cNvSpPr>
            <a:spLocks noChangeArrowheads="1"/>
          </p:cNvSpPr>
          <p:nvPr/>
        </p:nvSpPr>
        <p:spPr bwMode="auto">
          <a:xfrm>
            <a:off x="323850" y="509588"/>
            <a:ext cx="71802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  <a:latin typeface="Franklin Gothic Medium" pitchFamily="34" charset="0"/>
                <a:cs typeface="Tahoma" pitchFamily="34" charset="0"/>
              </a:rPr>
              <a:t>Выполнение ремонтов тепловых сетей </a:t>
            </a:r>
          </a:p>
          <a:p>
            <a:r>
              <a:rPr lang="ru-RU" altLang="ru-RU" b="1" dirty="0" smtClean="0">
                <a:solidFill>
                  <a:schemeClr val="bg1"/>
                </a:solidFill>
                <a:latin typeface="Franklin Gothic Medium" pitchFamily="34" charset="0"/>
                <a:cs typeface="Tahoma" pitchFamily="34" charset="0"/>
              </a:rPr>
              <a:t>в Архангельске и Северодвинске в 2015 году</a:t>
            </a:r>
            <a:endParaRPr lang="ru-RU" altLang="ru-RU" b="1" dirty="0">
              <a:solidFill>
                <a:schemeClr val="bg1"/>
              </a:solidFill>
              <a:latin typeface="Franklin Gothic Medium" pitchFamily="34" charset="0"/>
              <a:cs typeface="Tahoma" pitchFamily="34" charset="0"/>
            </a:endParaRPr>
          </a:p>
        </p:txBody>
      </p:sp>
      <p:pic>
        <p:nvPicPr>
          <p:cNvPr id="4104" name="Рисунок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441325"/>
            <a:ext cx="93662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низ 10"/>
          <p:cNvSpPr/>
          <p:nvPr/>
        </p:nvSpPr>
        <p:spPr>
          <a:xfrm rot="10800000">
            <a:off x="7596336" y="4293096"/>
            <a:ext cx="288032" cy="50405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250825" y="6021288"/>
            <a:ext cx="8893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FF6600"/>
                </a:solidFill>
                <a:latin typeface="Franklin Gothic Medium" pitchFamily="34" charset="0"/>
              </a:rPr>
              <a:t>Для повышения качества теплоснабжения потребителей</a:t>
            </a:r>
          </a:p>
          <a:p>
            <a:r>
              <a:rPr lang="ru-RU" dirty="0">
                <a:solidFill>
                  <a:srgbClr val="FF6600"/>
                </a:solidFill>
                <a:latin typeface="Franklin Gothic Medium" pitchFamily="34" charset="0"/>
              </a:rPr>
              <a:t>ОАО «ТГК-2» увеличивает объём ремонта и реконструкции теплосетей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288" y="5157192"/>
            <a:ext cx="8280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В 2015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году перекладка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тепловых сетей по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сравнению с 2014 годом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Franklin Gothic Medium" pitchFamily="34" charset="0"/>
            </a:endParaRPr>
          </a:p>
          <a:p>
            <a:pPr algn="ctr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в стоимостном выражении вырастет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Franklin Gothic Medium" pitchFamily="34" charset="0"/>
              </a:rPr>
              <a:t>2,3 раза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0800000">
            <a:off x="5220072" y="4293096"/>
            <a:ext cx="288032" cy="50405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0800000">
            <a:off x="2843808" y="4293096"/>
            <a:ext cx="288032" cy="50405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Номер слайда 26"/>
          <p:cNvSpPr txBox="1">
            <a:spLocks/>
          </p:cNvSpPr>
          <p:nvPr/>
        </p:nvSpPr>
        <p:spPr bwMode="auto">
          <a:xfrm>
            <a:off x="6975475" y="6519863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29171D-F3AB-43F2-9D1C-9086A09665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8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680" y="1791866"/>
            <a:ext cx="7709239" cy="3888432"/>
          </a:xfrm>
          <a:prstGeom prst="rect">
            <a:avLst/>
          </a:prstGeo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813"/>
            <a:ext cx="91440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441325"/>
            <a:ext cx="93662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8"/>
          <p:cNvSpPr>
            <a:spLocks noChangeArrowheads="1"/>
          </p:cNvSpPr>
          <p:nvPr/>
        </p:nvSpPr>
        <p:spPr bwMode="auto">
          <a:xfrm>
            <a:off x="323850" y="509588"/>
            <a:ext cx="71802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  <a:latin typeface="Franklin Gothic Medium" pitchFamily="34" charset="0"/>
                <a:cs typeface="Tahoma" pitchFamily="34" charset="0"/>
              </a:rPr>
              <a:t>Аварийность на </a:t>
            </a:r>
            <a:r>
              <a:rPr lang="ru-RU" altLang="ru-RU" b="1" dirty="0" err="1" smtClean="0">
                <a:solidFill>
                  <a:schemeClr val="bg1"/>
                </a:solidFill>
                <a:latin typeface="Franklin Gothic Medium" pitchFamily="34" charset="0"/>
                <a:cs typeface="Tahoma" pitchFamily="34" charset="0"/>
              </a:rPr>
              <a:t>энергообъектах</a:t>
            </a:r>
            <a:r>
              <a:rPr lang="ru-RU" altLang="ru-RU" b="1" dirty="0" smtClean="0">
                <a:solidFill>
                  <a:schemeClr val="bg1"/>
                </a:solidFill>
                <a:latin typeface="Franklin Gothic Medium" pitchFamily="34" charset="0"/>
                <a:cs typeface="Tahoma" pitchFamily="34" charset="0"/>
              </a:rPr>
              <a:t> ТГК-2 </a:t>
            </a:r>
          </a:p>
          <a:p>
            <a:r>
              <a:rPr lang="ru-RU" altLang="ru-RU" b="1" dirty="0" smtClean="0">
                <a:solidFill>
                  <a:schemeClr val="bg1"/>
                </a:solidFill>
                <a:latin typeface="Franklin Gothic Medium" pitchFamily="34" charset="0"/>
                <a:cs typeface="Tahoma" pitchFamily="34" charset="0"/>
              </a:rPr>
              <a:t>Архангельска и Северодвинска в 2014-2015 гг.</a:t>
            </a:r>
            <a:endParaRPr lang="ru-RU" altLang="ru-RU" b="1" dirty="0">
              <a:solidFill>
                <a:schemeClr val="bg1"/>
              </a:solidFill>
              <a:latin typeface="Franklin Gothic Medium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6093296"/>
            <a:ext cx="8820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FF6600"/>
                </a:solidFill>
                <a:latin typeface="Franklin Gothic Medium" pitchFamily="34" charset="0"/>
              </a:rPr>
              <a:t>В целом уровень аварийности на энергетических объектах ТГК-2 находится на низком уровне,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FF6600"/>
                </a:solidFill>
                <a:latin typeface="Franklin Gothic Medium" pitchFamily="34" charset="0"/>
              </a:rPr>
              <a:t>отказы оборудования, как правило, не сказываются на качестве теплоснабжения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2132856"/>
            <a:ext cx="2664296" cy="116955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latin typeface="Franklin Gothic Medium" pitchFamily="34" charset="0"/>
              </a:rPr>
              <a:t>По всем инцидентам определены причины</a:t>
            </a:r>
          </a:p>
          <a:p>
            <a:pPr algn="ctr">
              <a:defRPr/>
            </a:pPr>
            <a:r>
              <a:rPr lang="ru-RU" sz="1400" b="1" dirty="0" smtClean="0">
                <a:latin typeface="Franklin Gothic Medium" pitchFamily="34" charset="0"/>
              </a:rPr>
              <a:t>и в период ремонтной кампании-2015г выполнены намеченные мероприятия</a:t>
            </a:r>
            <a:endParaRPr lang="ru-RU" sz="1400" b="1" dirty="0">
              <a:latin typeface="Franklin Gothic Medium" pitchFamily="34" charset="0"/>
            </a:endParaRPr>
          </a:p>
        </p:txBody>
      </p:sp>
      <p:sp>
        <p:nvSpPr>
          <p:cNvPr id="10" name="Номер слайда 26"/>
          <p:cNvSpPr txBox="1">
            <a:spLocks/>
          </p:cNvSpPr>
          <p:nvPr/>
        </p:nvSpPr>
        <p:spPr bwMode="auto">
          <a:xfrm>
            <a:off x="6975475" y="6519863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29171D-F3AB-43F2-9D1C-9086A09665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813"/>
            <a:ext cx="91440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441325"/>
            <a:ext cx="93662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8"/>
          <p:cNvSpPr>
            <a:spLocks noChangeArrowheads="1"/>
          </p:cNvSpPr>
          <p:nvPr/>
        </p:nvSpPr>
        <p:spPr bwMode="auto">
          <a:xfrm>
            <a:off x="323850" y="509588"/>
            <a:ext cx="7180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  <a:latin typeface="Franklin Gothic Medium" pitchFamily="34" charset="0"/>
                <a:cs typeface="Tahoma" pitchFamily="34" charset="0"/>
              </a:rPr>
              <a:t>Выполнение предписаний надзорных органов в 2015 году</a:t>
            </a:r>
            <a:endParaRPr lang="ru-RU" altLang="ru-RU" b="1" dirty="0">
              <a:solidFill>
                <a:schemeClr val="bg1"/>
              </a:solidFill>
              <a:latin typeface="Franklin Gothic Medium" pitchFamily="34" charset="0"/>
              <a:cs typeface="Tahoma" pitchFamily="34" charset="0"/>
            </a:endParaRPr>
          </a:p>
        </p:txBody>
      </p:sp>
      <p:sp>
        <p:nvSpPr>
          <p:cNvPr id="10" name="Номер слайда 26"/>
          <p:cNvSpPr txBox="1">
            <a:spLocks/>
          </p:cNvSpPr>
          <p:nvPr/>
        </p:nvSpPr>
        <p:spPr bwMode="auto">
          <a:xfrm>
            <a:off x="6975475" y="6519863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29171D-F3AB-43F2-9D1C-9086A09665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79388" y="5876925"/>
            <a:ext cx="86407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rgbClr val="EA5D1F"/>
                </a:solidFill>
                <a:latin typeface="Franklin Gothic Medium" pitchFamily="34" charset="0"/>
              </a:rPr>
              <a:t>ОАО «ТГК-2» в полном объёме и своевременно выполняет предписания надзорных органов, повышая надёжность и безопасность работы оборудования</a:t>
            </a:r>
          </a:p>
        </p:txBody>
      </p:sp>
      <p:pic>
        <p:nvPicPr>
          <p:cNvPr id="12" name="Рисунок 11" descr="06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628800"/>
            <a:ext cx="8178510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13340</TotalTime>
  <Words>1620</Words>
  <Application>Microsoft Office PowerPoint</Application>
  <PresentationFormat>Экран (4:3)</PresentationFormat>
  <Paragraphs>293</Paragraphs>
  <Slides>17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 Alexandrov</dc:creator>
  <cp:lastModifiedBy>Цуркан</cp:lastModifiedBy>
  <cp:revision>1424</cp:revision>
  <cp:lastPrinted>2014-06-25T07:25:57Z</cp:lastPrinted>
  <dcterms:created xsi:type="dcterms:W3CDTF">2014-01-17T08:23:46Z</dcterms:created>
  <dcterms:modified xsi:type="dcterms:W3CDTF">2015-11-06T06:40:42Z</dcterms:modified>
</cp:coreProperties>
</file>