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3" r:id="rId3"/>
    <p:sldId id="294" r:id="rId4"/>
    <p:sldId id="286" r:id="rId5"/>
    <p:sldId id="306" r:id="rId6"/>
    <p:sldId id="307" r:id="rId7"/>
    <p:sldId id="297" r:id="rId8"/>
    <p:sldId id="298" r:id="rId9"/>
    <p:sldId id="270" r:id="rId10"/>
    <p:sldId id="271" r:id="rId11"/>
    <p:sldId id="302" r:id="rId12"/>
    <p:sldId id="301" r:id="rId13"/>
    <p:sldId id="273" r:id="rId14"/>
    <p:sldId id="304" r:id="rId15"/>
    <p:sldId id="274" r:id="rId16"/>
    <p:sldId id="265" r:id="rId17"/>
    <p:sldId id="266" r:id="rId18"/>
    <p:sldId id="276" r:id="rId19"/>
    <p:sldId id="278" r:id="rId20"/>
    <p:sldId id="280" r:id="rId21"/>
    <p:sldId id="292" r:id="rId22"/>
    <p:sldId id="289" r:id="rId23"/>
    <p:sldId id="259" r:id="rId24"/>
    <p:sldId id="275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45" userDrawn="1">
          <p15:clr>
            <a:srgbClr val="A4A3A4"/>
          </p15:clr>
        </p15:guide>
        <p15:guide id="4" pos="1678" userDrawn="1">
          <p15:clr>
            <a:srgbClr val="A4A3A4"/>
          </p15:clr>
        </p15:guide>
        <p15:guide id="5" orient="horz" pos="4292" userDrawn="1">
          <p15:clr>
            <a:srgbClr val="A4A3A4"/>
          </p15:clr>
        </p15:guide>
        <p15:guide id="6" pos="1360" userDrawn="1">
          <p15:clr>
            <a:srgbClr val="A4A3A4"/>
          </p15:clr>
        </p15:guide>
        <p15:guide id="7" pos="57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BF9000"/>
    <a:srgbClr val="2E75B6"/>
    <a:srgbClr val="503D00"/>
    <a:srgbClr val="1F4E79"/>
    <a:srgbClr val="423200"/>
    <a:srgbClr val="FFD966"/>
    <a:srgbClr val="5B9BD5"/>
    <a:srgbClr val="7F7F7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538" y="906"/>
      </p:cViewPr>
      <p:guideLst>
        <p:guide orient="horz" pos="28"/>
        <p:guide pos="45"/>
        <p:guide pos="1678"/>
        <p:guide orient="horz" pos="4292"/>
        <p:guide pos="1360"/>
        <p:guide pos="57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D4F48-6C42-4AF1-A192-6675DC027AF5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A2C8B-A4C1-4FDD-BC4A-5FECA4213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7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Уважаемый Алексей Петрович, </a:t>
            </a:r>
          </a:p>
          <a:p>
            <a:r>
              <a:rPr lang="ru-RU" dirty="0"/>
              <a:t>Уважаемые депутаты,</a:t>
            </a:r>
          </a:p>
          <a:p>
            <a:r>
              <a:rPr lang="ru-RU" dirty="0"/>
              <a:t>Уважаемые члены комиссии!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2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2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3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3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8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46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99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33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2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9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40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40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Снижение по АО: эффект высокой</a:t>
            </a:r>
            <a:r>
              <a:rPr lang="ru-RU" baseline="0" dirty="0" smtClean="0"/>
              <a:t> базы прошлого года, куда вошли «разовые платежи» крупного налогоплательщика (судостроение)</a:t>
            </a:r>
            <a:endParaRPr lang="ru-RU" dirty="0" smtClean="0"/>
          </a:p>
          <a:p>
            <a:r>
              <a:rPr lang="ru-RU" dirty="0" smtClean="0"/>
              <a:t>Снижение по НАО:</a:t>
            </a:r>
          </a:p>
          <a:p>
            <a:pPr defTabSz="912754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Значительное сокращением платежей при реализации Соглашения о разделе ;</a:t>
            </a:r>
          </a:p>
          <a:p>
            <a:pPr defTabSz="912754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снижением платежей от консолидированных групп налогоплательщиков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2730349" y="2110716"/>
            <a:ext cx="1010213" cy="369332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ru-RU" dirty="0" smtClean="0"/>
              <a:t>%%%%%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062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Снижение по АО: эффект высокой</a:t>
            </a:r>
            <a:r>
              <a:rPr lang="ru-RU" baseline="0" dirty="0" smtClean="0"/>
              <a:t> базы прошлого года, куда вошли «разовые платежи» крупного налогоплательщика (судостроение)</a:t>
            </a:r>
            <a:endParaRPr lang="ru-RU" dirty="0" smtClean="0"/>
          </a:p>
          <a:p>
            <a:r>
              <a:rPr lang="ru-RU" dirty="0" smtClean="0"/>
              <a:t>Снижение по НАО:</a:t>
            </a:r>
          </a:p>
          <a:p>
            <a:pPr defTabSz="912754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Значительное сокращением платежей при реализации Соглашения о разделе ;</a:t>
            </a:r>
          </a:p>
          <a:p>
            <a:pPr defTabSz="912754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снижением платежей от консолидированных групп налогоплательщиков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2730349" y="2110716"/>
            <a:ext cx="1010213" cy="369332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ru-RU" dirty="0" smtClean="0"/>
              <a:t>%%%%%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686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86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2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6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5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9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7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4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Архангельская область на фоне Российской Федерации в кризисный период показывает достаточно неплохие социально-экономические показатели. ВРП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0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0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0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0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0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1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0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9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3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579C-810D-4A5B-97F0-1A4739973788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CD9F-BC5F-48C7-A3ED-45FC1857E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57606"/>
            <a:ext cx="8934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2299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88" y="52387"/>
            <a:ext cx="96297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952" y="92301"/>
            <a:ext cx="95916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2299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2299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2299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15661"/>
            <a:ext cx="8934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" y="77785"/>
            <a:ext cx="90582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7785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" y="44450"/>
            <a:ext cx="8991600" cy="7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" y="44450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2" y="79601"/>
            <a:ext cx="10477500" cy="7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77785"/>
            <a:ext cx="901065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8487"/>
            <a:ext cx="89916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6574</TotalTime>
  <Words>437</Words>
  <Application>Microsoft Office PowerPoint</Application>
  <PresentationFormat>Экран (4:3)</PresentationFormat>
  <Paragraphs>57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Екатерина Михайловна</dc:creator>
  <cp:lastModifiedBy>Осипова Екатерина Михайловна</cp:lastModifiedBy>
  <cp:revision>222</cp:revision>
  <cp:lastPrinted>2017-10-03T09:33:18Z</cp:lastPrinted>
  <dcterms:created xsi:type="dcterms:W3CDTF">2017-08-14T13:01:48Z</dcterms:created>
  <dcterms:modified xsi:type="dcterms:W3CDTF">2017-11-10T07:02:12Z</dcterms:modified>
</cp:coreProperties>
</file>