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86" r:id="rId3"/>
    <p:sldId id="279" r:id="rId4"/>
    <p:sldId id="280" r:id="rId5"/>
    <p:sldId id="281" r:id="rId6"/>
    <p:sldId id="282" r:id="rId7"/>
    <p:sldId id="284" r:id="rId8"/>
    <p:sldId id="285" r:id="rId9"/>
    <p:sldId id="275" r:id="rId10"/>
    <p:sldId id="277" r:id="rId11"/>
    <p:sldId id="276" r:id="rId12"/>
    <p:sldId id="278" r:id="rId13"/>
    <p:sldId id="274" r:id="rId1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7EB78-7255-40A8-8C34-ED0151CF6459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688E4-DE7A-4EBC-8B7D-8A505C591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9050" y="0"/>
            <a:ext cx="6835775" cy="5126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>
          <a:xfrm>
            <a:off x="0" y="5197889"/>
            <a:ext cx="6797675" cy="4469152"/>
          </a:xfrm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829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0884"/>
            <a:fld id="{73996467-D009-4937-AB8C-7C308363274B}" type="slidenum">
              <a:rPr lang="ru-RU" altLang="ru-RU" smtClean="0"/>
              <a:pPr defTabSz="900884"/>
              <a:t>3</a:t>
            </a:fld>
            <a:endParaRPr lang="ru-RU" alt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9050" y="0"/>
            <a:ext cx="6835775" cy="5126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Заметки 2"/>
          <p:cNvSpPr>
            <a:spLocks noGrp="1"/>
          </p:cNvSpPr>
          <p:nvPr>
            <p:ph type="body" idx="1"/>
          </p:nvPr>
        </p:nvSpPr>
        <p:spPr>
          <a:xfrm>
            <a:off x="0" y="5209175"/>
            <a:ext cx="6797675" cy="4469152"/>
          </a:xfrm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849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0884"/>
            <a:fld id="{EE6727E0-1FF0-4FE6-9C31-FBD676613A1B}" type="slidenum">
              <a:rPr lang="ru-RU" altLang="ru-RU" smtClean="0"/>
              <a:pPr defTabSz="900884"/>
              <a:t>4</a:t>
            </a:fld>
            <a:endParaRPr lang="ru-RU" alt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9050" y="0"/>
            <a:ext cx="6835775" cy="5126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>
          <a:xfrm>
            <a:off x="103559" y="5209175"/>
            <a:ext cx="6694116" cy="4469152"/>
          </a:xfrm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860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0884"/>
            <a:fld id="{4A662376-B3D4-4445-A786-A446974ACE01}" type="slidenum">
              <a:rPr lang="ru-RU" altLang="ru-RU" smtClean="0"/>
              <a:pPr defTabSz="900884"/>
              <a:t>5</a:t>
            </a:fld>
            <a:endParaRPr lang="ru-RU" alt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9050" y="0"/>
            <a:ext cx="6835775" cy="5126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>
          <a:xfrm>
            <a:off x="103559" y="5209175"/>
            <a:ext cx="6694116" cy="4469152"/>
          </a:xfrm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860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0884"/>
            <a:fld id="{4A662376-B3D4-4445-A786-A446974ACE01}" type="slidenum">
              <a:rPr lang="ru-RU" altLang="ru-RU" smtClean="0"/>
              <a:pPr defTabSz="900884"/>
              <a:t>6</a:t>
            </a:fld>
            <a:endParaRPr lang="ru-RU" alt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933943-1CD0-4DBC-BD9A-832A4B554221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22BDEC2-4C91-4227-B806-DC9A39F45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4429132"/>
            <a:ext cx="6400800" cy="1014418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u-RU" sz="2400" dirty="0" smtClean="0"/>
              <a:t>Министерство финансов </a:t>
            </a:r>
          </a:p>
          <a:p>
            <a:pPr algn="l">
              <a:spcBef>
                <a:spcPts val="0"/>
              </a:spcBef>
            </a:pPr>
            <a:r>
              <a:rPr lang="ru-RU" sz="2400" dirty="0" smtClean="0"/>
              <a:t>Архангельской области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458200" cy="142876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800" dirty="0" smtClean="0"/>
              <a:t>Изменения в областной закон «О реализации полномочий Архангельской области в сфере регулирования межбюджетных отношений</a:t>
            </a:r>
            <a:r>
              <a:rPr lang="ru-RU" sz="3100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207646" y="428604"/>
            <a:ext cx="8936354" cy="2857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200" b="1" dirty="0" smtClean="0">
                <a:solidFill>
                  <a:srgbClr val="FF0000"/>
                </a:solidFill>
              </a:rPr>
              <a:t>Дотации на выравнивание поселений на 2015 г.</a:t>
            </a:r>
          </a:p>
        </p:txBody>
      </p:sp>
      <p:graphicFrame>
        <p:nvGraphicFramePr>
          <p:cNvPr id="5" name="Group 74"/>
          <p:cNvGraphicFramePr>
            <a:graphicFrameLocks/>
          </p:cNvGraphicFramePr>
          <p:nvPr/>
        </p:nvGraphicFramePr>
        <p:xfrm>
          <a:off x="142844" y="785794"/>
          <a:ext cx="8858311" cy="5452896"/>
        </p:xfrm>
        <a:graphic>
          <a:graphicData uri="http://schemas.openxmlformats.org/drawingml/2006/table">
            <a:tbl>
              <a:tblPr/>
              <a:tblGrid>
                <a:gridCol w="1857388"/>
                <a:gridCol w="2857520"/>
                <a:gridCol w="4143403"/>
              </a:tblGrid>
              <a:tr h="358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утв.методика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новая методика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20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Отрицательный трансферт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субсидия областному бюджету из местного бюджета)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Критерий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: более, чем 2-кратный уровень превышения среднедушевых доходов в отчетном периоде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Объем субсидии: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50% от превышения 2-кратного уровня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Вводится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ОЗ об областном бюджете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8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Практически не вводился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случае введения отриц.трансферта: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общий объем субсидий: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10 791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тыс.руб. 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(отчет за 2014 г., в условиях 2016 г.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предоставляют 14 СП и 1 ГО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Критерий выравнивания  (У)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У= 263,9 рублей на жителя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У1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=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263,9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– для ГП (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вкл.ГО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У2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= 263,9 *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0,68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=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179,5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 для СП,  где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0,68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–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снижение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объема полном. СП  на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32% 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Объем дотаций, тыс.руб.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263,9 руб.*1148,8 тыс.чел. = 303 157,7 тыс.руб.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1) если отриц.трансферт вводится: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гр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263,9 руб.*905,2 тыс.чел. = 238 872,0 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гр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174,2 руб.*226,2 тыс.чел. =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40 597,5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Итого –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279 469,5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 руб. 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(- 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23 688,2 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тыс.руб.)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2) если отриц.трансферт </a:t>
                      </a:r>
                      <a:r>
                        <a:rPr kumimoji="0" lang="ru-RU" sz="14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не вводится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гр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: 263,9 руб.*907,7 тыс.чел. = 239 539,7 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гр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: 174,2 руб.*241,1 тыс.чел. = 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43 271,9 тыс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Итого –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282 811,5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 руб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(- 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20 346,2 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тыс.руб.)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207646" y="357166"/>
            <a:ext cx="8936354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000" b="1" u="sng" dirty="0" smtClean="0">
                <a:solidFill>
                  <a:srgbClr val="FF0000"/>
                </a:solidFill>
              </a:rPr>
              <a:t>Дотации на выравнивание муниципальных районов (городских округов)</a:t>
            </a:r>
          </a:p>
        </p:txBody>
      </p:sp>
      <p:graphicFrame>
        <p:nvGraphicFramePr>
          <p:cNvPr id="213066" name="Group 74"/>
          <p:cNvGraphicFramePr>
            <a:graphicFrameLocks noGrp="1"/>
          </p:cNvGraphicFramePr>
          <p:nvPr>
            <p:ph sz="quarter" idx="1"/>
          </p:nvPr>
        </p:nvGraphicFramePr>
        <p:xfrm>
          <a:off x="500034" y="1214422"/>
          <a:ext cx="8358247" cy="5139308"/>
        </p:xfrm>
        <a:graphic>
          <a:graphicData uri="http://schemas.openxmlformats.org/drawingml/2006/table">
            <a:tbl>
              <a:tblPr/>
              <a:tblGrid>
                <a:gridCol w="1918286"/>
                <a:gridCol w="3235966"/>
                <a:gridCol w="3203995"/>
              </a:tblGrid>
              <a:tr h="4372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утв.методика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новая методика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Критерий   БО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БО = БО</a:t>
                      </a:r>
                      <a:r>
                        <a:rPr kumimoji="0" lang="ru-RU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5мин/макс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х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к</a:t>
                      </a:r>
                      <a:r>
                        <a:rPr kumimoji="0" lang="ru-RU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БО =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БО</a:t>
                      </a:r>
                      <a:r>
                        <a:rPr kumimoji="0" lang="ru-RU" sz="18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</a:t>
                      </a:r>
                      <a:r>
                        <a:rPr kumimoji="0" lang="ru-RU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х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к</a:t>
                      </a:r>
                      <a:r>
                        <a:rPr kumimoji="0" lang="ru-RU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Расчет БО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для неконсолидированных бюджетов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(без поселений)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для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консолидированных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бюджетов (с поселениями)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Расчет налогового  потенциала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НДФЛ-25%, ЕСХН-50%,               акцизы на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нефтепрод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., ЕНВД, Патент, Госпошлина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НДФЛ-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35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%, ЕСХН-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100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%,               акцизы на нефтепрод.-100%, ЕНВД, Патент, Госпошлина – 100%,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Земельный налог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      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Налог на имущество физических лиц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8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Расчет индекса бюджетных расходов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Применение показателя стоимости фиксированного набора товаров и услуг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Вместо стоимости фиксированного набора товаров и услуг -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величина прожиточного минимума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Заголовок 4"/>
          <p:cNvSpPr txBox="1">
            <a:spLocks/>
          </p:cNvSpPr>
          <p:nvPr/>
        </p:nvSpPr>
        <p:spPr>
          <a:xfrm>
            <a:off x="285720" y="0"/>
            <a:ext cx="8358246" cy="571504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Изменения областного закона о</a:t>
            </a:r>
            <a:r>
              <a:rPr kumimoji="0" lang="ru-RU" altLang="ru-RU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межбюджетных отношениях</a:t>
            </a:r>
            <a:endParaRPr kumimoji="0" lang="ru-RU" alt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936354" cy="3571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200" b="1" dirty="0" smtClean="0">
                <a:solidFill>
                  <a:srgbClr val="FF0000"/>
                </a:solidFill>
              </a:rPr>
              <a:t>Дотации на выравнивание МР (ГО) на 2015 г.</a:t>
            </a:r>
          </a:p>
        </p:txBody>
      </p:sp>
      <p:graphicFrame>
        <p:nvGraphicFramePr>
          <p:cNvPr id="5" name="Group 74"/>
          <p:cNvGraphicFramePr>
            <a:graphicFrameLocks/>
          </p:cNvGraphicFramePr>
          <p:nvPr/>
        </p:nvGraphicFramePr>
        <p:xfrm>
          <a:off x="285720" y="642918"/>
          <a:ext cx="8715435" cy="5193792"/>
        </p:xfrm>
        <a:graphic>
          <a:graphicData uri="http://schemas.openxmlformats.org/drawingml/2006/table">
            <a:tbl>
              <a:tblPr/>
              <a:tblGrid>
                <a:gridCol w="2357454"/>
                <a:gridCol w="2286016"/>
                <a:gridCol w="4071965"/>
              </a:tblGrid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утв.методика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новая методика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Критерий выравнивания (БО)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БО=1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БО=1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Объем дотаций, тыс.руб.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800 982,3 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(18 МР и 2 ГО)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1) если отриц.трансферт для поселений вводится: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1 160 388,1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 руб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(+ 359 405,8 тыс. руб.)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 МР и 3 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2) если отриц.трансферт для поселений     </a:t>
                      </a:r>
                      <a:r>
                        <a:rPr kumimoji="0" lang="ru-RU" sz="14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НЕ вводится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1 162 756,4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тыс.руб.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(+361 774,1 тыс.руб.)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 МР и 3 ГО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Справочно</a:t>
                      </a:r>
                      <a:r>
                        <a:rPr kumimoji="0" lang="ru-RU" sz="18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объем субсидий на </a:t>
                      </a:r>
                      <a:r>
                        <a:rPr kumimoji="0" lang="ru-RU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софинансирование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вопросов местного значения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1 918 956,6 тыс.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(19 МР и 1 ГО)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1) если отриц.трансферт для поселений вводится: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603 621,6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 руб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(-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315 335,0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 руб.)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 МР и 1 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2) если отриц.трансферт для поселений     </a:t>
                      </a:r>
                      <a:r>
                        <a:rPr kumimoji="0" lang="ru-RU" sz="140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НЕ вводится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592 321,1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тыс.руб.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(-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326 635,5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тыс.руб.)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 МР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4429132"/>
            <a:ext cx="6400800" cy="1014418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u-RU" sz="2400" dirty="0" smtClean="0"/>
              <a:t>Министерство финансов </a:t>
            </a:r>
          </a:p>
          <a:p>
            <a:pPr algn="l">
              <a:spcBef>
                <a:spcPts val="0"/>
              </a:spcBef>
            </a:pPr>
            <a:r>
              <a:rPr lang="ru-RU" sz="2400" dirty="0" smtClean="0"/>
              <a:t>Архангельской области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458200" cy="142876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800" dirty="0" smtClean="0"/>
              <a:t>Изменения в областной закон «О реализации полномочий Архангельской области в сфере регулирования межбюджетных отношений</a:t>
            </a:r>
            <a:r>
              <a:rPr lang="ru-RU" sz="3100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11156"/>
          </a:xfrm>
        </p:spPr>
        <p:txBody>
          <a:bodyPr>
            <a:normAutofit/>
          </a:bodyPr>
          <a:lstStyle/>
          <a:p>
            <a:r>
              <a:rPr lang="ru-RU" altLang="ru-RU" sz="24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Сокращенные </a:t>
            </a:r>
            <a:r>
              <a:rPr lang="ru-RU" altLang="ru-RU" sz="24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наименования в слайдах</a:t>
            </a:r>
            <a:endParaRPr lang="ru-RU" altLang="ru-RU" sz="2400" b="1" dirty="0" smtClean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071546"/>
            <a:ext cx="7772400" cy="494825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МР – муниципальные районы</a:t>
            </a:r>
          </a:p>
          <a:p>
            <a:r>
              <a:rPr lang="ru-RU" sz="2000" dirty="0" smtClean="0"/>
              <a:t>ГО – городские округа</a:t>
            </a:r>
          </a:p>
          <a:p>
            <a:r>
              <a:rPr lang="ru-RU" sz="2000" dirty="0" smtClean="0"/>
              <a:t>СП – сельские поселения</a:t>
            </a:r>
          </a:p>
          <a:p>
            <a:r>
              <a:rPr lang="ru-RU" sz="2000" dirty="0" smtClean="0"/>
              <a:t>ГП – городские поселения</a:t>
            </a:r>
          </a:p>
          <a:p>
            <a:r>
              <a:rPr lang="ru-RU" sz="2000" dirty="0" smtClean="0"/>
              <a:t>б/о, БО – бюджетная обеспеченность</a:t>
            </a:r>
          </a:p>
          <a:p>
            <a:r>
              <a:rPr lang="ru-RU" sz="2000" dirty="0" smtClean="0"/>
              <a:t>НДФЛ –налог на доходы физических лиц</a:t>
            </a:r>
          </a:p>
          <a:p>
            <a:r>
              <a:rPr lang="ru-RU" sz="2000" dirty="0" smtClean="0"/>
              <a:t>ЕСХН – единый сельскохозяйственный налог</a:t>
            </a:r>
          </a:p>
          <a:p>
            <a:r>
              <a:rPr lang="ru-RU" sz="2000" dirty="0" smtClean="0"/>
              <a:t>ЕНВД – единый налог на вмененный доход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3"/>
          <p:cNvSpPr txBox="1">
            <a:spLocks noChangeArrowheads="1"/>
          </p:cNvSpPr>
          <p:nvPr/>
        </p:nvSpPr>
        <p:spPr bwMode="auto">
          <a:xfrm>
            <a:off x="71406" y="0"/>
            <a:ext cx="9072594" cy="3804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tIns="36000" bIns="36000">
            <a:spAutoFit/>
          </a:bodyPr>
          <a:lstStyle/>
          <a:p>
            <a:pPr marL="3175" algn="ctr">
              <a:buClr>
                <a:srgbClr val="A04DA3"/>
              </a:buClr>
            </a:pPr>
            <a:r>
              <a:rPr lang="ru-RU" altLang="ru-RU" sz="2000" b="1" dirty="0" smtClean="0">
                <a:solidFill>
                  <a:srgbClr val="0070C0"/>
                </a:solidFill>
              </a:rPr>
              <a:t>Распределение вопросов местного значения и полномочий (ФЗ 136-ФЗ)</a:t>
            </a:r>
          </a:p>
        </p:txBody>
      </p:sp>
      <p:sp>
        <p:nvSpPr>
          <p:cNvPr id="74755" name="Объект 5"/>
          <p:cNvSpPr txBox="1">
            <a:spLocks/>
          </p:cNvSpPr>
          <p:nvPr/>
        </p:nvSpPr>
        <p:spPr bwMode="auto">
          <a:xfrm>
            <a:off x="1428728" y="357166"/>
            <a:ext cx="6175375" cy="284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600" b="1" dirty="0">
                <a:solidFill>
                  <a:srgbClr val="FF0000"/>
                </a:solidFill>
              </a:rPr>
              <a:t>Сельские поселения – ранее 39 вопросов местного значения</a:t>
            </a:r>
          </a:p>
          <a:p>
            <a:pPr marL="3175">
              <a:buClr>
                <a:srgbClr val="A04DA3"/>
              </a:buClr>
              <a:buFont typeface="Georgia" pitchFamily="18" charset="0"/>
              <a:buNone/>
            </a:pPr>
            <a:endParaRPr lang="ru-RU" altLang="ru-RU" sz="1600" b="1" dirty="0">
              <a:solidFill>
                <a:srgbClr val="0070C0"/>
              </a:solidFill>
            </a:endParaRPr>
          </a:p>
        </p:txBody>
      </p:sp>
      <p:sp>
        <p:nvSpPr>
          <p:cNvPr id="74756" name="Прямоугольник 1"/>
          <p:cNvSpPr>
            <a:spLocks noChangeArrowheads="1"/>
          </p:cNvSpPr>
          <p:nvPr/>
        </p:nvSpPr>
        <p:spPr bwMode="auto">
          <a:xfrm>
            <a:off x="1476375" y="2954338"/>
            <a:ext cx="457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/>
              <a:t> 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714356"/>
          <a:ext cx="3448050" cy="4684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8050"/>
              </a:tblGrid>
              <a:tr h="731510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Вопросы местного значения  сельских поселений                                  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(13 вопросов, из них 1 – частично)</a:t>
                      </a:r>
                      <a:endParaRPr lang="ru-RU" sz="140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91427" marR="91427" marT="45715" marB="45715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964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1. Бюджет, местные налоги, имущество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27" marR="91427" marT="45715" marB="4571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54476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/>
                        <a:t>2. Обеспечение жителей услугами связи, общественного питания, торговли и бытового обслуживания;</a:t>
                      </a:r>
                    </a:p>
                    <a:p>
                      <a:pPr algn="just"/>
                      <a:r>
                        <a:rPr lang="ru-RU" sz="1200" dirty="0" smtClean="0"/>
                        <a:t>Досуг и культура;</a:t>
                      </a:r>
                    </a:p>
                    <a:p>
                      <a:pPr algn="just"/>
                      <a:r>
                        <a:rPr lang="ru-RU" sz="1200" dirty="0" smtClean="0"/>
                        <a:t>Физическая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культура и массовый спорт,</a:t>
                      </a:r>
                    </a:p>
                    <a:p>
                      <a:pPr algn="just"/>
                      <a:r>
                        <a:rPr lang="ru-RU" sz="1200" dirty="0" smtClean="0"/>
                        <a:t>Архивные фонды;</a:t>
                      </a:r>
                    </a:p>
                    <a:p>
                      <a:pPr algn="just"/>
                      <a:r>
                        <a:rPr lang="ru-RU" sz="1200" dirty="0" smtClean="0"/>
                        <a:t>Мероприятия по работе с детьми и молодежью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27" marR="91427" marT="45715" marB="4571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7198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/>
                        <a:t>3. Содействие в развитии с</a:t>
                      </a:r>
                      <a:r>
                        <a:rPr lang="en-US" sz="1200" dirty="0" smtClean="0"/>
                        <a:t>/</a:t>
                      </a:r>
                      <a:r>
                        <a:rPr lang="ru-RU" sz="1200" dirty="0" smtClean="0"/>
                        <a:t>х производства, МСП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27" marR="91427" marT="45715" marB="4571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22959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/>
                        <a:t>4. Утверждение правил благоустройства территории, организация благоустройства территории;</a:t>
                      </a:r>
                    </a:p>
                    <a:p>
                      <a:pPr algn="just"/>
                      <a:r>
                        <a:rPr lang="ru-RU" sz="1200" dirty="0" smtClean="0"/>
                        <a:t>Присвоение наименований улицам и т.д.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27" marR="91427" marT="45715" marB="4571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892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5. Первичные меры пожарной безопасности;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Создание условий для деятельности добровольных формирований населения по охране общественного порядка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27" marR="91427" marT="45715" marB="4571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3714744" y="714356"/>
          <a:ext cx="5330825" cy="5761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825"/>
              </a:tblGrid>
              <a:tr h="731560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Вопросы местного значения муниципальных районов           на территории сельских поселений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                                           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(26 вопросов)</a:t>
                      </a:r>
                    </a:p>
                  </a:txBody>
                  <a:tcPr marL="91460" marR="91460" marT="45723" marB="45723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5456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1. </a:t>
                      </a:r>
                      <a:r>
                        <a:rPr lang="ru-RU" sz="1200" b="1" dirty="0" smtClean="0"/>
                        <a:t>Организация электро-, тепло-, газо- и водоснабжения населения, водоотведения, снабжения населения топливом;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Дорожная деятельность и обеспечение безопасности дорожного движения;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Организация сбора и вывоза бытовых отходов и мусора;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Использование, охрана, воспроизводства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лесов особо охраняемых природных территорий;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Организация ритуальных услуг и содержание мест захоронения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60" marR="91460" marT="45723" marB="45723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05896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/>
                        <a:t>2. </a:t>
                      </a:r>
                      <a:r>
                        <a:rPr lang="ru-RU" sz="1200" b="1" dirty="0" smtClean="0"/>
                        <a:t>Обеспечение малоимущих граждан жилыми помещениями, строительство и содержание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dirty="0" smtClean="0"/>
                        <a:t>муниципального жилищного фонда;</a:t>
                      </a:r>
                    </a:p>
                    <a:p>
                      <a:pPr algn="just"/>
                      <a:r>
                        <a:rPr lang="ru-RU" sz="1200" dirty="0" smtClean="0"/>
                        <a:t>Предоставление транспортных услуг населению;</a:t>
                      </a:r>
                    </a:p>
                    <a:p>
                      <a:pPr algn="just"/>
                      <a:r>
                        <a:rPr lang="ru-RU" sz="1200" dirty="0" smtClean="0"/>
                        <a:t>Укрепление межнационального согласия, социальная адаптация мигрантов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60" marR="91460" marT="45723" marB="45723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0115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/>
                        <a:t>3. </a:t>
                      </a:r>
                      <a:r>
                        <a:rPr lang="ru-RU" sz="1200" b="1" dirty="0" smtClean="0"/>
                        <a:t>Организация библиотечного обслуживания населения;</a:t>
                      </a:r>
                    </a:p>
                    <a:p>
                      <a:pPr algn="just"/>
                      <a:r>
                        <a:rPr lang="ru-RU" sz="1200" dirty="0" smtClean="0"/>
                        <a:t>Объекты культурного наследия;</a:t>
                      </a:r>
                    </a:p>
                    <a:p>
                      <a:pPr algn="just"/>
                      <a:r>
                        <a:rPr lang="ru-RU" sz="1200" dirty="0" smtClean="0"/>
                        <a:t>Массовый отдых жителей поселения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60" marR="91460" marT="45723" marB="45723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05896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/>
                        <a:t>4. Утверждение генеральных планов поселения, правил землепользования и застройки, выдача разрешений на строительство,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на ввод объектов в эксплуатацию, резервирование земель и изъятие, осмотр зданий, сооружений и выдача рекомендаций об устранении выявленных нарушений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60" marR="91460" marT="45723" marB="45723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2300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5. Участие в профилактике терроризма и экстремизма;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Участие в предупреждении и ликвидации последствий ЧС;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</a:rPr>
                        <a:t>ГО и ЧС, аварийно-спасательные службы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</a:rPr>
                        <a:t>Предоставление</a:t>
                      </a:r>
                      <a:r>
                        <a:rPr lang="ru-RU" sz="1200" baseline="0" dirty="0" smtClean="0">
                          <a:latin typeface="+mn-lt"/>
                        </a:rPr>
                        <a:t> жилого п</a:t>
                      </a:r>
                      <a:r>
                        <a:rPr lang="ru-RU" sz="1200" dirty="0" smtClean="0">
                          <a:latin typeface="+mn-lt"/>
                        </a:rPr>
                        <a:t>омещения участковым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91460" marR="91460" marT="45723" marB="45723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Выноска со стрелкой влево 6"/>
          <p:cNvSpPr/>
          <p:nvPr/>
        </p:nvSpPr>
        <p:spPr>
          <a:xfrm rot="10800000">
            <a:off x="142844" y="5500702"/>
            <a:ext cx="3435350" cy="949325"/>
          </a:xfrm>
          <a:prstGeom prst="leftArrowCallout">
            <a:avLst>
              <a:gd name="adj1" fmla="val 50000"/>
              <a:gd name="adj2" fmla="val 25000"/>
              <a:gd name="adj3" fmla="val 25000"/>
              <a:gd name="adj4" fmla="val 88643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4786" name="Объект 5"/>
          <p:cNvSpPr txBox="1">
            <a:spLocks/>
          </p:cNvSpPr>
          <p:nvPr/>
        </p:nvSpPr>
        <p:spPr bwMode="auto">
          <a:xfrm>
            <a:off x="142844" y="5500702"/>
            <a:ext cx="30686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>
                <a:solidFill>
                  <a:srgbClr val="FF0000"/>
                </a:solidFill>
              </a:rPr>
              <a:t>Закон субъекта РФ + устав </a:t>
            </a:r>
            <a:r>
              <a:rPr lang="ru-RU" altLang="ru-RU" sz="1400" b="1" dirty="0" err="1">
                <a:solidFill>
                  <a:srgbClr val="FF0000"/>
                </a:solidFill>
              </a:rPr>
              <a:t>мун</a:t>
            </a:r>
            <a:r>
              <a:rPr lang="ru-RU" altLang="ru-RU" sz="1400" b="1" dirty="0">
                <a:solidFill>
                  <a:srgbClr val="FF0000"/>
                </a:solidFill>
              </a:rPr>
              <a:t>. района + уставы поселений</a:t>
            </a:r>
          </a:p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endParaRPr lang="ru-RU" altLang="ru-RU" sz="1600" b="1" dirty="0">
              <a:solidFill>
                <a:srgbClr val="FF0000"/>
              </a:solidFill>
            </a:endParaRPr>
          </a:p>
        </p:txBody>
      </p:sp>
      <p:sp>
        <p:nvSpPr>
          <p:cNvPr id="74787" name="Объект 5"/>
          <p:cNvSpPr txBox="1">
            <a:spLocks/>
          </p:cNvSpPr>
          <p:nvPr/>
        </p:nvSpPr>
        <p:spPr bwMode="auto">
          <a:xfrm>
            <a:off x="142844" y="5929330"/>
            <a:ext cx="30686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200" b="1" dirty="0">
                <a:solidFill>
                  <a:srgbClr val="002060"/>
                </a:solidFill>
              </a:rPr>
              <a:t>Любые из 26 вопросов могут быть закреплены за сельскими поселениями</a:t>
            </a:r>
          </a:p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6488668"/>
            <a:ext cx="4406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sz="1400" i="1" dirty="0" smtClean="0"/>
              <a:t>слайд по данным Минфина России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Заголовок 4"/>
          <p:cNvSpPr>
            <a:spLocks noGrp="1"/>
          </p:cNvSpPr>
          <p:nvPr>
            <p:ph type="title"/>
          </p:nvPr>
        </p:nvSpPr>
        <p:spPr>
          <a:xfrm>
            <a:off x="-96838" y="214290"/>
            <a:ext cx="9240838" cy="392113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Изменения Бюджетного кодекса  РФ (ФЗ № 383-ФЗ)</a:t>
            </a:r>
          </a:p>
        </p:txBody>
      </p:sp>
      <p:sp>
        <p:nvSpPr>
          <p:cNvPr id="216067" name="Объект 5"/>
          <p:cNvSpPr>
            <a:spLocks noGrp="1"/>
          </p:cNvSpPr>
          <p:nvPr>
            <p:ph sz="quarter" idx="1"/>
          </p:nvPr>
        </p:nvSpPr>
        <p:spPr>
          <a:xfrm>
            <a:off x="1071538" y="642918"/>
            <a:ext cx="7072337" cy="357190"/>
          </a:xfrm>
        </p:spPr>
        <p:txBody>
          <a:bodyPr lIns="36000" tIns="36000" rIns="36000" bIns="36000">
            <a:noAutofit/>
          </a:bodyPr>
          <a:lstStyle/>
          <a:p>
            <a:pPr marL="361950" indent="0" algn="just">
              <a:buFont typeface="Georgia" pitchFamily="18" charset="0"/>
              <a:buNone/>
              <a:defRPr/>
            </a:pPr>
            <a:r>
              <a:rPr lang="ru-RU" sz="1600" b="1" u="sng" dirty="0" smtClean="0">
                <a:solidFill>
                  <a:srgbClr val="002060"/>
                </a:solidFill>
              </a:rPr>
              <a:t>Разграничение доходных источников (ст. 61.1, 61.5 62 БК РФ):</a:t>
            </a:r>
          </a:p>
          <a:p>
            <a:pPr marL="107950" indent="0" algn="just">
              <a:buFont typeface="Georgia" pitchFamily="18" charset="0"/>
              <a:buNone/>
              <a:defRPr/>
            </a:pPr>
            <a:endParaRPr lang="ru-RU" sz="1600" u="sng" dirty="0" smtClean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7224" y="1714489"/>
            <a:ext cx="3357586" cy="785818"/>
          </a:xfrm>
          <a:prstGeom prst="roundRect">
            <a:avLst/>
          </a:prstGeom>
          <a:solidFill>
            <a:srgbClr val="99CCFF"/>
          </a:solidFill>
          <a:ln w="127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6805" name="Объект 5"/>
          <p:cNvSpPr txBox="1">
            <a:spLocks/>
          </p:cNvSpPr>
          <p:nvPr/>
        </p:nvSpPr>
        <p:spPr bwMode="auto">
          <a:xfrm>
            <a:off x="928662" y="1714488"/>
            <a:ext cx="328614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/>
              <a:t>Местные налоги:</a:t>
            </a:r>
          </a:p>
          <a:p>
            <a:pPr marL="3175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dirty="0" smtClean="0"/>
              <a:t>100% земельный налог</a:t>
            </a:r>
          </a:p>
          <a:p>
            <a:pPr marL="3175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dirty="0" smtClean="0"/>
              <a:t>100% налог на имущество физ.лиц </a:t>
            </a:r>
          </a:p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endParaRPr lang="ru-RU" altLang="ru-RU" sz="1600" b="1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662" y="1071546"/>
            <a:ext cx="3214710" cy="428628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6807" name="Объект 5"/>
          <p:cNvSpPr txBox="1">
            <a:spLocks/>
          </p:cNvSpPr>
          <p:nvPr/>
        </p:nvSpPr>
        <p:spPr bwMode="auto">
          <a:xfrm>
            <a:off x="1142976" y="1142984"/>
            <a:ext cx="2428892" cy="35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/>
              <a:t>Сельское </a:t>
            </a:r>
            <a:r>
              <a:rPr lang="ru-RU" altLang="ru-RU" sz="1400" b="1" dirty="0"/>
              <a:t>поселение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72066" y="1714488"/>
            <a:ext cx="3286148" cy="571504"/>
          </a:xfrm>
          <a:prstGeom prst="roundRect">
            <a:avLst/>
          </a:prstGeom>
          <a:solidFill>
            <a:srgbClr val="99CCFF"/>
          </a:solidFill>
          <a:ln w="127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6809" name="Объект 5"/>
          <p:cNvSpPr txBox="1">
            <a:spLocks/>
          </p:cNvSpPr>
          <p:nvPr/>
        </p:nvSpPr>
        <p:spPr bwMode="auto">
          <a:xfrm>
            <a:off x="5357818" y="1714488"/>
            <a:ext cx="278608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>
                <a:solidFill>
                  <a:srgbClr val="FF0000"/>
                </a:solidFill>
              </a:rPr>
              <a:t>+  8 % НДФЛ </a:t>
            </a:r>
          </a:p>
          <a:p>
            <a:pPr marL="3175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>
                <a:solidFill>
                  <a:srgbClr val="FF0000"/>
                </a:solidFill>
              </a:rPr>
              <a:t>+ 20 % единый с/</a:t>
            </a:r>
            <a:r>
              <a:rPr lang="ru-RU" altLang="ru-RU" sz="1400" b="1" dirty="0" err="1" smtClean="0">
                <a:solidFill>
                  <a:srgbClr val="FF0000"/>
                </a:solidFill>
              </a:rPr>
              <a:t>х</a:t>
            </a:r>
            <a:r>
              <a:rPr lang="ru-RU" altLang="ru-RU" sz="1400" b="1" dirty="0" smtClean="0">
                <a:solidFill>
                  <a:srgbClr val="FF0000"/>
                </a:solidFill>
              </a:rPr>
              <a:t>  налог</a:t>
            </a:r>
            <a:endParaRPr lang="ru-RU" altLang="ru-RU" sz="1400" b="1" dirty="0">
              <a:solidFill>
                <a:srgbClr val="FF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72066" y="1071546"/>
            <a:ext cx="3357586" cy="357190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6811" name="Объект 5"/>
          <p:cNvSpPr txBox="1">
            <a:spLocks/>
          </p:cNvSpPr>
          <p:nvPr/>
        </p:nvSpPr>
        <p:spPr bwMode="auto">
          <a:xfrm>
            <a:off x="5643570" y="1071546"/>
            <a:ext cx="2065337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/>
              <a:t>Муниципальный район</a:t>
            </a:r>
          </a:p>
        </p:txBody>
      </p:sp>
      <p:sp>
        <p:nvSpPr>
          <p:cNvPr id="21" name="Объект 5"/>
          <p:cNvSpPr txBox="1">
            <a:spLocks/>
          </p:cNvSpPr>
          <p:nvPr/>
        </p:nvSpPr>
        <p:spPr bwMode="auto">
          <a:xfrm>
            <a:off x="1643042" y="4857760"/>
            <a:ext cx="62293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/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anose="02040502050405020303" pitchFamily="18" charset="0"/>
              <a:buChar char="▫"/>
              <a:defRPr sz="2600" kern="1200">
                <a:solidFill>
                  <a:schemeClr val="accent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accent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200" kern="1200">
                <a:solidFill>
                  <a:schemeClr val="accent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 kern="1200">
                <a:solidFill>
                  <a:srgbClr val="A04DA3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 algn="just">
              <a:buFont typeface="Georgia" panose="02040502050405020303" pitchFamily="18" charset="0"/>
              <a:buNone/>
              <a:defRPr/>
            </a:pPr>
            <a:r>
              <a:rPr lang="ru-RU" sz="1600" b="1" u="sng" dirty="0" smtClean="0">
                <a:solidFill>
                  <a:srgbClr val="002060"/>
                </a:solidFill>
              </a:rPr>
              <a:t>Налоговое регулирование (ст. 58 + п.4 ст.61.1  БК РФ):</a:t>
            </a:r>
          </a:p>
          <a:p>
            <a:pPr marL="107950" indent="0" algn="just">
              <a:buFont typeface="Georgia" panose="02040502050405020303" pitchFamily="18" charset="0"/>
              <a:buNone/>
              <a:defRPr/>
            </a:pPr>
            <a:endParaRPr lang="ru-RU" sz="1600" u="sng" dirty="0" smtClean="0">
              <a:solidFill>
                <a:srgbClr val="002060"/>
              </a:solidFill>
            </a:endParaRPr>
          </a:p>
        </p:txBody>
      </p:sp>
      <p:sp>
        <p:nvSpPr>
          <p:cNvPr id="76819" name="Выноска со стрелкой вверх 21"/>
          <p:cNvSpPr>
            <a:spLocks noChangeArrowheads="1"/>
          </p:cNvSpPr>
          <p:nvPr/>
        </p:nvSpPr>
        <p:spPr bwMode="auto">
          <a:xfrm rot="5400000">
            <a:off x="2108180" y="4821250"/>
            <a:ext cx="1363662" cy="2151062"/>
          </a:xfrm>
          <a:prstGeom prst="upArrowCallout">
            <a:avLst>
              <a:gd name="adj1" fmla="val 55556"/>
              <a:gd name="adj2" fmla="val 35013"/>
              <a:gd name="adj3" fmla="val 7471"/>
              <a:gd name="adj4" fmla="val 88843"/>
            </a:avLst>
          </a:prstGeom>
          <a:solidFill>
            <a:srgbClr val="CCECFF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76820" name="Объект 5"/>
          <p:cNvSpPr txBox="1">
            <a:spLocks/>
          </p:cNvSpPr>
          <p:nvPr/>
        </p:nvSpPr>
        <p:spPr bwMode="auto">
          <a:xfrm>
            <a:off x="1714480" y="5286388"/>
            <a:ext cx="1928826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u="sng" dirty="0">
                <a:solidFill>
                  <a:srgbClr val="002060"/>
                </a:solidFill>
              </a:rPr>
              <a:t>Закон субъекта РФ: </a:t>
            </a:r>
            <a:r>
              <a:rPr lang="ru-RU" altLang="ru-RU" sz="1400" b="1" dirty="0"/>
              <a:t>Передача дополнительных </a:t>
            </a:r>
            <a:r>
              <a:rPr lang="ru-RU" altLang="ru-RU" sz="1400" b="1" u="sng" dirty="0"/>
              <a:t>вопросов МЗ </a:t>
            </a:r>
            <a:r>
              <a:rPr lang="ru-RU" altLang="ru-RU" sz="1400" b="1" dirty="0"/>
              <a:t>сельским поселениям</a:t>
            </a:r>
            <a:endParaRPr lang="ru-RU" altLang="ru-RU" sz="1600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572000" y="5286388"/>
            <a:ext cx="3429024" cy="1285884"/>
          </a:xfrm>
          <a:prstGeom prst="roundRect">
            <a:avLst/>
          </a:prstGeom>
          <a:solidFill>
            <a:srgbClr val="FFCC99"/>
          </a:solidFill>
          <a:ln w="127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6822" name="Объект 5"/>
          <p:cNvSpPr txBox="1">
            <a:spLocks/>
          </p:cNvSpPr>
          <p:nvPr/>
        </p:nvSpPr>
        <p:spPr bwMode="auto">
          <a:xfrm>
            <a:off x="4572000" y="5357826"/>
            <a:ext cx="342902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u="sng" dirty="0">
                <a:solidFill>
                  <a:srgbClr val="002060"/>
                </a:solidFill>
              </a:rPr>
              <a:t>Закон субъекта РФ:</a:t>
            </a:r>
          </a:p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/>
              <a:t>Передача </a:t>
            </a:r>
            <a:r>
              <a:rPr lang="ru-RU" altLang="ru-RU" sz="1400" b="1" dirty="0"/>
              <a:t>поселениям доходов районов (кроме местных налогов) </a:t>
            </a:r>
          </a:p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>
                <a:solidFill>
                  <a:srgbClr val="FF0000"/>
                </a:solidFill>
              </a:rPr>
              <a:t>Единые нормативы отчислений</a:t>
            </a:r>
            <a:endParaRPr lang="ru-RU" altLang="ru-RU" sz="1600" b="1" dirty="0">
              <a:solidFill>
                <a:srgbClr val="FF0000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214942" y="4286256"/>
            <a:ext cx="2984506" cy="41275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6828" name="Объект 5"/>
          <p:cNvSpPr txBox="1">
            <a:spLocks/>
          </p:cNvSpPr>
          <p:nvPr/>
        </p:nvSpPr>
        <p:spPr bwMode="auto">
          <a:xfrm>
            <a:off x="5214942" y="4357694"/>
            <a:ext cx="3003556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/>
              <a:t>Акцизы на нефтепродукты </a:t>
            </a:r>
            <a:endParaRPr lang="ru-RU" altLang="ru-RU" sz="1600" b="1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143504" y="2357430"/>
            <a:ext cx="3214710" cy="178595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6836" name="Объект 5"/>
          <p:cNvSpPr txBox="1">
            <a:spLocks/>
          </p:cNvSpPr>
          <p:nvPr/>
        </p:nvSpPr>
        <p:spPr bwMode="auto">
          <a:xfrm>
            <a:off x="5214942" y="2357430"/>
            <a:ext cx="314327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>
                <a:solidFill>
                  <a:srgbClr val="FF0000"/>
                </a:solidFill>
              </a:rPr>
              <a:t>+   Неналоговые </a:t>
            </a:r>
            <a:r>
              <a:rPr lang="ru-RU" altLang="ru-RU" sz="1400" b="1" dirty="0">
                <a:solidFill>
                  <a:srgbClr val="FF0000"/>
                </a:solidFill>
              </a:rPr>
              <a:t>доходы</a:t>
            </a:r>
            <a:r>
              <a:rPr lang="ru-RU" altLang="ru-RU" sz="1400" b="1" dirty="0" smtClean="0">
                <a:solidFill>
                  <a:srgbClr val="FF0000"/>
                </a:solidFill>
              </a:rPr>
              <a:t>:</a:t>
            </a:r>
          </a:p>
          <a:p>
            <a:pPr marL="3175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>
                <a:solidFill>
                  <a:srgbClr val="FF0000"/>
                </a:solidFill>
              </a:rPr>
              <a:t>50%</a:t>
            </a:r>
            <a:r>
              <a:rPr lang="ru-RU" altLang="ru-RU" sz="1400" dirty="0" smtClean="0"/>
              <a:t> доходы </a:t>
            </a:r>
            <a:r>
              <a:rPr lang="ru-RU" altLang="ru-RU" sz="1400" b="1" dirty="0" smtClean="0"/>
              <a:t>от продажи земельных участков</a:t>
            </a:r>
            <a:r>
              <a:rPr lang="ru-RU" altLang="ru-RU" sz="1400" dirty="0" smtClean="0"/>
              <a:t>, </a:t>
            </a:r>
            <a:r>
              <a:rPr lang="ru-RU" altLang="ru-RU" sz="1400" dirty="0" err="1" smtClean="0"/>
              <a:t>гос</a:t>
            </a:r>
            <a:r>
              <a:rPr lang="ru-RU" altLang="ru-RU" sz="1400" dirty="0" smtClean="0"/>
              <a:t>. собственность на которые не разграничена  </a:t>
            </a:r>
            <a:endParaRPr lang="ru-RU" altLang="ru-RU" sz="1400" b="1" dirty="0" smtClean="0">
              <a:solidFill>
                <a:srgbClr val="FF0000"/>
              </a:solidFill>
            </a:endParaRPr>
          </a:p>
          <a:p>
            <a:pPr marL="3175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>
                <a:solidFill>
                  <a:srgbClr val="FF0000"/>
                </a:solidFill>
              </a:rPr>
              <a:t>50% </a:t>
            </a:r>
            <a:r>
              <a:rPr lang="ru-RU" altLang="ru-RU" sz="1400" dirty="0" smtClean="0"/>
              <a:t>доходы от передачи </a:t>
            </a:r>
            <a:r>
              <a:rPr lang="ru-RU" altLang="ru-RU" sz="1400" b="1" dirty="0" smtClean="0"/>
              <a:t>в аренду земельных участков</a:t>
            </a:r>
            <a:r>
              <a:rPr lang="ru-RU" altLang="ru-RU" sz="1400" dirty="0" smtClean="0"/>
              <a:t>, </a:t>
            </a:r>
            <a:r>
              <a:rPr lang="ru-RU" altLang="ru-RU" sz="1400" dirty="0" err="1" smtClean="0"/>
              <a:t>гос</a:t>
            </a:r>
            <a:r>
              <a:rPr lang="ru-RU" altLang="ru-RU" sz="1400" dirty="0" smtClean="0"/>
              <a:t>. собственность на которые не разграничена </a:t>
            </a:r>
            <a:endParaRPr lang="ru-RU" altLang="ru-RU" sz="1400" b="1" dirty="0" smtClean="0">
              <a:solidFill>
                <a:srgbClr val="FF0000"/>
              </a:solidFill>
            </a:endParaRPr>
          </a:p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endParaRPr lang="ru-RU" altLang="ru-RU" sz="1400" dirty="0" smtClean="0"/>
          </a:p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/>
              <a:t> </a:t>
            </a:r>
          </a:p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endParaRPr lang="ru-RU" altLang="ru-RU" sz="16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14348" y="1571612"/>
            <a:ext cx="7786742" cy="328614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6838" name="Объект 5"/>
          <p:cNvSpPr txBox="1">
            <a:spLocks/>
          </p:cNvSpPr>
          <p:nvPr/>
        </p:nvSpPr>
        <p:spPr bwMode="auto">
          <a:xfrm>
            <a:off x="1142976" y="3929066"/>
            <a:ext cx="1857388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>
                <a:solidFill>
                  <a:srgbClr val="FF0000"/>
                </a:solidFill>
              </a:rPr>
              <a:t>Источники </a:t>
            </a:r>
            <a:r>
              <a:rPr lang="ru-RU" altLang="ru-RU" sz="1400" b="1" dirty="0">
                <a:solidFill>
                  <a:srgbClr val="FF0000"/>
                </a:solidFill>
              </a:rPr>
              <a:t>доходов сельских </a:t>
            </a:r>
            <a:r>
              <a:rPr lang="ru-RU" altLang="ru-RU" sz="1400" b="1" dirty="0" smtClean="0">
                <a:solidFill>
                  <a:srgbClr val="FF0000"/>
                </a:solidFill>
              </a:rPr>
              <a:t>поселений до изменений БК РФ</a:t>
            </a:r>
            <a:endParaRPr lang="ru-RU" altLang="ru-RU" sz="1600" b="1" u="sng" dirty="0">
              <a:solidFill>
                <a:srgbClr val="FF0000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57224" y="2571744"/>
            <a:ext cx="3357586" cy="1071570"/>
          </a:xfrm>
          <a:prstGeom prst="roundRect">
            <a:avLst/>
          </a:prstGeom>
          <a:solidFill>
            <a:srgbClr val="99CCFF"/>
          </a:solidFill>
          <a:ln w="127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>
                <a:solidFill>
                  <a:schemeClr val="tx1"/>
                </a:solidFill>
              </a:rPr>
              <a:t>Федеральные налоги:</a:t>
            </a:r>
          </a:p>
          <a:p>
            <a:pPr marL="3175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dirty="0" smtClean="0">
                <a:solidFill>
                  <a:schemeClr val="tx1"/>
                </a:solidFill>
              </a:rPr>
              <a:t>  </a:t>
            </a:r>
            <a:r>
              <a:rPr lang="ru-RU" altLang="ru-RU" sz="1600" b="1" dirty="0" smtClean="0">
                <a:solidFill>
                  <a:srgbClr val="FF0000"/>
                </a:solidFill>
              </a:rPr>
              <a:t>2 % </a:t>
            </a:r>
            <a:r>
              <a:rPr lang="ru-RU" altLang="ru-RU" sz="1600" dirty="0" smtClean="0">
                <a:solidFill>
                  <a:schemeClr val="tx1"/>
                </a:solidFill>
              </a:rPr>
              <a:t>НДФЛ 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 </a:t>
            </a:r>
          </a:p>
          <a:p>
            <a:pPr marL="3175">
              <a:buClr>
                <a:srgbClr val="A04DA3"/>
              </a:buClr>
            </a:pPr>
            <a:r>
              <a:rPr lang="ru-RU" altLang="ru-RU" sz="1600" dirty="0" smtClean="0">
                <a:solidFill>
                  <a:schemeClr val="tx1"/>
                </a:solidFill>
              </a:rPr>
              <a:t>  </a:t>
            </a:r>
            <a:r>
              <a:rPr lang="ru-RU" altLang="ru-RU" sz="1600" b="1" dirty="0" smtClean="0">
                <a:solidFill>
                  <a:srgbClr val="FF0000"/>
                </a:solidFill>
              </a:rPr>
              <a:t>30 %</a:t>
            </a:r>
            <a:r>
              <a:rPr lang="ru-RU" altLang="ru-RU" sz="1600" dirty="0" smtClean="0">
                <a:solidFill>
                  <a:schemeClr val="tx1"/>
                </a:solidFill>
              </a:rPr>
              <a:t> единый с</a:t>
            </a:r>
            <a:r>
              <a:rPr lang="en-US" altLang="ru-RU" sz="1600" dirty="0" smtClean="0">
                <a:solidFill>
                  <a:schemeClr val="tx1"/>
                </a:solidFill>
              </a:rPr>
              <a:t>/</a:t>
            </a:r>
            <a:r>
              <a:rPr lang="ru-RU" altLang="ru-RU" sz="1600" dirty="0" err="1" smtClean="0">
                <a:solidFill>
                  <a:schemeClr val="tx1"/>
                </a:solidFill>
              </a:rPr>
              <a:t>х</a:t>
            </a:r>
            <a:r>
              <a:rPr lang="ru-RU" altLang="ru-RU" sz="1600" dirty="0" smtClean="0">
                <a:solidFill>
                  <a:schemeClr val="tx1"/>
                </a:solidFill>
              </a:rPr>
              <a:t> налог  </a:t>
            </a:r>
            <a:endParaRPr lang="ru-RU" altLang="ru-RU" sz="1600" b="1" dirty="0" smtClean="0">
              <a:solidFill>
                <a:srgbClr val="FF0000"/>
              </a:solidFill>
            </a:endParaRPr>
          </a:p>
          <a:p>
            <a:pPr marL="3175">
              <a:buClr>
                <a:srgbClr val="A04DA3"/>
              </a:buClr>
            </a:pPr>
            <a:r>
              <a:rPr lang="ru-RU" altLang="ru-RU" sz="1600" dirty="0" smtClean="0">
                <a:solidFill>
                  <a:schemeClr val="tx1"/>
                </a:solidFill>
              </a:rPr>
              <a:t>  100 % госпошлина </a:t>
            </a:r>
            <a:endParaRPr lang="ru-RU" altLang="ru-RU" sz="16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8596" y="6488668"/>
            <a:ext cx="4406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sz="1400" i="1" dirty="0" smtClean="0"/>
              <a:t>слайд по данным Минфина России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143932" cy="428628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Изменения межбюджетного регулирования (БК РФ)</a:t>
            </a:r>
          </a:p>
        </p:txBody>
      </p:sp>
      <p:sp>
        <p:nvSpPr>
          <p:cNvPr id="4" name="Объект 5"/>
          <p:cNvSpPr txBox="1">
            <a:spLocks/>
          </p:cNvSpPr>
          <p:nvPr/>
        </p:nvSpPr>
        <p:spPr bwMode="auto">
          <a:xfrm>
            <a:off x="3357554" y="714356"/>
            <a:ext cx="5429288" cy="2571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/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anose="02040502050405020303" pitchFamily="18" charset="0"/>
              <a:buChar char="▫"/>
              <a:defRPr sz="2600" kern="1200">
                <a:solidFill>
                  <a:schemeClr val="accent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accent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200" kern="1200">
                <a:solidFill>
                  <a:schemeClr val="accent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 kern="1200">
                <a:solidFill>
                  <a:srgbClr val="A04DA3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 algn="just">
              <a:buFont typeface="Georgia" panose="02040502050405020303" pitchFamily="18" charset="0"/>
              <a:buNone/>
              <a:defRPr/>
            </a:pPr>
            <a:r>
              <a:rPr lang="ru-RU" sz="1600" b="1" u="sng" dirty="0" smtClean="0">
                <a:solidFill>
                  <a:srgbClr val="FF0000"/>
                </a:solidFill>
                <a:latin typeface="+mn-lt"/>
              </a:rPr>
              <a:t>Дотация на выравнивание б/о поселений  за счет средств бюджета субъекта РФ  -ст.137 БК РФ</a:t>
            </a:r>
          </a:p>
          <a:p>
            <a:pPr marL="107950" indent="0" algn="just">
              <a:buNone/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+mn-lt"/>
              </a:rPr>
              <a:t>Объем фонда: </a:t>
            </a:r>
            <a:r>
              <a:rPr lang="ru-RU" sz="1500" dirty="0" smtClean="0">
                <a:latin typeface="+mn-lt"/>
              </a:rPr>
              <a:t>исходя из 2-х критериев выравнивания – для ГП и ГО и для СП</a:t>
            </a:r>
          </a:p>
          <a:p>
            <a:pPr marL="107950" indent="0" algn="just">
              <a:buFont typeface="Georgia" panose="02040502050405020303" pitchFamily="18" charset="0"/>
              <a:buNone/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+mn-lt"/>
              </a:rPr>
              <a:t>Получатели: </a:t>
            </a:r>
            <a:r>
              <a:rPr lang="ru-RU" sz="1500" dirty="0" smtClean="0">
                <a:latin typeface="+mn-lt"/>
              </a:rPr>
              <a:t>ГО, ГП, СП</a:t>
            </a:r>
          </a:p>
          <a:p>
            <a:pPr marL="107950" indent="0" algn="just">
              <a:buFont typeface="Georgia" panose="02040502050405020303" pitchFamily="18" charset="0"/>
              <a:buNone/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+mn-lt"/>
              </a:rPr>
              <a:t>Методика расчета дотаций: </a:t>
            </a:r>
            <a:r>
              <a:rPr lang="ru-RU" sz="1500" dirty="0" smtClean="0">
                <a:latin typeface="+mn-lt"/>
              </a:rPr>
              <a:t>численность жителей или бюджетная обеспеченность </a:t>
            </a:r>
          </a:p>
          <a:p>
            <a:pPr marL="107950" indent="0" algn="just">
              <a:buFont typeface="Georgia" panose="02040502050405020303" pitchFamily="18" charset="0"/>
              <a:buNone/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+mn-lt"/>
              </a:rPr>
              <a:t>Право передачи полномочий </a:t>
            </a:r>
            <a:r>
              <a:rPr lang="ru-RU" sz="1500" dirty="0" smtClean="0">
                <a:latin typeface="+mn-lt"/>
              </a:rPr>
              <a:t>по расчету и предоставлению (субвенция) – по поселениям передается МР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714356"/>
            <a:ext cx="2438400" cy="849313"/>
          </a:xfrm>
          <a:prstGeom prst="roundRect">
            <a:avLst/>
          </a:prstGeom>
          <a:solidFill>
            <a:srgbClr val="99CCFF"/>
          </a:solidFill>
          <a:ln w="127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7830" name="Объект 5"/>
          <p:cNvSpPr txBox="1">
            <a:spLocks/>
          </p:cNvSpPr>
          <p:nvPr/>
        </p:nvSpPr>
        <p:spPr bwMode="auto">
          <a:xfrm>
            <a:off x="571472" y="785794"/>
            <a:ext cx="22621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/>
              <a:t>Областной фонд </a:t>
            </a:r>
            <a:r>
              <a:rPr lang="ru-RU" altLang="ru-RU" sz="1400" b="1" dirty="0"/>
              <a:t>фин.поддержки </a:t>
            </a:r>
            <a:r>
              <a:rPr lang="ru-RU" altLang="ru-RU" sz="1400" b="1" dirty="0" smtClean="0"/>
              <a:t>поселений</a:t>
            </a:r>
            <a:endParaRPr lang="ru-RU" altLang="ru-RU" sz="16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1714488"/>
            <a:ext cx="1071570" cy="884233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7832" name="Объект 5"/>
          <p:cNvSpPr txBox="1">
            <a:spLocks/>
          </p:cNvSpPr>
          <p:nvPr/>
        </p:nvSpPr>
        <p:spPr bwMode="auto">
          <a:xfrm>
            <a:off x="428596" y="1714488"/>
            <a:ext cx="1071570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/>
              <a:t>Сельские поселения (СП)</a:t>
            </a:r>
            <a:endParaRPr lang="ru-RU" altLang="ru-RU" sz="1400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643042" y="1714488"/>
            <a:ext cx="1143008" cy="804858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7834" name="Объект 5"/>
          <p:cNvSpPr txBox="1">
            <a:spLocks/>
          </p:cNvSpPr>
          <p:nvPr/>
        </p:nvSpPr>
        <p:spPr bwMode="auto">
          <a:xfrm>
            <a:off x="1714480" y="1785926"/>
            <a:ext cx="107157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/>
              <a:t>Городские поселения (ГП)</a:t>
            </a:r>
            <a:endParaRPr lang="ru-RU" altLang="ru-RU" sz="1400" b="1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643042" y="2571744"/>
            <a:ext cx="1143008" cy="785818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7838" name="Объект 5"/>
          <p:cNvSpPr txBox="1">
            <a:spLocks/>
          </p:cNvSpPr>
          <p:nvPr/>
        </p:nvSpPr>
        <p:spPr bwMode="auto">
          <a:xfrm>
            <a:off x="1714480" y="2714620"/>
            <a:ext cx="10001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/>
              <a:t>Городские округа (ГО)</a:t>
            </a:r>
            <a:endParaRPr lang="ru-RU" altLang="ru-RU" sz="14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571604" y="1643050"/>
            <a:ext cx="1285884" cy="179387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28596" y="1643050"/>
            <a:ext cx="1068387" cy="107157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Объект 5"/>
          <p:cNvSpPr txBox="1">
            <a:spLocks/>
          </p:cNvSpPr>
          <p:nvPr/>
        </p:nvSpPr>
        <p:spPr bwMode="auto">
          <a:xfrm>
            <a:off x="214282" y="3571876"/>
            <a:ext cx="5357849" cy="285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/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anose="02040502050405020303" pitchFamily="18" charset="0"/>
              <a:buChar char="▫"/>
              <a:defRPr sz="2600" kern="1200">
                <a:solidFill>
                  <a:schemeClr val="accent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accent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200" kern="1200">
                <a:solidFill>
                  <a:schemeClr val="accent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 kern="1200">
                <a:solidFill>
                  <a:srgbClr val="A04DA3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>
              <a:buNone/>
              <a:defRPr/>
            </a:pPr>
            <a:r>
              <a:rPr lang="ru-RU" sz="1600" b="1" u="sng" dirty="0" smtClean="0">
                <a:solidFill>
                  <a:srgbClr val="FF0000"/>
                </a:solidFill>
                <a:latin typeface="+mn-lt"/>
              </a:rPr>
              <a:t>Дотация на выравнивание б/о поселений за счет средств  районного бюджета - ст. 142.1 БК РФ</a:t>
            </a:r>
          </a:p>
          <a:p>
            <a:pPr marL="361950" indent="0" algn="just">
              <a:buFont typeface="Georgia" panose="02040502050405020303" pitchFamily="18" charset="0"/>
              <a:buNone/>
              <a:defRPr/>
            </a:pPr>
            <a:endParaRPr lang="ru-RU" sz="1600" b="1" dirty="0" smtClean="0"/>
          </a:p>
          <a:p>
            <a:pPr marL="107950" indent="0" algn="just">
              <a:buNone/>
              <a:defRPr/>
            </a:pPr>
            <a:r>
              <a:rPr lang="ru-RU" sz="1500" b="1" dirty="0" smtClean="0">
                <a:solidFill>
                  <a:srgbClr val="002060"/>
                </a:solidFill>
              </a:rPr>
              <a:t>Формирование фонда: </a:t>
            </a:r>
            <a:r>
              <a:rPr lang="ru-RU" sz="1500" dirty="0" smtClean="0"/>
              <a:t>обязанность района</a:t>
            </a:r>
          </a:p>
          <a:p>
            <a:pPr marL="107950" indent="0" algn="just">
              <a:buNone/>
              <a:defRPr/>
            </a:pPr>
            <a:r>
              <a:rPr lang="ru-RU" sz="1500" b="1" dirty="0" smtClean="0">
                <a:solidFill>
                  <a:srgbClr val="002060"/>
                </a:solidFill>
              </a:rPr>
              <a:t>Объем фонда: </a:t>
            </a:r>
            <a:r>
              <a:rPr lang="ru-RU" sz="1500" dirty="0" smtClean="0"/>
              <a:t>подходы устанавливаются законом субъекта РФ</a:t>
            </a:r>
          </a:p>
          <a:p>
            <a:pPr marL="107950" indent="0" algn="just">
              <a:buFont typeface="Georgia" panose="02040502050405020303" pitchFamily="18" charset="0"/>
              <a:buNone/>
              <a:defRPr/>
            </a:pPr>
            <a:r>
              <a:rPr lang="ru-RU" sz="1500" b="1" dirty="0" smtClean="0">
                <a:solidFill>
                  <a:srgbClr val="002060"/>
                </a:solidFill>
              </a:rPr>
              <a:t>Получатели: </a:t>
            </a:r>
            <a:r>
              <a:rPr lang="ru-RU" sz="1500" dirty="0" smtClean="0"/>
              <a:t>ГП, СП  </a:t>
            </a:r>
          </a:p>
          <a:p>
            <a:pPr marL="107950" indent="0" algn="just">
              <a:buFont typeface="Georgia" panose="02040502050405020303" pitchFamily="18" charset="0"/>
              <a:buNone/>
              <a:defRPr/>
            </a:pPr>
            <a:r>
              <a:rPr lang="ru-RU" sz="1500" b="1" dirty="0" smtClean="0">
                <a:solidFill>
                  <a:srgbClr val="002060"/>
                </a:solidFill>
              </a:rPr>
              <a:t>Методика распределения: </a:t>
            </a:r>
            <a:r>
              <a:rPr lang="ru-RU" sz="1500" dirty="0" smtClean="0"/>
              <a:t>уровень бюджетной обеспеченности  (подходы – законом субъекта РФ)</a:t>
            </a:r>
          </a:p>
          <a:p>
            <a:pPr marL="107950" indent="0" algn="just">
              <a:buFont typeface="Georgia" panose="02040502050405020303" pitchFamily="18" charset="0"/>
              <a:buNone/>
              <a:defRPr/>
            </a:pPr>
            <a:r>
              <a:rPr lang="ru-RU" sz="1500" b="1" dirty="0" smtClean="0">
                <a:solidFill>
                  <a:srgbClr val="002060"/>
                </a:solidFill>
              </a:rPr>
              <a:t>Критерий выравнивания: </a:t>
            </a:r>
            <a:r>
              <a:rPr lang="ru-RU" sz="1500" dirty="0" smtClean="0"/>
              <a:t>уровень б</a:t>
            </a:r>
            <a:r>
              <a:rPr lang="en-US" sz="1500" dirty="0" smtClean="0"/>
              <a:t>/</a:t>
            </a:r>
            <a:r>
              <a:rPr lang="ru-RU" sz="1500" dirty="0" smtClean="0"/>
              <a:t>о (может устанавливаться  отдельно по ГП</a:t>
            </a:r>
            <a:r>
              <a:rPr lang="ru-RU" sz="1500" dirty="0"/>
              <a:t> </a:t>
            </a:r>
            <a:r>
              <a:rPr lang="ru-RU" sz="1500" dirty="0" smtClean="0"/>
              <a:t>и СП)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072198" y="3571876"/>
            <a:ext cx="2438400" cy="1063627"/>
          </a:xfrm>
          <a:prstGeom prst="roundRect">
            <a:avLst/>
          </a:prstGeom>
          <a:solidFill>
            <a:srgbClr val="99CCFF"/>
          </a:solidFill>
          <a:ln w="127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" name="Объект 5"/>
          <p:cNvSpPr txBox="1">
            <a:spLocks/>
          </p:cNvSpPr>
          <p:nvPr/>
        </p:nvSpPr>
        <p:spPr bwMode="auto">
          <a:xfrm>
            <a:off x="6215074" y="3714752"/>
            <a:ext cx="224155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/>
              <a:t>Районный фонд фин.поддержки поселений</a:t>
            </a:r>
            <a:endParaRPr lang="ru-RU" altLang="ru-RU" sz="16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072198" y="4786322"/>
            <a:ext cx="2500330" cy="135732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4929198"/>
            <a:ext cx="1089025" cy="108267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429520" y="4929198"/>
            <a:ext cx="989012" cy="105568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215074" y="5000636"/>
            <a:ext cx="877888" cy="412750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1"/>
                </a:solidFill>
              </a:rPr>
              <a:t>СП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15074" y="5500702"/>
            <a:ext cx="877888" cy="412750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1"/>
                </a:solidFill>
              </a:rPr>
              <a:t>СП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500958" y="5000636"/>
            <a:ext cx="877888" cy="412750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1"/>
                </a:solidFill>
              </a:rPr>
              <a:t>ГП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500958" y="5500702"/>
            <a:ext cx="877888" cy="412750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1"/>
                </a:solidFill>
              </a:rPr>
              <a:t>ГП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8596" y="6488668"/>
            <a:ext cx="4406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sz="1400" i="1" dirty="0" smtClean="0"/>
              <a:t>слайд по данным Минфина России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143932" cy="428628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Изменения межбюджетного регулирования (БК РФ)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000760" y="1285860"/>
            <a:ext cx="2593975" cy="865187"/>
          </a:xfrm>
          <a:prstGeom prst="roundRect">
            <a:avLst/>
          </a:prstGeom>
          <a:solidFill>
            <a:srgbClr val="99CCFF"/>
          </a:solidFill>
          <a:ln w="127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7843" name="Объект 5"/>
          <p:cNvSpPr txBox="1">
            <a:spLocks/>
          </p:cNvSpPr>
          <p:nvPr/>
        </p:nvSpPr>
        <p:spPr bwMode="auto">
          <a:xfrm>
            <a:off x="6072198" y="1357298"/>
            <a:ext cx="250033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/>
              <a:t>Фонд фин.поддержки </a:t>
            </a:r>
            <a:endParaRPr lang="ru-RU" altLang="ru-RU" sz="1400" b="1" dirty="0" smtClean="0"/>
          </a:p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err="1" smtClean="0"/>
              <a:t>мун</a:t>
            </a:r>
            <a:r>
              <a:rPr lang="ru-RU" altLang="ru-RU" sz="1400" b="1" dirty="0"/>
              <a:t>. районов (</a:t>
            </a:r>
            <a:r>
              <a:rPr lang="ru-RU" altLang="ru-RU" sz="1400" b="1" dirty="0" err="1" smtClean="0"/>
              <a:t>гор.округов</a:t>
            </a:r>
            <a:r>
              <a:rPr lang="ru-RU" altLang="ru-RU" sz="1400" b="1" dirty="0" smtClean="0"/>
              <a:t>)</a:t>
            </a:r>
            <a:endParaRPr lang="ru-RU" altLang="ru-RU" sz="1600" b="1" dirty="0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072198" y="2643182"/>
            <a:ext cx="1214446" cy="928694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7845" name="Объект 5"/>
          <p:cNvSpPr txBox="1">
            <a:spLocks/>
          </p:cNvSpPr>
          <p:nvPr/>
        </p:nvSpPr>
        <p:spPr bwMode="auto">
          <a:xfrm>
            <a:off x="6215074" y="2643182"/>
            <a:ext cx="100013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/>
              <a:t>Муниципальные районы (МР)</a:t>
            </a:r>
            <a:endParaRPr lang="ru-RU" altLang="ru-RU" sz="1400" b="1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358082" y="2643182"/>
            <a:ext cx="1143008" cy="928694"/>
          </a:xfrm>
          <a:prstGeom prst="roundRect">
            <a:avLst/>
          </a:prstGeom>
          <a:solidFill>
            <a:srgbClr val="CCFF99"/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7847" name="Объект 5"/>
          <p:cNvSpPr txBox="1">
            <a:spLocks/>
          </p:cNvSpPr>
          <p:nvPr/>
        </p:nvSpPr>
        <p:spPr bwMode="auto">
          <a:xfrm>
            <a:off x="7429520" y="2714620"/>
            <a:ext cx="107157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3175" algn="ctr"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400" b="1" dirty="0" smtClean="0"/>
              <a:t>Городские округа (ГО)</a:t>
            </a:r>
            <a:endParaRPr lang="ru-RU" altLang="ru-RU" sz="1400" b="1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6000760" y="2500306"/>
            <a:ext cx="2571768" cy="114460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6" name="Объект 5"/>
          <p:cNvSpPr txBox="1">
            <a:spLocks/>
          </p:cNvSpPr>
          <p:nvPr/>
        </p:nvSpPr>
        <p:spPr bwMode="auto">
          <a:xfrm>
            <a:off x="357158" y="1214422"/>
            <a:ext cx="5143536" cy="7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/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anose="02040502050405020303" pitchFamily="18" charset="0"/>
              <a:buChar char="▫"/>
              <a:defRPr sz="2600" kern="1200">
                <a:solidFill>
                  <a:schemeClr val="accent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accent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200" kern="1200">
                <a:solidFill>
                  <a:schemeClr val="accent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 kern="1200">
                <a:solidFill>
                  <a:srgbClr val="A04DA3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>
              <a:buNone/>
              <a:defRPr/>
            </a:pPr>
            <a:r>
              <a:rPr lang="ru-RU" sz="1600" b="1" u="sng" dirty="0" smtClean="0">
                <a:solidFill>
                  <a:srgbClr val="FF0000"/>
                </a:solidFill>
                <a:latin typeface="+mn-lt"/>
              </a:rPr>
              <a:t>Дотация на выравнивание бюджетной обеспеченности </a:t>
            </a:r>
            <a:r>
              <a:rPr lang="ru-RU" sz="1600" b="1" u="sng" dirty="0" err="1" smtClean="0">
                <a:solidFill>
                  <a:srgbClr val="FF0000"/>
                </a:solidFill>
                <a:latin typeface="+mn-lt"/>
              </a:rPr>
              <a:t>мун</a:t>
            </a:r>
            <a:r>
              <a:rPr lang="ru-RU" sz="1600" b="1" u="sng" dirty="0" smtClean="0">
                <a:solidFill>
                  <a:srgbClr val="FF0000"/>
                </a:solidFill>
                <a:latin typeface="+mn-lt"/>
              </a:rPr>
              <a:t>. районов (</a:t>
            </a:r>
            <a:r>
              <a:rPr lang="ru-RU" sz="1600" b="1" u="sng" dirty="0" err="1" smtClean="0">
                <a:solidFill>
                  <a:srgbClr val="FF0000"/>
                </a:solidFill>
                <a:latin typeface="+mn-lt"/>
              </a:rPr>
              <a:t>гор.округов</a:t>
            </a:r>
            <a:r>
              <a:rPr lang="ru-RU" sz="1600" b="1" u="sng" dirty="0" smtClean="0">
                <a:solidFill>
                  <a:srgbClr val="FF0000"/>
                </a:solidFill>
                <a:latin typeface="+mn-lt"/>
              </a:rPr>
              <a:t>) – ст. 138  БК РФ</a:t>
            </a:r>
          </a:p>
        </p:txBody>
      </p:sp>
      <p:sp>
        <p:nvSpPr>
          <p:cNvPr id="77852" name="Объект 5"/>
          <p:cNvSpPr txBox="1">
            <a:spLocks/>
          </p:cNvSpPr>
          <p:nvPr/>
        </p:nvSpPr>
        <p:spPr bwMode="auto">
          <a:xfrm>
            <a:off x="357158" y="2214554"/>
            <a:ext cx="5429288" cy="1822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marL="107950" algn="just">
              <a:spcBef>
                <a:spcPts val="300"/>
              </a:spcBef>
              <a:buClr>
                <a:srgbClr val="A04DA3"/>
              </a:buClr>
            </a:pPr>
            <a:r>
              <a:rPr lang="ru-RU" altLang="ru-RU" sz="1500" b="1" dirty="0" smtClean="0">
                <a:solidFill>
                  <a:srgbClr val="002060"/>
                </a:solidFill>
              </a:rPr>
              <a:t>Объем фонда: </a:t>
            </a:r>
            <a:r>
              <a:rPr lang="ru-RU" altLang="ru-RU" sz="1500" dirty="0" smtClean="0"/>
              <a:t>исходя из единого критерия выравнивания</a:t>
            </a:r>
          </a:p>
          <a:p>
            <a:pPr marL="107950" algn="just">
              <a:spcBef>
                <a:spcPts val="300"/>
              </a:spcBef>
              <a:buClr>
                <a:srgbClr val="A04DA3"/>
              </a:buClr>
            </a:pPr>
            <a:r>
              <a:rPr lang="ru-RU" altLang="ru-RU" sz="1500" b="1" dirty="0" smtClean="0">
                <a:solidFill>
                  <a:srgbClr val="002060"/>
                </a:solidFill>
              </a:rPr>
              <a:t>Критерий выравнивания: </a:t>
            </a:r>
            <a:r>
              <a:rPr lang="ru-RU" altLang="ru-RU" sz="1500" dirty="0" smtClean="0"/>
              <a:t>уровень б</a:t>
            </a:r>
            <a:r>
              <a:rPr lang="en-US" altLang="ru-RU" sz="1500" dirty="0" smtClean="0"/>
              <a:t>/</a:t>
            </a:r>
            <a:r>
              <a:rPr lang="ru-RU" altLang="ru-RU" sz="1500" dirty="0" smtClean="0"/>
              <a:t>о – единый по ГО, МР</a:t>
            </a:r>
          </a:p>
          <a:p>
            <a:pPr marL="107950" algn="just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r>
              <a:rPr lang="ru-RU" altLang="ru-RU" sz="1500" b="1" dirty="0" smtClean="0">
                <a:solidFill>
                  <a:srgbClr val="002060"/>
                </a:solidFill>
              </a:rPr>
              <a:t>Получатели</a:t>
            </a:r>
            <a:r>
              <a:rPr lang="ru-RU" altLang="ru-RU" sz="1500" b="1" dirty="0">
                <a:solidFill>
                  <a:srgbClr val="002060"/>
                </a:solidFill>
              </a:rPr>
              <a:t>: </a:t>
            </a:r>
            <a:r>
              <a:rPr lang="ru-RU" altLang="ru-RU" sz="1500" dirty="0"/>
              <a:t>МР, </a:t>
            </a:r>
            <a:r>
              <a:rPr lang="ru-RU" altLang="ru-RU" sz="1500" dirty="0" smtClean="0"/>
              <a:t>ГО</a:t>
            </a:r>
          </a:p>
          <a:p>
            <a:pPr marL="107950" algn="just">
              <a:spcBef>
                <a:spcPts val="300"/>
              </a:spcBef>
              <a:buClr>
                <a:srgbClr val="A04DA3"/>
              </a:buClr>
            </a:pPr>
            <a:r>
              <a:rPr lang="ru-RU" altLang="ru-RU" sz="1500" b="1" dirty="0" smtClean="0">
                <a:solidFill>
                  <a:srgbClr val="002060"/>
                </a:solidFill>
              </a:rPr>
              <a:t>Методика</a:t>
            </a:r>
            <a:r>
              <a:rPr lang="ru-RU" sz="1500" b="1" dirty="0" smtClean="0">
                <a:solidFill>
                  <a:srgbClr val="002060"/>
                </a:solidFill>
              </a:rPr>
              <a:t> расчета дотаций</a:t>
            </a:r>
            <a:r>
              <a:rPr lang="ru-RU" altLang="ru-RU" sz="1500" b="1" dirty="0" smtClean="0">
                <a:solidFill>
                  <a:srgbClr val="002060"/>
                </a:solidFill>
              </a:rPr>
              <a:t>: </a:t>
            </a:r>
            <a:r>
              <a:rPr lang="ru-RU" altLang="ru-RU" sz="1500" dirty="0" smtClean="0"/>
              <a:t>бюджетная обеспеченность, </a:t>
            </a:r>
          </a:p>
          <a:p>
            <a:pPr marL="107950" algn="just">
              <a:spcBef>
                <a:spcPts val="300"/>
              </a:spcBef>
              <a:buClr>
                <a:srgbClr val="A04DA3"/>
              </a:buClr>
            </a:pPr>
            <a:r>
              <a:rPr lang="ru-RU" altLang="ru-RU" sz="1500" dirty="0" smtClean="0"/>
              <a:t>часть фонда может быть распределена по численности </a:t>
            </a:r>
            <a:endParaRPr lang="ru-RU" altLang="ru-RU" sz="1500" dirty="0"/>
          </a:p>
        </p:txBody>
      </p:sp>
      <p:sp>
        <p:nvSpPr>
          <p:cNvPr id="23" name="TextBox 22"/>
          <p:cNvSpPr txBox="1"/>
          <p:nvPr/>
        </p:nvSpPr>
        <p:spPr>
          <a:xfrm>
            <a:off x="571472" y="4143380"/>
            <a:ext cx="4537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 smtClean="0">
                <a:solidFill>
                  <a:srgbClr val="FF0000"/>
                </a:solidFill>
              </a:rPr>
              <a:t>Расчет  бюджетной обеспеченности МР (ГО)</a:t>
            </a:r>
            <a:endParaRPr lang="ru-RU" sz="1600" b="1" u="sng" dirty="0">
              <a:solidFill>
                <a:srgbClr val="FF000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28596" y="4714884"/>
            <a:ext cx="8215370" cy="1571636"/>
          </a:xfrm>
          <a:prstGeom prst="roundRect">
            <a:avLst/>
          </a:prstGeom>
          <a:solidFill>
            <a:srgbClr val="FFCC99"/>
          </a:solidFill>
          <a:ln w="127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Уровень расчетной бюджетной обеспеченности определяется соотношением налоговых доходов на 1 жителя, которые могут быть получены бюджетом МР (ГО) или </a:t>
            </a:r>
            <a:r>
              <a:rPr lang="ru-RU" sz="1600" b="1" dirty="0" smtClean="0">
                <a:solidFill>
                  <a:srgbClr val="FF0000"/>
                </a:solidFill>
              </a:rPr>
              <a:t>консолидированным бюджетом </a:t>
            </a:r>
            <a:r>
              <a:rPr lang="ru-RU" sz="1600" dirty="0" smtClean="0">
                <a:solidFill>
                  <a:schemeClr val="tx1"/>
                </a:solidFill>
              </a:rPr>
              <a:t>МР (ГО), и аналогичного показателя в среднем по МР (ГО) с учетом факторов и условий, влияющих на стоимость предоставления муниципальных услуг 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596" y="6488668"/>
            <a:ext cx="4406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sz="1400" i="1" dirty="0" smtClean="0"/>
              <a:t>слайд по данным Минфина России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785794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Анализ расходов бюджетов сельских поселений </a:t>
            </a:r>
            <a:br>
              <a:rPr lang="ru-RU" altLang="ru-RU" sz="20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ru-RU" altLang="ru-RU" sz="20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(утверждено в бюджете на 2015 год)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19" y="785794"/>
          <a:ext cx="8643999" cy="557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3593"/>
                <a:gridCol w="1638836"/>
                <a:gridCol w="1071570"/>
              </a:tblGrid>
              <a:tr h="5715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Расходные обязательства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Сумма,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млн. рублей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Доля,%</a:t>
                      </a:r>
                      <a:endParaRPr lang="ru-RU" dirty="0"/>
                    </a:p>
                  </a:txBody>
                  <a:tcPr anchor="ctr"/>
                </a:tc>
              </a:tr>
              <a:tr h="50293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ВСЕГО РАСХОДОВ  за счет собственных средств поселений 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1 081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0293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1. Расходы</a:t>
                      </a:r>
                      <a:r>
                        <a:rPr lang="ru-RU" sz="1400" b="1" baseline="0" dirty="0" smtClean="0"/>
                        <a:t> на  исполнение 26 полномочий, передаваемых на районный уровень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350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32%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7656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в том числе: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/>
                    </a:p>
                  </a:txBody>
                  <a:tcPr/>
                </a:tc>
              </a:tr>
              <a:tr h="428674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Организация </a:t>
                      </a:r>
                      <a:r>
                        <a:rPr lang="ru-RU" sz="1400" b="0" i="1" dirty="0" err="1" smtClean="0"/>
                        <a:t>электро</a:t>
                      </a:r>
                      <a:r>
                        <a:rPr lang="ru-RU" sz="1400" b="0" i="1" dirty="0" smtClean="0"/>
                        <a:t>-, тепло-, </a:t>
                      </a:r>
                      <a:r>
                        <a:rPr lang="ru-RU" sz="1400" b="0" i="1" dirty="0" err="1" smtClean="0"/>
                        <a:t>газо</a:t>
                      </a:r>
                      <a:r>
                        <a:rPr lang="ru-RU" sz="1400" b="0" i="1" dirty="0" smtClean="0"/>
                        <a:t>- и водоснабжения населения, водоотведения, снабжения населения топливом</a:t>
                      </a:r>
                      <a:endParaRPr lang="ru-RU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dirty="0" smtClean="0"/>
                        <a:t>82</a:t>
                      </a:r>
                      <a:endParaRPr lang="ru-RU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/>
                    </a:p>
                  </a:txBody>
                  <a:tcPr/>
                </a:tc>
              </a:tr>
              <a:tr h="538180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Дорожная деятельность и обеспечение безопасности дорожного движения</a:t>
                      </a:r>
                      <a:endParaRPr lang="ru-RU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dirty="0" smtClean="0"/>
                        <a:t>111</a:t>
                      </a:r>
                      <a:endParaRPr lang="ru-RU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/>
                    </a:p>
                  </a:txBody>
                  <a:tcPr/>
                </a:tc>
              </a:tr>
              <a:tr h="552454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Обеспечение малоимущих граждан жилыми помещениями, строительство и содержание</a:t>
                      </a:r>
                      <a:r>
                        <a:rPr lang="ru-RU" sz="1400" b="0" i="1" baseline="0" dirty="0" smtClean="0"/>
                        <a:t> </a:t>
                      </a:r>
                      <a:r>
                        <a:rPr lang="ru-RU" sz="1400" b="0" i="1" dirty="0" smtClean="0"/>
                        <a:t>муниципального жилищного фонда</a:t>
                      </a:r>
                      <a:endParaRPr lang="ru-RU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dirty="0" smtClean="0"/>
                        <a:t>72</a:t>
                      </a:r>
                      <a:endParaRPr lang="ru-RU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Организация библиотечного обслуживания населения</a:t>
                      </a:r>
                      <a:endParaRPr lang="ru-RU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dirty="0" smtClean="0"/>
                        <a:t>34</a:t>
                      </a:r>
                      <a:endParaRPr lang="ru-RU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Предоставление транспортных услуг населению</a:t>
                      </a:r>
                      <a:endParaRPr lang="ru-RU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dirty="0" smtClean="0"/>
                        <a:t>31</a:t>
                      </a:r>
                      <a:endParaRPr lang="ru-RU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/>
                    </a:p>
                  </a:txBody>
                  <a:tcPr/>
                </a:tc>
              </a:tr>
              <a:tr h="338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dirty="0" smtClean="0"/>
                        <a:t>Прочие 21</a:t>
                      </a:r>
                      <a:r>
                        <a:rPr lang="ru-RU" sz="1400" b="0" i="1" baseline="0" dirty="0" smtClean="0"/>
                        <a:t> полномочия, передаваемые на районный бюджет</a:t>
                      </a:r>
                      <a:endParaRPr lang="ru-RU" sz="1400" b="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dirty="0" smtClean="0"/>
                        <a:t>20</a:t>
                      </a:r>
                      <a:endParaRPr lang="ru-RU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2. Расходы на</a:t>
                      </a:r>
                      <a:r>
                        <a:rPr lang="ru-RU" sz="1400" b="1" baseline="0" dirty="0" smtClean="0"/>
                        <a:t> содержание органов местного самоуправления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463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43%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7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3. Расходы</a:t>
                      </a:r>
                      <a:r>
                        <a:rPr lang="ru-RU" sz="1400" b="1" baseline="0" dirty="0" smtClean="0"/>
                        <a:t> на полномочия, остающиеся у сельских поселений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268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25%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8662" y="6429396"/>
            <a:ext cx="6215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* по данным финансовых органов муниципальных районов</a:t>
            </a:r>
            <a:endParaRPr lang="ru-RU" sz="14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785794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Анализ доходов бюджетов сельских поселений </a:t>
            </a:r>
            <a:br>
              <a:rPr lang="ru-RU" altLang="ru-RU" sz="20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ru-RU" altLang="ru-RU" sz="20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(утверждено в бюджете на 2015 год)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19" y="785794"/>
          <a:ext cx="8643999" cy="5663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1"/>
                <a:gridCol w="1500198"/>
                <a:gridCol w="1071570"/>
              </a:tblGrid>
              <a:tr h="57150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Сумма,</a:t>
                      </a:r>
                      <a:r>
                        <a:rPr lang="ru-RU" sz="16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млн. рублей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Доля,%</a:t>
                      </a:r>
                      <a:endParaRPr lang="ru-RU" sz="1600" dirty="0"/>
                    </a:p>
                  </a:txBody>
                  <a:tcPr anchor="ctr"/>
                </a:tc>
              </a:tr>
              <a:tr h="34957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ВСЕГО ДОХОДОВ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1 305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9086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1. НАЛОГОВЫЕ И НЕНАЛОГОВЫЕ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598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46%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6700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из</a:t>
                      </a:r>
                      <a:r>
                        <a:rPr lang="ru-RU" sz="1200" b="0" baseline="0" dirty="0" smtClean="0"/>
                        <a:t> них: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434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Налоговые и неналоговые доходы, «уходящие» в районный бюджет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263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8132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- налог на доходы физических лиц</a:t>
                      </a:r>
                      <a:r>
                        <a:rPr lang="ru-RU" sz="1400" b="0" i="1" baseline="0" dirty="0" smtClean="0"/>
                        <a:t> (8%)</a:t>
                      </a:r>
                      <a:endParaRPr lang="ru-RU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dirty="0" smtClean="0"/>
                        <a:t>208</a:t>
                      </a:r>
                      <a:endParaRPr lang="ru-RU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4340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- единый</a:t>
                      </a:r>
                      <a:r>
                        <a:rPr lang="ru-RU" sz="1400" b="0" i="1" baseline="0" dirty="0" smtClean="0"/>
                        <a:t> сельскохозяйственный налог (20%)</a:t>
                      </a:r>
                      <a:endParaRPr lang="ru-RU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dirty="0" smtClean="0"/>
                        <a:t>1</a:t>
                      </a:r>
                      <a:endParaRPr lang="ru-RU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2454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- </a:t>
                      </a:r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kumimoji="0" lang="ru-RU" altLang="ru-RU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оходы от продажи земельных участков, </a:t>
                      </a:r>
                      <a:r>
                        <a:rPr kumimoji="0" lang="ru-RU" altLang="ru-RU" sz="14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</a:t>
                      </a:r>
                      <a:r>
                        <a:rPr kumimoji="0" lang="ru-RU" altLang="ru-RU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собственность на которые не разграничена </a:t>
                      </a:r>
                      <a:endParaRPr kumimoji="0" lang="ru-RU" sz="14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dirty="0" smtClean="0"/>
                        <a:t>12</a:t>
                      </a:r>
                      <a:endParaRPr lang="ru-RU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kumimoji="0" lang="ru-RU" altLang="ru-RU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доходы от передачи в аренду земельных участков, </a:t>
                      </a:r>
                      <a:r>
                        <a:rPr kumimoji="0" lang="ru-RU" altLang="ru-RU" sz="14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</a:t>
                      </a:r>
                      <a:r>
                        <a:rPr kumimoji="0" lang="ru-RU" altLang="ru-RU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собственность на которые не разграничена </a:t>
                      </a:r>
                      <a:endParaRPr kumimoji="0" lang="ru-RU" sz="14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1" dirty="0" smtClean="0"/>
                        <a:t>42</a:t>
                      </a:r>
                      <a:endParaRPr lang="ru-RU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Налоговые и неналоговые доходы, «остающиеся» в поселении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335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8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/>
                        <a:t>2. БЕЗВОЗМЕЗДНЫЕ</a:t>
                      </a:r>
                      <a:r>
                        <a:rPr lang="ru-RU" sz="1400" b="1" i="0" baseline="0" dirty="0" smtClean="0"/>
                        <a:t> ПОСТУПЛЕНИЯ</a:t>
                      </a:r>
                      <a:endParaRPr lang="ru-RU" sz="1400" b="1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/>
                        <a:t>707</a:t>
                      </a:r>
                      <a:endParaRPr lang="ru-RU" sz="20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tx1"/>
                          </a:solidFill>
                        </a:rPr>
                        <a:t>54%</a:t>
                      </a:r>
                      <a:endParaRPr lang="ru-RU" sz="1800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Поступления нецелевого характера </a:t>
                      </a: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(дотации, субсидии, иные трансферты)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0" dirty="0" smtClean="0">
                          <a:solidFill>
                            <a:srgbClr val="FF0000"/>
                          </a:solidFill>
                        </a:rPr>
                        <a:t>484</a:t>
                      </a:r>
                      <a:endParaRPr lang="ru-RU" sz="2000" b="0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7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Целевые поступления </a:t>
                      </a: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(субвенции, субсидии, иные </a:t>
                      </a:r>
                      <a:r>
                        <a:rPr kumimoji="0" lang="ru-RU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цел.трансферты</a:t>
                      </a: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i="0" dirty="0" smtClean="0"/>
                        <a:t>223</a:t>
                      </a:r>
                      <a:endParaRPr lang="ru-RU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8662" y="6429396"/>
            <a:ext cx="6215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* по данным финансовых органов муниципальных районов</a:t>
            </a:r>
            <a:endParaRPr lang="ru-RU" sz="14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207646" y="500042"/>
            <a:ext cx="8936354" cy="357190"/>
          </a:xfrm>
        </p:spPr>
        <p:txBody>
          <a:bodyPr>
            <a:noAutofit/>
          </a:bodyPr>
          <a:lstStyle/>
          <a:p>
            <a:pPr eaLnBrk="1" hangingPunct="1"/>
            <a:r>
              <a:rPr lang="ru-RU" sz="2000" b="1" u="sng" dirty="0" smtClean="0">
                <a:solidFill>
                  <a:srgbClr val="FF0000"/>
                </a:solidFill>
              </a:rPr>
              <a:t>Дотации на выравнивание поселений</a:t>
            </a:r>
          </a:p>
        </p:txBody>
      </p:sp>
      <p:graphicFrame>
        <p:nvGraphicFramePr>
          <p:cNvPr id="213066" name="Group 74"/>
          <p:cNvGraphicFramePr>
            <a:graphicFrameLocks noGrp="1"/>
          </p:cNvGraphicFramePr>
          <p:nvPr>
            <p:ph sz="quarter" idx="1"/>
          </p:nvPr>
        </p:nvGraphicFramePr>
        <p:xfrm>
          <a:off x="285719" y="773263"/>
          <a:ext cx="8643999" cy="5870448"/>
        </p:xfrm>
        <a:graphic>
          <a:graphicData uri="http://schemas.openxmlformats.org/drawingml/2006/table">
            <a:tbl>
              <a:tblPr/>
              <a:tblGrid>
                <a:gridCol w="2297819"/>
                <a:gridCol w="2934075"/>
                <a:gridCol w="3412105"/>
              </a:tblGrid>
              <a:tr h="4262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утв.методика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новая методика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Получатели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1 группа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– поселения, включая городские округа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1 гр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.- городские поселения, включая городские  округа     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2 гр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.- сельские поселения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4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Объем  дотаций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- исходя из численности жителей и критерия выравнивания финансовых возможностей 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- исходя из численности жителей и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критериев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выравнивания финансовых возможностей (отдельные - для 1 гр. и  для 2 гр.)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6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Критерий выравнивания  (У)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У=Уо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* К,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Уо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 - критерий текущего года,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К – коэффициент индексации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У1</a:t>
                      </a:r>
                      <a:r>
                        <a:rPr kumimoji="0" lang="ru-RU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= У1о * К1 – для городских поселений и городских округов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У2</a:t>
                      </a:r>
                      <a:r>
                        <a:rPr kumimoji="0" lang="ru-RU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= У2о * К2 – для сельских поселений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9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Наделение районов полномочиями по предоставлению дотаций поселениям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по методике районного фонда выравнивания      (с учетом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бюджетной обеспеченности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поселений)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только по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численности жителей  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(для поселений,                     не предоставляющих отрицательный  трансферт в областной бюджет)</a:t>
                      </a:r>
                    </a:p>
                  </a:txBody>
                  <a:tcPr marL="87302" marR="873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Заголовок 4"/>
          <p:cNvSpPr txBox="1">
            <a:spLocks/>
          </p:cNvSpPr>
          <p:nvPr/>
        </p:nvSpPr>
        <p:spPr>
          <a:xfrm>
            <a:off x="285720" y="0"/>
            <a:ext cx="8358246" cy="571504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Изменения областного закона о</a:t>
            </a:r>
            <a:r>
              <a:rPr kumimoji="0" lang="ru-RU" altLang="ru-RU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межбюджетных отношениях</a:t>
            </a:r>
            <a:endParaRPr kumimoji="0" lang="ru-RU" alt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1784</Words>
  <Application>Microsoft Office PowerPoint</Application>
  <PresentationFormat>Экран (4:3)</PresentationFormat>
  <Paragraphs>264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 Изменения в областной закон «О реализации полномочий Архангельской области в сфере регулирования межбюджетных отношений»</vt:lpstr>
      <vt:lpstr>Сокращенные наименования в слайдах</vt:lpstr>
      <vt:lpstr>Слайд 3</vt:lpstr>
      <vt:lpstr>Изменения Бюджетного кодекса  РФ (ФЗ № 383-ФЗ)</vt:lpstr>
      <vt:lpstr>Изменения межбюджетного регулирования (БК РФ)</vt:lpstr>
      <vt:lpstr>Изменения межбюджетного регулирования (БК РФ)</vt:lpstr>
      <vt:lpstr>Анализ расходов бюджетов сельских поселений  (утверждено в бюджете на 2015 год) </vt:lpstr>
      <vt:lpstr>Анализ доходов бюджетов сельских поселений  (утверждено в бюджете на 2015 год) </vt:lpstr>
      <vt:lpstr>Дотации на выравнивание поселений</vt:lpstr>
      <vt:lpstr>Дотации на выравнивание поселений на 2015 г.</vt:lpstr>
      <vt:lpstr>Дотации на выравнивание муниципальных районов (городских округов)</vt:lpstr>
      <vt:lpstr>Дотации на выравнивание МР (ГО) на 2015 г.</vt:lpstr>
      <vt:lpstr> Изменения в областной закон «О реализации полномочий Архангельской области в сфере регулирования межбюджетных отношений»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lomteva</dc:creator>
  <cp:lastModifiedBy>minfin user</cp:lastModifiedBy>
  <cp:revision>210</cp:revision>
  <dcterms:created xsi:type="dcterms:W3CDTF">2013-09-26T15:52:17Z</dcterms:created>
  <dcterms:modified xsi:type="dcterms:W3CDTF">2015-05-13T09:32:33Z</dcterms:modified>
</cp:coreProperties>
</file>