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charts/chart6.xml" ContentType="application/vnd.openxmlformats-officedocument.drawingml.chart+xml"/>
  <Override PartName="/ppt/diagrams/layout2.xml" ContentType="application/vnd.openxmlformats-officedocument.drawingml.diagramLayout+xml"/>
  <Override PartName="/ppt/notesSlides/notesSlide11.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rawings/drawing3.xml" ContentType="application/vnd.openxmlformats-officedocument.drawingml.chartshapes+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332" r:id="rId2"/>
    <p:sldId id="317" r:id="rId3"/>
    <p:sldId id="345" r:id="rId4"/>
    <p:sldId id="336" r:id="rId5"/>
    <p:sldId id="279" r:id="rId6"/>
    <p:sldId id="330" r:id="rId7"/>
    <p:sldId id="355" r:id="rId8"/>
    <p:sldId id="356" r:id="rId9"/>
    <p:sldId id="354" r:id="rId10"/>
    <p:sldId id="352" r:id="rId11"/>
    <p:sldId id="311" r:id="rId12"/>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CCCC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66726" autoAdjust="0"/>
  </p:normalViewPr>
  <p:slideViewPr>
    <p:cSldViewPr>
      <p:cViewPr>
        <p:scale>
          <a:sx n="50" d="100"/>
          <a:sy n="50" d="100"/>
        </p:scale>
        <p:origin x="-3300" y="-5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2118" y="179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_____Microsoft_Office_Excel6.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solidFill>
                  <a:schemeClr val="accent1">
                    <a:lumMod val="25000"/>
                  </a:schemeClr>
                </a:solidFill>
              </a:rPr>
              <a:t>Доходы, млн. руб.</a:t>
            </a:r>
            <a:endParaRPr lang="ru-RU" dirty="0">
              <a:solidFill>
                <a:schemeClr val="accent1">
                  <a:lumMod val="25000"/>
                </a:schemeClr>
              </a:solidFill>
            </a:endParaRPr>
          </a:p>
        </c:rich>
      </c:tx>
      <c:layout/>
    </c:title>
    <c:view3D>
      <c:depthPercent val="100"/>
      <c:rAngAx val="1"/>
    </c:view3D>
    <c:plotArea>
      <c:layout>
        <c:manualLayout>
          <c:layoutTarget val="inner"/>
          <c:xMode val="edge"/>
          <c:yMode val="edge"/>
          <c:x val="0.12182428677242819"/>
          <c:y val="0.27717334213073674"/>
          <c:w val="0.85395867947172099"/>
          <c:h val="0.4692114533604273"/>
        </c:manualLayout>
      </c:layout>
      <c:bar3DChart>
        <c:barDir val="col"/>
        <c:grouping val="stacked"/>
        <c:ser>
          <c:idx val="0"/>
          <c:order val="0"/>
          <c:spPr>
            <a:solidFill>
              <a:schemeClr val="accent1">
                <a:lumMod val="90000"/>
              </a:schemeClr>
            </a:solidFill>
          </c:spPr>
          <c:dLbls>
            <c:dLbl>
              <c:idx val="0"/>
              <c:layout>
                <c:manualLayout>
                  <c:x val="1.5451520186255301E-2"/>
                  <c:y val="-0.27379151604237706"/>
                </c:manualLayout>
              </c:layout>
              <c:showVal val="1"/>
            </c:dLbl>
            <c:dLbl>
              <c:idx val="1"/>
              <c:layout>
                <c:manualLayout>
                  <c:x val="9.2709121117531806E-3"/>
                  <c:y val="-0.2631954711584753"/>
                </c:manualLayout>
              </c:layout>
              <c:showVal val="1"/>
            </c:dLbl>
            <c:dLbl>
              <c:idx val="2"/>
              <c:layout>
                <c:manualLayout>
                  <c:x val="-3.0903040372510823E-3"/>
                  <c:y val="-0.2591037934462237"/>
                </c:manualLayout>
              </c:layout>
              <c:showVal val="1"/>
            </c:dLbl>
            <c:dLbl>
              <c:idx val="3"/>
              <c:layout>
                <c:manualLayout>
                  <c:x val="-3.0903040372510823E-3"/>
                  <c:y val="-0.28666802679156661"/>
                </c:manualLayout>
              </c:layout>
              <c:showVal val="1"/>
            </c:dLbl>
            <c:dLbl>
              <c:idx val="4"/>
              <c:layout>
                <c:manualLayout>
                  <c:x val="1.5451520186255393E-2"/>
                  <c:y val="-0.28666802679156661"/>
                </c:manualLayout>
              </c:layout>
              <c:showVal val="1"/>
            </c:dLbl>
            <c:txPr>
              <a:bodyPr/>
              <a:lstStyle/>
              <a:p>
                <a:pPr>
                  <a:defRPr b="1">
                    <a:latin typeface="Times New Roman" pitchFamily="18" charset="0"/>
                    <a:cs typeface="Times New Roman" pitchFamily="18" charset="0"/>
                  </a:defRPr>
                </a:pPr>
                <a:endParaRPr lang="ru-RU"/>
              </a:p>
            </c:txPr>
            <c:showVal val="1"/>
          </c:dLbls>
          <c:cat>
            <c:strRef>
              <c:f>Лист1!$A$2:$A$3</c:f>
              <c:strCache>
                <c:ptCount val="2"/>
                <c:pt idx="0">
                  <c:v>2015 год</c:v>
                </c:pt>
                <c:pt idx="1">
                  <c:v>2016 год</c:v>
                </c:pt>
              </c:strCache>
            </c:strRef>
          </c:cat>
          <c:val>
            <c:numRef>
              <c:f>Лист1!$F$2:$F$3</c:f>
              <c:numCache>
                <c:formatCode>_-* #,##0.0_р_._-;\-* #,##0.0_р_._-;_-* "-"??_р_._-;_-@_-</c:formatCode>
                <c:ptCount val="2"/>
                <c:pt idx="0">
                  <c:v>18747.8</c:v>
                </c:pt>
                <c:pt idx="1">
                  <c:v>17449.8</c:v>
                </c:pt>
              </c:numCache>
            </c:numRef>
          </c:val>
        </c:ser>
        <c:shape val="cylinder"/>
        <c:axId val="83885056"/>
        <c:axId val="84165376"/>
        <c:axId val="0"/>
      </c:bar3DChart>
      <c:catAx>
        <c:axId val="83885056"/>
        <c:scaling>
          <c:orientation val="minMax"/>
        </c:scaling>
        <c:axPos val="b"/>
        <c:tickLblPos val="nextTo"/>
        <c:txPr>
          <a:bodyPr/>
          <a:lstStyle/>
          <a:p>
            <a:pPr>
              <a:defRPr b="1">
                <a:latin typeface="Times New Roman" pitchFamily="18" charset="0"/>
                <a:cs typeface="Times New Roman" pitchFamily="18" charset="0"/>
              </a:defRPr>
            </a:pPr>
            <a:endParaRPr lang="ru-RU"/>
          </a:p>
        </c:txPr>
        <c:crossAx val="84165376"/>
        <c:crosses val="autoZero"/>
        <c:auto val="1"/>
        <c:lblAlgn val="ctr"/>
        <c:lblOffset val="100"/>
      </c:catAx>
      <c:valAx>
        <c:axId val="84165376"/>
        <c:scaling>
          <c:orientation val="minMax"/>
          <c:min val="0"/>
        </c:scaling>
        <c:delete val="1"/>
        <c:axPos val="l"/>
        <c:numFmt formatCode="#,##0" sourceLinked="0"/>
        <c:tickLblPos val="none"/>
        <c:crossAx val="83885056"/>
        <c:crosses val="autoZero"/>
        <c:crossBetween val="between"/>
        <c:majorUnit val="10000"/>
      </c:valAx>
    </c:plotArea>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solidFill>
                  <a:schemeClr val="accent1">
                    <a:lumMod val="25000"/>
                  </a:schemeClr>
                </a:solidFill>
              </a:rPr>
              <a:t>Расходы, млн. руб.</a:t>
            </a:r>
            <a:endParaRPr lang="ru-RU" dirty="0">
              <a:solidFill>
                <a:schemeClr val="accent1">
                  <a:lumMod val="25000"/>
                </a:schemeClr>
              </a:solidFill>
            </a:endParaRPr>
          </a:p>
        </c:rich>
      </c:tx>
      <c:layout/>
    </c:title>
    <c:view3D>
      <c:depthPercent val="100"/>
      <c:rAngAx val="1"/>
    </c:view3D>
    <c:plotArea>
      <c:layout>
        <c:manualLayout>
          <c:layoutTarget val="inner"/>
          <c:xMode val="edge"/>
          <c:yMode val="edge"/>
          <c:x val="0.12819128313530387"/>
          <c:y val="0.2551727997601258"/>
          <c:w val="0.85404789866441977"/>
          <c:h val="0.5473541319692492"/>
        </c:manualLayout>
      </c:layout>
      <c:bar3DChart>
        <c:barDir val="col"/>
        <c:grouping val="stacked"/>
        <c:ser>
          <c:idx val="0"/>
          <c:order val="0"/>
          <c:tx>
            <c:strRef>
              <c:f>Лист1!#ССЫЛКА!</c:f>
              <c:strCache>
                <c:ptCount val="1"/>
                <c:pt idx="0">
                  <c:v>#REF!</c:v>
                </c:pt>
              </c:strCache>
            </c:strRef>
          </c:tx>
          <c:spPr>
            <a:solidFill>
              <a:schemeClr val="accent6">
                <a:lumMod val="75000"/>
              </a:schemeClr>
            </a:solidFill>
          </c:spPr>
          <c:dLbls>
            <c:dLbl>
              <c:idx val="0"/>
              <c:layout>
                <c:manualLayout>
                  <c:x val="1.5609377179705121E-3"/>
                  <c:y val="-0.14964667225527131"/>
                </c:manualLayout>
              </c:layout>
              <c:showVal val="1"/>
            </c:dLbl>
            <c:dLbl>
              <c:idx val="1"/>
              <c:layout>
                <c:manualLayout>
                  <c:x val="1.560937717970482E-3"/>
                  <c:y val="-0.21912548437379101"/>
                </c:manualLayout>
              </c:layout>
              <c:showVal val="1"/>
            </c:dLbl>
            <c:dLbl>
              <c:idx val="2"/>
              <c:layout>
                <c:manualLayout>
                  <c:x val="0"/>
                  <c:y val="-0.22981453239202479"/>
                </c:manualLayout>
              </c:layout>
              <c:showVal val="1"/>
            </c:dLbl>
            <c:dLbl>
              <c:idx val="3"/>
              <c:layout>
                <c:manualLayout>
                  <c:x val="0"/>
                  <c:y val="-0.30998239252877807"/>
                </c:manualLayout>
              </c:layout>
              <c:showVal val="1"/>
            </c:dLbl>
            <c:dLbl>
              <c:idx val="4"/>
              <c:layout>
                <c:manualLayout>
                  <c:x val="4.6828131539115424E-3"/>
                  <c:y val="-0.3153269165378963"/>
                </c:manualLayout>
              </c:layout>
              <c:showVal val="1"/>
            </c:dLbl>
            <c:numFmt formatCode="#,##0.0" sourceLinked="0"/>
            <c:showVal val="1"/>
          </c:dLbls>
          <c:cat>
            <c:strRef>
              <c:f>Лист1!$A$2:$A$3</c:f>
              <c:strCache>
                <c:ptCount val="2"/>
                <c:pt idx="0">
                  <c:v>2015 год</c:v>
                </c:pt>
                <c:pt idx="1">
                  <c:v>2016 год</c:v>
                </c:pt>
              </c:strCache>
            </c:strRef>
          </c:cat>
          <c:val>
            <c:numRef>
              <c:f>Лист1!$B$2:$B$3</c:f>
              <c:numCache>
                <c:formatCode>_-* #,##0.0_р_._-;\-* #,##0.0_р_._-;_-* "-"??_р_._-;_-@_-</c:formatCode>
                <c:ptCount val="2"/>
              </c:numCache>
            </c:numRef>
          </c:val>
        </c:ser>
        <c:ser>
          <c:idx val="1"/>
          <c:order val="1"/>
          <c:tx>
            <c:strRef>
              <c:f>Лист1!#ССЫЛКА!</c:f>
              <c:strCache>
                <c:ptCount val="1"/>
                <c:pt idx="0">
                  <c:v>#REF!</c:v>
                </c:pt>
              </c:strCache>
            </c:strRef>
          </c:tx>
          <c:cat>
            <c:strRef>
              <c:f>Лист1!$A$2:$A$3</c:f>
              <c:strCache>
                <c:ptCount val="2"/>
                <c:pt idx="0">
                  <c:v>2015 год</c:v>
                </c:pt>
                <c:pt idx="1">
                  <c:v>2016 год</c:v>
                </c:pt>
              </c:strCache>
            </c:strRef>
          </c:cat>
          <c:val>
            <c:numRef>
              <c:f>Лист1!$C$2:$C$3</c:f>
              <c:numCache>
                <c:formatCode>General</c:formatCode>
                <c:ptCount val="2"/>
              </c:numCache>
            </c:numRef>
          </c:val>
        </c:ser>
        <c:ser>
          <c:idx val="2"/>
          <c:order val="2"/>
          <c:tx>
            <c:strRef>
              <c:f>Лист1!#ССЫЛКА!</c:f>
              <c:strCache>
                <c:ptCount val="1"/>
                <c:pt idx="0">
                  <c:v>#REF!</c:v>
                </c:pt>
              </c:strCache>
            </c:strRef>
          </c:tx>
          <c:cat>
            <c:strRef>
              <c:f>Лист1!$A$2:$A$3</c:f>
              <c:strCache>
                <c:ptCount val="2"/>
                <c:pt idx="0">
                  <c:v>2015 год</c:v>
                </c:pt>
                <c:pt idx="1">
                  <c:v>2016 год</c:v>
                </c:pt>
              </c:strCache>
            </c:strRef>
          </c:cat>
          <c:val>
            <c:numRef>
              <c:f>Лист1!$D$2:$D$3</c:f>
              <c:numCache>
                <c:formatCode>General</c:formatCode>
                <c:ptCount val="2"/>
              </c:numCache>
            </c:numRef>
          </c:val>
        </c:ser>
        <c:ser>
          <c:idx val="3"/>
          <c:order val="3"/>
          <c:tx>
            <c:strRef>
              <c:f>Лист1!#ССЫЛКА!</c:f>
              <c:strCache>
                <c:ptCount val="1"/>
                <c:pt idx="0">
                  <c:v>#REF!</c:v>
                </c:pt>
              </c:strCache>
            </c:strRef>
          </c:tx>
          <c:cat>
            <c:strRef>
              <c:f>Лист1!$A$2:$A$3</c:f>
              <c:strCache>
                <c:ptCount val="2"/>
                <c:pt idx="0">
                  <c:v>2015 год</c:v>
                </c:pt>
                <c:pt idx="1">
                  <c:v>2016 год</c:v>
                </c:pt>
              </c:strCache>
            </c:strRef>
          </c:cat>
          <c:val>
            <c:numRef>
              <c:f>Лист1!$E$2:$E$3</c:f>
              <c:numCache>
                <c:formatCode>General</c:formatCode>
                <c:ptCount val="2"/>
              </c:numCache>
            </c:numRef>
          </c:val>
        </c:ser>
        <c:ser>
          <c:idx val="4"/>
          <c:order val="4"/>
          <c:tx>
            <c:strRef>
              <c:f>Лист1!$F$1</c:f>
              <c:strCache>
                <c:ptCount val="1"/>
                <c:pt idx="0">
                  <c:v>Столбец1</c:v>
                </c:pt>
              </c:strCache>
            </c:strRef>
          </c:tx>
          <c:spPr>
            <a:solidFill>
              <a:schemeClr val="accent1">
                <a:lumMod val="90000"/>
              </a:schemeClr>
            </a:solidFill>
          </c:spPr>
          <c:dLbls>
            <c:dLbl>
              <c:idx val="0"/>
              <c:layout>
                <c:manualLayout>
                  <c:x val="-1.5609377179705106E-3"/>
                  <c:y val="-0.29996146261526496"/>
                </c:manualLayout>
              </c:layout>
              <c:showVal val="1"/>
            </c:dLbl>
            <c:dLbl>
              <c:idx val="1"/>
              <c:layout>
                <c:manualLayout>
                  <c:x val="2.1853128051587151E-2"/>
                  <c:y val="-0.32584877721919808"/>
                </c:manualLayout>
              </c:layout>
              <c:showVal val="1"/>
            </c:dLbl>
            <c:dLbl>
              <c:idx val="2"/>
              <c:layout>
                <c:manualLayout>
                  <c:x val="1.5609377179705681E-3"/>
                  <c:y val="-0.29929334451054229"/>
                </c:manualLayout>
              </c:layout>
              <c:showVal val="1"/>
            </c:dLbl>
            <c:dLbl>
              <c:idx val="3"/>
              <c:layout>
                <c:manualLayout>
                  <c:x val="0"/>
                  <c:y val="-0.32067144054700991"/>
                </c:manualLayout>
              </c:layout>
              <c:showVal val="1"/>
            </c:dLbl>
            <c:dLbl>
              <c:idx val="4"/>
              <c:layout>
                <c:manualLayout>
                  <c:x val="7.8046885898525641E-3"/>
                  <c:y val="-0.30998239252877702"/>
                </c:manualLayout>
              </c:layout>
              <c:showVal val="1"/>
            </c:dLbl>
            <c:txPr>
              <a:bodyPr/>
              <a:lstStyle/>
              <a:p>
                <a:pPr>
                  <a:defRPr b="1">
                    <a:latin typeface="Times New Roman" pitchFamily="18" charset="0"/>
                    <a:cs typeface="Times New Roman" pitchFamily="18" charset="0"/>
                  </a:defRPr>
                </a:pPr>
                <a:endParaRPr lang="ru-RU"/>
              </a:p>
            </c:txPr>
            <c:showVal val="1"/>
          </c:dLbls>
          <c:cat>
            <c:strRef>
              <c:f>Лист1!$A$2:$A$3</c:f>
              <c:strCache>
                <c:ptCount val="2"/>
                <c:pt idx="0">
                  <c:v>2015 год</c:v>
                </c:pt>
                <c:pt idx="1">
                  <c:v>2016 год</c:v>
                </c:pt>
              </c:strCache>
            </c:strRef>
          </c:cat>
          <c:val>
            <c:numRef>
              <c:f>Лист1!$F$2:$F$3</c:f>
              <c:numCache>
                <c:formatCode>#,##0.0</c:formatCode>
                <c:ptCount val="2"/>
                <c:pt idx="0">
                  <c:v>18629.099999999999</c:v>
                </c:pt>
                <c:pt idx="1">
                  <c:v>16825.099999999999</c:v>
                </c:pt>
              </c:numCache>
            </c:numRef>
          </c:val>
        </c:ser>
        <c:shape val="cylinder"/>
        <c:axId val="89209472"/>
        <c:axId val="89256320"/>
        <c:axId val="0"/>
      </c:bar3DChart>
      <c:catAx>
        <c:axId val="89209472"/>
        <c:scaling>
          <c:orientation val="minMax"/>
        </c:scaling>
        <c:axPos val="b"/>
        <c:tickLblPos val="nextTo"/>
        <c:txPr>
          <a:bodyPr/>
          <a:lstStyle/>
          <a:p>
            <a:pPr>
              <a:defRPr b="1">
                <a:latin typeface="Times New Roman" pitchFamily="18" charset="0"/>
                <a:cs typeface="Times New Roman" pitchFamily="18" charset="0"/>
              </a:defRPr>
            </a:pPr>
            <a:endParaRPr lang="ru-RU"/>
          </a:p>
        </c:txPr>
        <c:crossAx val="89256320"/>
        <c:crosses val="autoZero"/>
        <c:auto val="1"/>
        <c:lblAlgn val="ctr"/>
        <c:lblOffset val="100"/>
      </c:catAx>
      <c:valAx>
        <c:axId val="89256320"/>
        <c:scaling>
          <c:orientation val="minMax"/>
        </c:scaling>
        <c:delete val="1"/>
        <c:axPos val="l"/>
        <c:numFmt formatCode="#,##0" sourceLinked="0"/>
        <c:tickLblPos val="none"/>
        <c:crossAx val="89209472"/>
        <c:crosses val="autoZero"/>
        <c:crossBetween val="between"/>
        <c:majorUnit val="10000"/>
      </c:valAx>
    </c:plotArea>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400" b="1">
                <a:latin typeface="Times New Roman" pitchFamily="18" charset="0"/>
                <a:cs typeface="Times New Roman" pitchFamily="18" charset="0"/>
              </a:defRPr>
            </a:pPr>
            <a:r>
              <a:rPr lang="ru-RU" sz="1400" b="1" u="none" dirty="0" smtClean="0">
                <a:latin typeface="Times New Roman" pitchFamily="18" charset="0"/>
                <a:cs typeface="Times New Roman" pitchFamily="18" charset="0"/>
              </a:rPr>
              <a:t>число </a:t>
            </a:r>
            <a:r>
              <a:rPr lang="ru-RU" sz="1400" b="1" u="none" dirty="0">
                <a:latin typeface="Times New Roman" pitchFamily="18" charset="0"/>
                <a:cs typeface="Times New Roman" pitchFamily="18" charset="0"/>
              </a:rPr>
              <a:t>случаев </a:t>
            </a:r>
            <a:r>
              <a:rPr lang="ru-RU" sz="1400" b="1" u="none" dirty="0" smtClean="0">
                <a:latin typeface="Times New Roman" pitchFamily="18" charset="0"/>
                <a:cs typeface="Times New Roman" pitchFamily="18" charset="0"/>
              </a:rPr>
              <a:t>госпитализации в круглосуточный</a:t>
            </a:r>
            <a:r>
              <a:rPr lang="ru-RU" sz="1400" b="1" u="none" baseline="0" dirty="0" smtClean="0">
                <a:latin typeface="Times New Roman" pitchFamily="18" charset="0"/>
                <a:cs typeface="Times New Roman" pitchFamily="18" charset="0"/>
              </a:rPr>
              <a:t> стационар</a:t>
            </a:r>
            <a:endParaRPr lang="ru-RU" sz="1400" b="1" u="none" dirty="0">
              <a:latin typeface="Times New Roman" pitchFamily="18" charset="0"/>
              <a:cs typeface="Times New Roman" pitchFamily="18" charset="0"/>
            </a:endParaRPr>
          </a:p>
        </c:rich>
      </c:tx>
      <c:layout/>
    </c:title>
    <c:plotArea>
      <c:layout>
        <c:manualLayout>
          <c:layoutTarget val="inner"/>
          <c:xMode val="edge"/>
          <c:yMode val="edge"/>
          <c:x val="7.7282011400443121E-2"/>
          <c:y val="0.33571239669022462"/>
          <c:w val="0.43413258569560892"/>
          <c:h val="0.49075857513416665"/>
        </c:manualLayout>
      </c:layout>
      <c:doughnutChart>
        <c:varyColors val="1"/>
        <c:ser>
          <c:idx val="0"/>
          <c:order val="0"/>
          <c:tx>
            <c:strRef>
              <c:f>Лист1!$B$1</c:f>
              <c:strCache>
                <c:ptCount val="1"/>
                <c:pt idx="0">
                  <c:v>Медицинская помощь в условиях стационара, число случаев госпитализации</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explosion val="25"/>
          <c:dPt>
            <c:idx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1"/>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2"/>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cat>
            <c:strRef>
              <c:f>Лист1!$A$2:$A$4</c:f>
              <c:strCache>
                <c:ptCount val="3"/>
                <c:pt idx="0">
                  <c:v>ФГБУЗ ГМКЦ им.      Н.А. Семашко ФМБА"</c:v>
                </c:pt>
                <c:pt idx="1">
                  <c:v>ФГБУЗ "ЦМСЧ №58 ФМБА"</c:v>
                </c:pt>
                <c:pt idx="2">
                  <c:v>МО других субъектов РФ</c:v>
                </c:pt>
              </c:strCache>
            </c:strRef>
          </c:cat>
          <c:val>
            <c:numRef>
              <c:f>Лист1!$B$2:$B$4</c:f>
              <c:numCache>
                <c:formatCode>#,##0</c:formatCode>
                <c:ptCount val="3"/>
                <c:pt idx="0">
                  <c:v>1237</c:v>
                </c:pt>
                <c:pt idx="1">
                  <c:v>1118</c:v>
                </c:pt>
                <c:pt idx="2">
                  <c:v>261</c:v>
                </c:pt>
              </c:numCache>
            </c:numRef>
          </c:val>
        </c:ser>
        <c:firstSliceAng val="0"/>
        <c:holeSize val="50"/>
      </c:doughnutChart>
    </c:plotArea>
    <c:legend>
      <c:legendPos val="r"/>
      <c:layout>
        <c:manualLayout>
          <c:xMode val="edge"/>
          <c:yMode val="edge"/>
          <c:x val="0.52320787332481122"/>
          <c:y val="0.51731346979964832"/>
          <c:w val="0.43881000039543766"/>
          <c:h val="0.4576097824879361"/>
        </c:manualLayout>
      </c:layout>
      <c:txPr>
        <a:bodyPr/>
        <a:lstStyle/>
        <a:p>
          <a:pPr>
            <a:defRPr sz="1200" b="1">
              <a:latin typeface="Times New Roman" pitchFamily="18" charset="0"/>
              <a:cs typeface="Times New Roman" pitchFamily="18" charset="0"/>
            </a:defRPr>
          </a:pPr>
          <a:endParaRPr lang="ru-RU"/>
        </a:p>
      </c:txPr>
    </c:legend>
    <c:plotVisOnly val="1"/>
  </c:chart>
  <c:spPr>
    <a:noFill/>
  </c:spPr>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8.4404654272130689E-2"/>
          <c:y val="0.13659593378513554"/>
          <c:w val="0.43327345812151125"/>
          <c:h val="0.55844134602328288"/>
        </c:manualLayout>
      </c:layout>
      <c:doughnutChart>
        <c:varyColors val="1"/>
        <c:ser>
          <c:idx val="0"/>
          <c:order val="0"/>
          <c:tx>
            <c:strRef>
              <c:f>Лист1!$B$1</c:f>
              <c:strCache>
                <c:ptCount val="1"/>
                <c:pt idx="0">
                  <c:v>Медицинская помощь в условиях стационара, число случаев госпитализации</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explosion val="25"/>
          <c:dPt>
            <c:idx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1"/>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2"/>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cat>
            <c:strRef>
              <c:f>Лист1!$A$2:$A$3</c:f>
              <c:strCache>
                <c:ptCount val="2"/>
                <c:pt idx="0">
                  <c:v>ФГБОУ ВО "СГМУ" МЗ РФ</c:v>
                </c:pt>
                <c:pt idx="1">
                  <c:v>МО других субъектов РФ</c:v>
                </c:pt>
              </c:strCache>
            </c:strRef>
          </c:cat>
          <c:val>
            <c:numRef>
              <c:f>Лист1!$B$2:$B$3</c:f>
              <c:numCache>
                <c:formatCode>#,##0</c:formatCode>
                <c:ptCount val="2"/>
                <c:pt idx="0">
                  <c:v>77</c:v>
                </c:pt>
                <c:pt idx="1">
                  <c:v>12</c:v>
                </c:pt>
              </c:numCache>
            </c:numRef>
          </c:val>
        </c:ser>
        <c:firstSliceAng val="0"/>
        <c:holeSize val="50"/>
      </c:doughnutChart>
    </c:plotArea>
    <c:legend>
      <c:legendPos val="r"/>
      <c:layout>
        <c:manualLayout>
          <c:xMode val="edge"/>
          <c:yMode val="edge"/>
          <c:x val="0.55094046063847657"/>
          <c:y val="0.35655081534150618"/>
          <c:w val="0.41561019082170947"/>
          <c:h val="0.22129639916552543"/>
        </c:manualLayout>
      </c:layout>
      <c:txPr>
        <a:bodyPr/>
        <a:lstStyle/>
        <a:p>
          <a:pPr>
            <a:defRPr sz="1200" b="1">
              <a:latin typeface="Times New Roman" pitchFamily="18" charset="0"/>
              <a:cs typeface="Times New Roman" pitchFamily="18" charset="0"/>
            </a:defRPr>
          </a:pPr>
          <a:endParaRPr lang="ru-RU"/>
        </a:p>
      </c:txPr>
    </c:legend>
    <c:plotVisOnly val="1"/>
  </c:chart>
  <c:spPr>
    <a:noFill/>
  </c:spPr>
  <c:txPr>
    <a:bodyPr/>
    <a:lstStyle/>
    <a:p>
      <a:pPr>
        <a:defRPr sz="1800"/>
      </a:pPr>
      <a:endParaRPr lang="ru-RU"/>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600" b="1">
                <a:latin typeface="Times New Roman" pitchFamily="18" charset="0"/>
                <a:cs typeface="Times New Roman" pitchFamily="18" charset="0"/>
              </a:defRPr>
            </a:pPr>
            <a:r>
              <a:rPr lang="ru-RU" sz="1600" b="1" dirty="0" smtClean="0">
                <a:latin typeface="Times New Roman" pitchFamily="18" charset="0"/>
                <a:cs typeface="Times New Roman" pitchFamily="18" charset="0"/>
              </a:rPr>
              <a:t>В том числе</a:t>
            </a:r>
            <a:r>
              <a:rPr lang="ru-RU" sz="1600" b="1" baseline="0" dirty="0" smtClean="0">
                <a:latin typeface="Times New Roman" pitchFamily="18" charset="0"/>
                <a:cs typeface="Times New Roman" pitchFamily="18" charset="0"/>
              </a:rPr>
              <a:t> ВМП:</a:t>
            </a:r>
            <a:endParaRPr lang="ru-RU" sz="1600" b="1" dirty="0" smtClean="0">
              <a:latin typeface="Times New Roman" pitchFamily="18" charset="0"/>
              <a:cs typeface="Times New Roman" pitchFamily="18" charset="0"/>
            </a:endParaRPr>
          </a:p>
        </c:rich>
      </c:tx>
      <c:layout>
        <c:manualLayout>
          <c:xMode val="edge"/>
          <c:yMode val="edge"/>
          <c:x val="8.048024044336953E-2"/>
          <c:y val="0.14245149231784757"/>
        </c:manualLayout>
      </c:layout>
    </c:title>
    <c:plotArea>
      <c:layout>
        <c:manualLayout>
          <c:layoutTarget val="inner"/>
          <c:xMode val="edge"/>
          <c:yMode val="edge"/>
          <c:x val="0.44283380906395031"/>
          <c:y val="0.26037701791289075"/>
          <c:w val="0.53362326728654164"/>
          <c:h val="0.52056153069230859"/>
        </c:manualLayout>
      </c:layout>
      <c:barChart>
        <c:barDir val="bar"/>
        <c:grouping val="clustered"/>
        <c:ser>
          <c:idx val="0"/>
          <c:order val="0"/>
          <c:tx>
            <c:strRef>
              <c:f>Лист1!$B$1</c:f>
              <c:strCache>
                <c:ptCount val="1"/>
                <c:pt idx="0">
                  <c:v>Медицинская помощь в условиях стационара, число случаев госпитализации</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idx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1"/>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2"/>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cat>
            <c:strRef>
              <c:f>Лист1!$A$2:$A$4</c:f>
              <c:strCache>
                <c:ptCount val="3"/>
                <c:pt idx="0">
                  <c:v>ФГБУЗ ГМКЦ им. Н.А. Семашко ФМБА"</c:v>
                </c:pt>
                <c:pt idx="1">
                  <c:v>ФГБУЗ "ЦМСЧ №58 ФМБА"</c:v>
                </c:pt>
                <c:pt idx="2">
                  <c:v>МО других субъектов РФ</c:v>
                </c:pt>
              </c:strCache>
            </c:strRef>
          </c:cat>
          <c:val>
            <c:numRef>
              <c:f>Лист1!$B$2:$B$4</c:f>
              <c:numCache>
                <c:formatCode>#,##0</c:formatCode>
                <c:ptCount val="3"/>
                <c:pt idx="0">
                  <c:v>100</c:v>
                </c:pt>
                <c:pt idx="1">
                  <c:v>107</c:v>
                </c:pt>
                <c:pt idx="2">
                  <c:v>32</c:v>
                </c:pt>
              </c:numCache>
            </c:numRef>
          </c:val>
        </c:ser>
        <c:gapWidth val="50"/>
        <c:axId val="89313280"/>
        <c:axId val="84181376"/>
      </c:barChart>
      <c:valAx>
        <c:axId val="84181376"/>
        <c:scaling>
          <c:orientation val="minMax"/>
        </c:scaling>
        <c:delete val="1"/>
        <c:axPos val="b"/>
        <c:numFmt formatCode="#,##0" sourceLinked="1"/>
        <c:tickLblPos val="none"/>
        <c:crossAx val="89313280"/>
        <c:crosses val="autoZero"/>
        <c:crossBetween val="between"/>
      </c:valAx>
      <c:catAx>
        <c:axId val="89313280"/>
        <c:scaling>
          <c:orientation val="minMax"/>
        </c:scaling>
        <c:axPos val="l"/>
        <c:tickLblPos val="nextTo"/>
        <c:txPr>
          <a:bodyPr/>
          <a:lstStyle/>
          <a:p>
            <a:pPr>
              <a:defRPr sz="1200" b="1">
                <a:latin typeface="Times New Roman" pitchFamily="18" charset="0"/>
                <a:cs typeface="Times New Roman" pitchFamily="18" charset="0"/>
              </a:defRPr>
            </a:pPr>
            <a:endParaRPr lang="ru-RU"/>
          </a:p>
        </c:txPr>
        <c:crossAx val="84181376"/>
        <c:crosses val="autoZero"/>
        <c:auto val="1"/>
        <c:lblAlgn val="ctr"/>
        <c:lblOffset val="100"/>
      </c:catAx>
    </c:plotArea>
    <c:plotVisOnly val="1"/>
  </c:chart>
  <c:spPr>
    <a:noFill/>
  </c:spPr>
  <c:txPr>
    <a:bodyPr/>
    <a:lstStyle/>
    <a:p>
      <a:pPr>
        <a:defRPr sz="1800"/>
      </a:pPr>
      <a:endParaRPr lang="ru-RU"/>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ofPieChart>
        <c:ofPieType val="pie"/>
        <c:varyColors val="1"/>
        <c:ser>
          <c:idx val="0"/>
          <c:order val="0"/>
          <c:tx>
            <c:strRef>
              <c:f>Лист1!$B$1</c:f>
              <c:strCache>
                <c:ptCount val="1"/>
                <c:pt idx="0">
                  <c:v>НСЗ ТФОМС АО</c:v>
                </c:pt>
              </c:strCache>
            </c:strRef>
          </c:tx>
          <c:spPr>
            <a:solidFill>
              <a:srgbClr val="3399FF"/>
            </a:solidFill>
            <a:scene3d>
              <a:camera prst="orthographicFront"/>
              <a:lightRig rig="threePt" dir="t"/>
            </a:scene3d>
            <a:sp3d>
              <a:bevelT/>
            </a:sp3d>
          </c:spPr>
          <c:dPt>
            <c:idx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2"/>
            <c:spPr>
              <a:solidFill>
                <a:srgbClr val="FFC000">
                  <a:alpha val="69000"/>
                </a:srgbClr>
              </a:solidFill>
              <a:scene3d>
                <a:camera prst="orthographicFront"/>
                <a:lightRig rig="threePt" dir="t"/>
              </a:scene3d>
              <a:sp3d>
                <a:bevelT/>
              </a:sp3d>
            </c:spPr>
          </c:dPt>
          <c:dPt>
            <c:idx val="3"/>
            <c:spPr>
              <a:solidFill>
                <a:srgbClr val="996633">
                  <a:alpha val="83000"/>
                </a:srgbClr>
              </a:solidFill>
              <a:scene3d>
                <a:camera prst="orthographicFront"/>
                <a:lightRig rig="threePt" dir="t"/>
              </a:scene3d>
              <a:sp3d>
                <a:bevelT/>
              </a:sp3d>
            </c:spPr>
          </c:dPt>
          <c:dPt>
            <c:idx val="4"/>
            <c:spPr>
              <a:solidFill>
                <a:srgbClr val="669900">
                  <a:alpha val="65000"/>
                </a:srgbClr>
              </a:solidFill>
              <a:scene3d>
                <a:camera prst="orthographicFront"/>
                <a:lightRig rig="threePt" dir="t"/>
              </a:scene3d>
              <a:sp3d>
                <a:bevelT/>
              </a:sp3d>
            </c:spPr>
          </c:dPt>
          <c:dLbls>
            <c:dLbl>
              <c:idx val="2"/>
              <c:layout>
                <c:manualLayout>
                  <c:x val="-1.2103574837066347E-2"/>
                  <c:y val="6.4404736279302433E-2"/>
                </c:manualLayout>
              </c:layout>
              <c:showCatName val="1"/>
            </c:dLbl>
            <c:dLbl>
              <c:idx val="3"/>
              <c:layout>
                <c:manualLayout>
                  <c:x val="-2.1249312325404449E-2"/>
                  <c:y val="-6.3066126333185396E-2"/>
                </c:manualLayout>
              </c:layout>
              <c:showCatName val="1"/>
            </c:dLbl>
            <c:delete val="1"/>
            <c:txPr>
              <a:bodyPr/>
              <a:lstStyle/>
              <a:p>
                <a:pPr>
                  <a:defRPr sz="1200" b="1">
                    <a:latin typeface="Times New Roman" pitchFamily="18" charset="0"/>
                    <a:cs typeface="Times New Roman" pitchFamily="18" charset="0"/>
                  </a:defRPr>
                </a:pPr>
                <a:endParaRPr lang="ru-RU"/>
              </a:p>
            </c:txPr>
          </c:dLbls>
          <c:cat>
            <c:strRef>
              <c:f>Лист1!$A$2:$A$5</c:f>
              <c:strCache>
                <c:ptCount val="4"/>
                <c:pt idx="0">
                  <c:v>Остаток средств, перешедший на 2017 год</c:v>
                </c:pt>
                <c:pt idx="2">
                  <c:v>Ремонт медицинского оборудования</c:v>
                </c:pt>
                <c:pt idx="3">
                  <c:v>Приобретение медицинского оборудования</c:v>
                </c:pt>
              </c:strCache>
            </c:strRef>
          </c:cat>
          <c:val>
            <c:numRef>
              <c:f>Лист1!$B$2:$B$5</c:f>
              <c:numCache>
                <c:formatCode>General</c:formatCode>
                <c:ptCount val="4"/>
                <c:pt idx="0">
                  <c:v>143.69999999999999</c:v>
                </c:pt>
                <c:pt idx="2">
                  <c:v>12.5</c:v>
                </c:pt>
                <c:pt idx="3">
                  <c:v>6.4</c:v>
                </c:pt>
              </c:numCache>
            </c:numRef>
          </c:val>
        </c:ser>
        <c:gapWidth val="100"/>
        <c:splitType val="pos"/>
        <c:splitPos val="2"/>
        <c:secondPieSize val="75"/>
        <c:serLines/>
      </c:ofPieChart>
    </c:plotArea>
    <c:plotVisOnly val="1"/>
  </c:chart>
  <c:txPr>
    <a:bodyPr/>
    <a:lstStyle/>
    <a:p>
      <a:pPr>
        <a:defRPr sz="1800"/>
      </a:pPr>
      <a:endParaRPr lang="ru-RU"/>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201FE-BA76-48A6-8DDE-5A0CFDAF05C5}" type="doc">
      <dgm:prSet loTypeId="urn:microsoft.com/office/officeart/2009/3/layout/DescendingProcess" loCatId="process" qsTypeId="urn:microsoft.com/office/officeart/2005/8/quickstyle/simple1" qsCatId="simple" csTypeId="urn:microsoft.com/office/officeart/2005/8/colors/accent1_2" csCatId="accent1" phldr="1"/>
      <dgm:spPr/>
    </dgm:pt>
    <dgm:pt modelId="{6AF92E41-33EF-47C9-90E1-A629C4291B92}">
      <dgm:prSet phldrT="[Текст]" custT="1"/>
      <dgm:spPr/>
      <dgm:t>
        <a:bodyPr/>
        <a:lstStyle/>
        <a:p>
          <a:r>
            <a:rPr lang="ru-RU" sz="1800" b="1" dirty="0" smtClean="0">
              <a:solidFill>
                <a:srgbClr val="C00000"/>
              </a:solidFill>
              <a:latin typeface="Times New Roman" panose="02020603050405020304" pitchFamily="18" charset="0"/>
              <a:cs typeface="Times New Roman" panose="02020603050405020304" pitchFamily="18" charset="0"/>
            </a:rPr>
            <a:t>Невыполнение объемов медицинской помощи</a:t>
          </a:r>
          <a:endParaRPr lang="ru-RU" sz="1800" b="1" dirty="0">
            <a:solidFill>
              <a:srgbClr val="C00000"/>
            </a:solidFill>
            <a:latin typeface="Times New Roman" panose="02020603050405020304" pitchFamily="18" charset="0"/>
            <a:cs typeface="Times New Roman" panose="02020603050405020304" pitchFamily="18" charset="0"/>
          </a:endParaRPr>
        </a:p>
      </dgm:t>
    </dgm:pt>
    <dgm:pt modelId="{1647AEBF-9A5E-4055-A5A7-BE36FFD54D7A}" type="parTrans" cxnId="{C3825DFE-DDEE-41A1-9830-2106952FAB8C}">
      <dgm:prSet/>
      <dgm:spPr/>
      <dgm:t>
        <a:bodyPr/>
        <a:lstStyle/>
        <a:p>
          <a:endParaRPr lang="ru-RU"/>
        </a:p>
      </dgm:t>
    </dgm:pt>
    <dgm:pt modelId="{F760D607-E825-4798-ADE3-E33A8F56B3D6}" type="sibTrans" cxnId="{C3825DFE-DDEE-41A1-9830-2106952FAB8C}">
      <dgm:prSet/>
      <dgm:spPr/>
      <dgm:t>
        <a:bodyPr/>
        <a:lstStyle/>
        <a:p>
          <a:endParaRPr lang="ru-RU"/>
        </a:p>
      </dgm:t>
    </dgm:pt>
    <dgm:pt modelId="{EF50829D-A5DA-479E-ABA1-D841337EDE5B}">
      <dgm:prSet phldrT="[Текст]" custT="1"/>
      <dgm:spPr/>
      <dgm:t>
        <a:bodyPr/>
        <a:lstStyle/>
        <a:p>
          <a:pPr algn="l"/>
          <a:r>
            <a:rPr lang="ru-RU" sz="2400" b="1" dirty="0" smtClean="0">
              <a:solidFill>
                <a:srgbClr val="C00000"/>
              </a:solidFill>
              <a:latin typeface="Times New Roman" panose="02020603050405020304" pitchFamily="18" charset="0"/>
              <a:cs typeface="Times New Roman" panose="02020603050405020304" pitchFamily="18" charset="0"/>
            </a:rPr>
            <a:t>Отсутствие страховых случаев в ОМС </a:t>
          </a:r>
          <a:br>
            <a:rPr lang="ru-RU" sz="2400" b="1" dirty="0" smtClean="0">
              <a:solidFill>
                <a:srgbClr val="C00000"/>
              </a:solidFill>
              <a:latin typeface="Times New Roman" panose="02020603050405020304" pitchFamily="18" charset="0"/>
              <a:cs typeface="Times New Roman" panose="02020603050405020304" pitchFamily="18" charset="0"/>
            </a:rPr>
          </a:br>
          <a:endParaRPr lang="ru-RU" sz="2400" b="1" dirty="0">
            <a:solidFill>
              <a:srgbClr val="002060"/>
            </a:solidFill>
            <a:latin typeface="Times New Roman" panose="02020603050405020304" pitchFamily="18" charset="0"/>
            <a:cs typeface="Times New Roman" panose="02020603050405020304" pitchFamily="18" charset="0"/>
          </a:endParaRPr>
        </a:p>
      </dgm:t>
    </dgm:pt>
    <dgm:pt modelId="{25FA2B47-30B7-4DB2-88AD-0A976DCFB718}" type="parTrans" cxnId="{FD939F0F-1576-4AC2-8CDF-9F56B313ED62}">
      <dgm:prSet/>
      <dgm:spPr/>
      <dgm:t>
        <a:bodyPr/>
        <a:lstStyle/>
        <a:p>
          <a:endParaRPr lang="ru-RU"/>
        </a:p>
      </dgm:t>
    </dgm:pt>
    <dgm:pt modelId="{8EFF4669-BF00-43B7-895B-A6543819CFE9}" type="sibTrans" cxnId="{FD939F0F-1576-4AC2-8CDF-9F56B313ED62}">
      <dgm:prSet/>
      <dgm:spPr/>
      <dgm:t>
        <a:bodyPr/>
        <a:lstStyle/>
        <a:p>
          <a:endParaRPr lang="ru-RU"/>
        </a:p>
      </dgm:t>
    </dgm:pt>
    <dgm:pt modelId="{A25E4FD2-E504-4209-B9C1-9BB345D44FD5}">
      <dgm:prSet phldrT="[Текст]" custT="1"/>
      <dgm:spPr/>
      <dgm:t>
        <a:bodyPr/>
        <a:lstStyle/>
        <a:p>
          <a:endParaRPr lang="ru-RU" sz="1800" b="1" dirty="0" smtClean="0">
            <a:solidFill>
              <a:srgbClr val="002060"/>
            </a:solidFill>
            <a:latin typeface="Times New Roman" panose="02020603050405020304" pitchFamily="18" charset="0"/>
            <a:cs typeface="Times New Roman" panose="02020603050405020304" pitchFamily="18" charset="0"/>
          </a:endParaRPr>
        </a:p>
        <a:p>
          <a:r>
            <a:rPr lang="ru-RU" sz="1800" b="1" dirty="0" smtClean="0">
              <a:solidFill>
                <a:srgbClr val="002060"/>
              </a:solidFill>
              <a:latin typeface="Times New Roman" panose="02020603050405020304" pitchFamily="18" charset="0"/>
              <a:cs typeface="Times New Roman" panose="02020603050405020304" pitchFamily="18" charset="0"/>
            </a:rPr>
            <a:t>Отсутствие расходов </a:t>
          </a:r>
          <a:br>
            <a:rPr lang="ru-RU" sz="1800" b="1" dirty="0" smtClean="0">
              <a:solidFill>
                <a:srgbClr val="002060"/>
              </a:solidFill>
              <a:latin typeface="Times New Roman" panose="02020603050405020304" pitchFamily="18" charset="0"/>
              <a:cs typeface="Times New Roman" panose="02020603050405020304" pitchFamily="18" charset="0"/>
            </a:rPr>
          </a:br>
          <a:r>
            <a:rPr lang="ru-RU" sz="1800" b="1" dirty="0" smtClean="0">
              <a:solidFill>
                <a:srgbClr val="002060"/>
              </a:solidFill>
              <a:latin typeface="Times New Roman" panose="02020603050405020304" pitchFamily="18" charset="0"/>
              <a:cs typeface="Times New Roman" panose="02020603050405020304" pitchFamily="18" charset="0"/>
            </a:rPr>
            <a:t>в медицинских организациях и СМО, связанных с оказанием медицинской помощи застрахованным лицам</a:t>
          </a:r>
          <a:endParaRPr lang="ru-RU" sz="1800" b="1" dirty="0">
            <a:solidFill>
              <a:srgbClr val="C00000"/>
            </a:solidFill>
            <a:latin typeface="Times New Roman" panose="02020603050405020304" pitchFamily="18" charset="0"/>
            <a:cs typeface="Times New Roman" panose="02020603050405020304" pitchFamily="18" charset="0"/>
          </a:endParaRPr>
        </a:p>
      </dgm:t>
    </dgm:pt>
    <dgm:pt modelId="{62E13BA5-4CC0-4118-A585-589A957F3A2E}" type="sibTrans" cxnId="{EA84BE01-3AAD-465B-B92D-C9322C08272C}">
      <dgm:prSet/>
      <dgm:spPr/>
      <dgm:t>
        <a:bodyPr/>
        <a:lstStyle/>
        <a:p>
          <a:endParaRPr lang="ru-RU"/>
        </a:p>
      </dgm:t>
    </dgm:pt>
    <dgm:pt modelId="{031DCCAF-EE8E-4034-9029-DBFA2488434C}" type="parTrans" cxnId="{EA84BE01-3AAD-465B-B92D-C9322C08272C}">
      <dgm:prSet/>
      <dgm:spPr/>
      <dgm:t>
        <a:bodyPr/>
        <a:lstStyle/>
        <a:p>
          <a:endParaRPr lang="ru-RU"/>
        </a:p>
      </dgm:t>
    </dgm:pt>
    <dgm:pt modelId="{632CA09E-9700-4A40-895E-40C3FEC619E2}" type="pres">
      <dgm:prSet presAssocID="{8BA201FE-BA76-48A6-8DDE-5A0CFDAF05C5}" presName="Name0" presStyleCnt="0">
        <dgm:presLayoutVars>
          <dgm:chMax val="7"/>
          <dgm:chPref val="5"/>
        </dgm:presLayoutVars>
      </dgm:prSet>
      <dgm:spPr/>
    </dgm:pt>
    <dgm:pt modelId="{D1F33ADF-49C8-4D72-ABC8-CB42D6D0C572}" type="pres">
      <dgm:prSet presAssocID="{8BA201FE-BA76-48A6-8DDE-5A0CFDAF05C5}" presName="arrowNode" presStyleLbl="node1" presStyleIdx="0" presStyleCnt="1" custAng="20876107" custScaleX="115949" custLinFactX="-41778" custLinFactNeighborX="-100000" custLinFactNeighborY="-19333"/>
      <dgm:spPr/>
    </dgm:pt>
    <dgm:pt modelId="{DABAC9C8-CA2C-4273-B468-5C5A23F1859A}" type="pres">
      <dgm:prSet presAssocID="{6AF92E41-33EF-47C9-90E1-A629C4291B92}" presName="txNode1" presStyleLbl="revTx" presStyleIdx="0" presStyleCnt="3" custScaleX="541992" custLinFactX="4996" custLinFactNeighborX="100000" custLinFactNeighborY="11570">
        <dgm:presLayoutVars>
          <dgm:bulletEnabled val="1"/>
        </dgm:presLayoutVars>
      </dgm:prSet>
      <dgm:spPr/>
      <dgm:t>
        <a:bodyPr/>
        <a:lstStyle/>
        <a:p>
          <a:endParaRPr lang="ru-RU"/>
        </a:p>
      </dgm:t>
    </dgm:pt>
    <dgm:pt modelId="{09B37073-6B4D-40CC-9AD4-7E6197FDCC1C}" type="pres">
      <dgm:prSet presAssocID="{A25E4FD2-E504-4209-B9C1-9BB345D44FD5}" presName="txNode2" presStyleLbl="revTx" presStyleIdx="1" presStyleCnt="3" custScaleX="395048" custScaleY="413286" custLinFactNeighborX="78588" custLinFactNeighborY="-65260">
        <dgm:presLayoutVars>
          <dgm:bulletEnabled val="1"/>
        </dgm:presLayoutVars>
      </dgm:prSet>
      <dgm:spPr/>
      <dgm:t>
        <a:bodyPr/>
        <a:lstStyle/>
        <a:p>
          <a:endParaRPr lang="ru-RU"/>
        </a:p>
      </dgm:t>
    </dgm:pt>
    <dgm:pt modelId="{8AFBFA83-5E80-42FB-875B-A9755C0A94C5}" type="pres">
      <dgm:prSet presAssocID="{62E13BA5-4CC0-4118-A585-589A957F3A2E}" presName="dotNode2" presStyleCnt="0"/>
      <dgm:spPr/>
    </dgm:pt>
    <dgm:pt modelId="{AAD67DC1-AB7B-4821-AE4B-C8BC48B71B55}" type="pres">
      <dgm:prSet presAssocID="{62E13BA5-4CC0-4118-A585-589A957F3A2E}" presName="dotRepeatNode" presStyleLbl="fgShp" presStyleIdx="0" presStyleCnt="1"/>
      <dgm:spPr/>
      <dgm:t>
        <a:bodyPr/>
        <a:lstStyle/>
        <a:p>
          <a:endParaRPr lang="ru-RU"/>
        </a:p>
      </dgm:t>
    </dgm:pt>
    <dgm:pt modelId="{14D94F7E-DB28-44FB-A054-820133D82068}" type="pres">
      <dgm:prSet presAssocID="{EF50829D-A5DA-479E-ABA1-D841337EDE5B}" presName="txNode3" presStyleLbl="revTx" presStyleIdx="2" presStyleCnt="3" custScaleX="295163" custScaleY="170420" custLinFactNeighborX="-21204" custLinFactNeighborY="-58172">
        <dgm:presLayoutVars>
          <dgm:bulletEnabled val="1"/>
        </dgm:presLayoutVars>
      </dgm:prSet>
      <dgm:spPr/>
      <dgm:t>
        <a:bodyPr/>
        <a:lstStyle/>
        <a:p>
          <a:endParaRPr lang="ru-RU"/>
        </a:p>
      </dgm:t>
    </dgm:pt>
  </dgm:ptLst>
  <dgm:cxnLst>
    <dgm:cxn modelId="{B0B98E52-0C47-41F2-9634-5C89698C2457}" type="presOf" srcId="{62E13BA5-4CC0-4118-A585-589A957F3A2E}" destId="{AAD67DC1-AB7B-4821-AE4B-C8BC48B71B55}" srcOrd="0" destOrd="0" presId="urn:microsoft.com/office/officeart/2009/3/layout/DescendingProcess"/>
    <dgm:cxn modelId="{EA84BE01-3AAD-465B-B92D-C9322C08272C}" srcId="{8BA201FE-BA76-48A6-8DDE-5A0CFDAF05C5}" destId="{A25E4FD2-E504-4209-B9C1-9BB345D44FD5}" srcOrd="1" destOrd="0" parTransId="{031DCCAF-EE8E-4034-9029-DBFA2488434C}" sibTransId="{62E13BA5-4CC0-4118-A585-589A957F3A2E}"/>
    <dgm:cxn modelId="{9D79467F-9118-4BD9-B76E-5C79D4DBCCA5}" type="presOf" srcId="{8BA201FE-BA76-48A6-8DDE-5A0CFDAF05C5}" destId="{632CA09E-9700-4A40-895E-40C3FEC619E2}" srcOrd="0" destOrd="0" presId="urn:microsoft.com/office/officeart/2009/3/layout/DescendingProcess"/>
    <dgm:cxn modelId="{689CCED8-EF7F-4185-8CAA-F54B37EDB38E}" type="presOf" srcId="{A25E4FD2-E504-4209-B9C1-9BB345D44FD5}" destId="{09B37073-6B4D-40CC-9AD4-7E6197FDCC1C}" srcOrd="0" destOrd="0" presId="urn:microsoft.com/office/officeart/2009/3/layout/DescendingProcess"/>
    <dgm:cxn modelId="{5C035C7C-68F2-4713-817E-4BD1324B8F5B}" type="presOf" srcId="{6AF92E41-33EF-47C9-90E1-A629C4291B92}" destId="{DABAC9C8-CA2C-4273-B468-5C5A23F1859A}" srcOrd="0" destOrd="0" presId="urn:microsoft.com/office/officeart/2009/3/layout/DescendingProcess"/>
    <dgm:cxn modelId="{9D391A69-4697-4DAD-BAC2-C01EB81E47BA}" type="presOf" srcId="{EF50829D-A5DA-479E-ABA1-D841337EDE5B}" destId="{14D94F7E-DB28-44FB-A054-820133D82068}" srcOrd="0" destOrd="0" presId="urn:microsoft.com/office/officeart/2009/3/layout/DescendingProcess"/>
    <dgm:cxn modelId="{FD939F0F-1576-4AC2-8CDF-9F56B313ED62}" srcId="{8BA201FE-BA76-48A6-8DDE-5A0CFDAF05C5}" destId="{EF50829D-A5DA-479E-ABA1-D841337EDE5B}" srcOrd="2" destOrd="0" parTransId="{25FA2B47-30B7-4DB2-88AD-0A976DCFB718}" sibTransId="{8EFF4669-BF00-43B7-895B-A6543819CFE9}"/>
    <dgm:cxn modelId="{C3825DFE-DDEE-41A1-9830-2106952FAB8C}" srcId="{8BA201FE-BA76-48A6-8DDE-5A0CFDAF05C5}" destId="{6AF92E41-33EF-47C9-90E1-A629C4291B92}" srcOrd="0" destOrd="0" parTransId="{1647AEBF-9A5E-4055-A5A7-BE36FFD54D7A}" sibTransId="{F760D607-E825-4798-ADE3-E33A8F56B3D6}"/>
    <dgm:cxn modelId="{3B897975-C22A-4C99-B126-18542D7F9C2D}" type="presParOf" srcId="{632CA09E-9700-4A40-895E-40C3FEC619E2}" destId="{D1F33ADF-49C8-4D72-ABC8-CB42D6D0C572}" srcOrd="0" destOrd="0" presId="urn:microsoft.com/office/officeart/2009/3/layout/DescendingProcess"/>
    <dgm:cxn modelId="{2AFCBFA5-0790-4EF7-9FF9-9E5030F0549E}" type="presParOf" srcId="{632CA09E-9700-4A40-895E-40C3FEC619E2}" destId="{DABAC9C8-CA2C-4273-B468-5C5A23F1859A}" srcOrd="1" destOrd="0" presId="urn:microsoft.com/office/officeart/2009/3/layout/DescendingProcess"/>
    <dgm:cxn modelId="{88B870F1-6784-4E39-A00B-858475B05924}" type="presParOf" srcId="{632CA09E-9700-4A40-895E-40C3FEC619E2}" destId="{09B37073-6B4D-40CC-9AD4-7E6197FDCC1C}" srcOrd="2" destOrd="0" presId="urn:microsoft.com/office/officeart/2009/3/layout/DescendingProcess"/>
    <dgm:cxn modelId="{6F2F1D69-17F6-41EF-935F-CCAEB4A9C71F}" type="presParOf" srcId="{632CA09E-9700-4A40-895E-40C3FEC619E2}" destId="{8AFBFA83-5E80-42FB-875B-A9755C0A94C5}" srcOrd="3" destOrd="0" presId="urn:microsoft.com/office/officeart/2009/3/layout/DescendingProcess"/>
    <dgm:cxn modelId="{09FEBCE5-5225-4AB4-A506-C835A6C12F60}" type="presParOf" srcId="{8AFBFA83-5E80-42FB-875B-A9755C0A94C5}" destId="{AAD67DC1-AB7B-4821-AE4B-C8BC48B71B55}" srcOrd="0" destOrd="0" presId="urn:microsoft.com/office/officeart/2009/3/layout/DescendingProcess"/>
    <dgm:cxn modelId="{729D930E-5563-4E46-B0DC-55F228A8CF4B}" type="presParOf" srcId="{632CA09E-9700-4A40-895E-40C3FEC619E2}" destId="{14D94F7E-DB28-44FB-A054-820133D82068}" srcOrd="4" destOrd="0" presId="urn:microsoft.com/office/officeart/2009/3/layout/Descending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8E20B6-03A8-4274-BB75-CD281427229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03DEACA2-B744-4567-AF50-82845EF7A3B9}">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15,7 млн. рублей </a:t>
          </a:r>
        </a:p>
        <a:p>
          <a:r>
            <a:rPr lang="ru-RU" sz="1100" b="0" dirty="0" smtClean="0">
              <a:solidFill>
                <a:schemeClr val="tx1"/>
              </a:solidFill>
              <a:latin typeface="Times New Roman" pitchFamily="18" charset="0"/>
              <a:cs typeface="Times New Roman" pitchFamily="18" charset="0"/>
            </a:rPr>
            <a:t>(</a:t>
          </a:r>
          <a:r>
            <a:rPr lang="ru-RU" sz="1100" dirty="0" smtClean="0">
              <a:solidFill>
                <a:schemeClr val="tx1"/>
              </a:solidFill>
              <a:latin typeface="Times New Roman" pitchFamily="18" charset="0"/>
              <a:cs typeface="Times New Roman" pitchFamily="18" charset="0"/>
            </a:rPr>
            <a:t>35% средств от применения к МО санкций </a:t>
          </a:r>
          <a:r>
            <a:rPr lang="ru-RU" sz="1100" b="1" dirty="0" smtClean="0">
              <a:solidFill>
                <a:schemeClr val="tx1"/>
              </a:solidFill>
              <a:latin typeface="Times New Roman" pitchFamily="18" charset="0"/>
              <a:cs typeface="Times New Roman" pitchFamily="18" charset="0"/>
            </a:rPr>
            <a:t>ЭКМП</a:t>
          </a:r>
          <a:r>
            <a:rPr lang="ru-RU" sz="1100" dirty="0" smtClean="0">
              <a:solidFill>
                <a:schemeClr val="tx1"/>
              </a:solidFill>
              <a:latin typeface="Times New Roman" pitchFamily="18" charset="0"/>
              <a:cs typeface="Times New Roman" pitchFamily="18" charset="0"/>
            </a:rPr>
            <a:t>)</a:t>
          </a:r>
          <a:endParaRPr lang="ru-RU" sz="1100" dirty="0"/>
        </a:p>
      </dgm:t>
    </dgm:pt>
    <dgm:pt modelId="{7242F901-2DD9-4D08-BF3D-7C47475DE2FC}" type="parTrans" cxnId="{89E91692-927D-460D-A97C-69CC25960AEE}">
      <dgm:prSet/>
      <dgm:spPr/>
      <dgm:t>
        <a:bodyPr/>
        <a:lstStyle/>
        <a:p>
          <a:endParaRPr lang="ru-RU"/>
        </a:p>
      </dgm:t>
    </dgm:pt>
    <dgm:pt modelId="{D6C8E789-01DC-44FA-847E-53DCE6B8413E}" type="sibTrans" cxnId="{89E91692-927D-460D-A97C-69CC25960AEE}">
      <dgm:prSet/>
      <dgm:spPr/>
      <dgm:t>
        <a:bodyPr/>
        <a:lstStyle/>
        <a:p>
          <a:endParaRPr lang="ru-RU"/>
        </a:p>
      </dgm:t>
    </dgm:pt>
    <dgm:pt modelId="{3C63C777-B77E-4196-84CC-5FA992FBFB7D}">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10,7 млн. рублей </a:t>
          </a:r>
        </a:p>
        <a:p>
          <a:r>
            <a:rPr lang="ru-RU" sz="1100" dirty="0" smtClean="0">
              <a:solidFill>
                <a:schemeClr val="tx1"/>
              </a:solidFill>
              <a:latin typeface="Times New Roman" pitchFamily="18" charset="0"/>
              <a:cs typeface="Times New Roman" pitchFamily="18" charset="0"/>
            </a:rPr>
            <a:t>(35% средств от применения к МО санкций по результатам </a:t>
          </a:r>
          <a:r>
            <a:rPr lang="ru-RU" sz="1100" b="1" dirty="0" smtClean="0">
              <a:solidFill>
                <a:schemeClr val="tx1"/>
              </a:solidFill>
              <a:latin typeface="Times New Roman" pitchFamily="18" charset="0"/>
              <a:cs typeface="Times New Roman" pitchFamily="18" charset="0"/>
            </a:rPr>
            <a:t>МЭЭ</a:t>
          </a:r>
          <a:r>
            <a:rPr lang="ru-RU" sz="1100" dirty="0" smtClean="0">
              <a:solidFill>
                <a:schemeClr val="tx1"/>
              </a:solidFill>
              <a:latin typeface="Times New Roman" pitchFamily="18" charset="0"/>
              <a:cs typeface="Times New Roman" pitchFamily="18" charset="0"/>
            </a:rPr>
            <a:t>)</a:t>
          </a:r>
          <a:endParaRPr lang="ru-RU" sz="1100" dirty="0"/>
        </a:p>
      </dgm:t>
    </dgm:pt>
    <dgm:pt modelId="{2BE4F908-1F7E-4FD0-BEBC-564479927972}" type="parTrans" cxnId="{998780A2-A12B-4EBA-8E5D-DC378469A3D9}">
      <dgm:prSet/>
      <dgm:spPr/>
      <dgm:t>
        <a:bodyPr/>
        <a:lstStyle/>
        <a:p>
          <a:endParaRPr lang="ru-RU"/>
        </a:p>
      </dgm:t>
    </dgm:pt>
    <dgm:pt modelId="{B5899843-BA47-4749-9D25-0D221418F083}" type="sibTrans" cxnId="{998780A2-A12B-4EBA-8E5D-DC378469A3D9}">
      <dgm:prSet/>
      <dgm:spPr/>
      <dgm:t>
        <a:bodyPr/>
        <a:lstStyle/>
        <a:p>
          <a:endParaRPr lang="ru-RU"/>
        </a:p>
      </dgm:t>
    </dgm:pt>
    <dgm:pt modelId="{D9D96718-976D-4854-9B2D-14DDECA26B86}">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134,1 млн. рублей</a:t>
          </a:r>
        </a:p>
        <a:p>
          <a:r>
            <a:rPr lang="ru-RU" sz="1100" b="1"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(50% средств от применения к МО санкций по результатам </a:t>
          </a:r>
          <a:r>
            <a:rPr lang="ru-RU" sz="1100" b="1" dirty="0" smtClean="0">
              <a:solidFill>
                <a:schemeClr val="tx1"/>
              </a:solidFill>
              <a:latin typeface="Times New Roman" pitchFamily="18" charset="0"/>
              <a:cs typeface="Times New Roman" pitchFamily="18" charset="0"/>
            </a:rPr>
            <a:t>МЭК</a:t>
          </a:r>
          <a:r>
            <a:rPr lang="ru-RU" sz="1100" dirty="0" smtClean="0">
              <a:solidFill>
                <a:schemeClr val="tx1"/>
              </a:solidFill>
              <a:latin typeface="Times New Roman" pitchFamily="18" charset="0"/>
              <a:cs typeface="Times New Roman" pitchFamily="18" charset="0"/>
            </a:rPr>
            <a:t>)</a:t>
          </a:r>
          <a:endParaRPr lang="ru-RU" sz="1100" dirty="0"/>
        </a:p>
      </dgm:t>
    </dgm:pt>
    <dgm:pt modelId="{EF8EE52A-C15E-4DC3-9741-C8D1CE134B87}" type="parTrans" cxnId="{8A391F34-3724-4CFA-8095-2F5CE2C1D45F}">
      <dgm:prSet/>
      <dgm:spPr/>
      <dgm:t>
        <a:bodyPr/>
        <a:lstStyle/>
        <a:p>
          <a:endParaRPr lang="ru-RU"/>
        </a:p>
      </dgm:t>
    </dgm:pt>
    <dgm:pt modelId="{90A6DEAC-A3A2-4C0D-8267-6A9E09FD2114}" type="sibTrans" cxnId="{8A391F34-3724-4CFA-8095-2F5CE2C1D45F}">
      <dgm:prSet/>
      <dgm:spPr/>
      <dgm:t>
        <a:bodyPr/>
        <a:lstStyle/>
        <a:p>
          <a:endParaRPr lang="ru-RU"/>
        </a:p>
      </dgm:t>
    </dgm:pt>
    <dgm:pt modelId="{FBEF693D-17C0-4DE8-994E-50AEFF1A2FE7}">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2,1 млн. рублей </a:t>
          </a:r>
        </a:p>
        <a:p>
          <a:r>
            <a:rPr lang="ru-RU" sz="1100" dirty="0" smtClean="0">
              <a:solidFill>
                <a:schemeClr val="tx1"/>
              </a:solidFill>
              <a:latin typeface="Times New Roman" pitchFamily="18" charset="0"/>
              <a:cs typeface="Times New Roman" pitchFamily="18" charset="0"/>
            </a:rPr>
            <a:t>(25% сумм </a:t>
          </a:r>
          <a:r>
            <a:rPr lang="ru-RU" sz="1100" b="1" dirty="0" smtClean="0">
              <a:solidFill>
                <a:schemeClr val="tx1"/>
              </a:solidFill>
              <a:latin typeface="Times New Roman" pitchFamily="18" charset="0"/>
              <a:cs typeface="Times New Roman" pitchFamily="18" charset="0"/>
            </a:rPr>
            <a:t>штрафов</a:t>
          </a:r>
          <a:r>
            <a:rPr lang="ru-RU" sz="1100" dirty="0" smtClean="0">
              <a:solidFill>
                <a:schemeClr val="tx1"/>
              </a:solidFill>
              <a:latin typeface="Times New Roman" pitchFamily="18" charset="0"/>
              <a:cs typeface="Times New Roman" pitchFamily="18" charset="0"/>
            </a:rPr>
            <a:t> за оказание МП ненадлежащего качества)</a:t>
          </a:r>
          <a:endParaRPr lang="ru-RU" sz="1100" dirty="0"/>
        </a:p>
      </dgm:t>
    </dgm:pt>
    <dgm:pt modelId="{70B72FCC-543B-4CE6-952D-A75723CE1BA7}" type="parTrans" cxnId="{C2408CA2-4142-49DA-ACFB-3C39D69BE0D0}">
      <dgm:prSet/>
      <dgm:spPr/>
      <dgm:t>
        <a:bodyPr/>
        <a:lstStyle/>
        <a:p>
          <a:endParaRPr lang="ru-RU"/>
        </a:p>
      </dgm:t>
    </dgm:pt>
    <dgm:pt modelId="{F907D681-2CD8-4344-9C36-46F678FA5483}" type="sibTrans" cxnId="{C2408CA2-4142-49DA-ACFB-3C39D69BE0D0}">
      <dgm:prSet/>
      <dgm:spPr/>
      <dgm:t>
        <a:bodyPr/>
        <a:lstStyle/>
        <a:p>
          <a:endParaRPr lang="ru-RU"/>
        </a:p>
      </dgm:t>
    </dgm:pt>
    <dgm:pt modelId="{8044C2D9-98B4-4C21-9BBB-9BC179CDC329}" type="pres">
      <dgm:prSet presAssocID="{D98E20B6-03A8-4274-BB75-CD281427229E}" presName="Name0" presStyleCnt="0">
        <dgm:presLayoutVars>
          <dgm:dir/>
          <dgm:animLvl val="lvl"/>
          <dgm:resizeHandles/>
        </dgm:presLayoutVars>
      </dgm:prSet>
      <dgm:spPr/>
      <dgm:t>
        <a:bodyPr/>
        <a:lstStyle/>
        <a:p>
          <a:endParaRPr lang="ru-RU"/>
        </a:p>
      </dgm:t>
    </dgm:pt>
    <dgm:pt modelId="{F2E51678-0342-4ADA-9C73-872DF9FC786B}" type="pres">
      <dgm:prSet presAssocID="{D9D96718-976D-4854-9B2D-14DDECA26B86}" presName="linNode" presStyleCnt="0"/>
      <dgm:spPr/>
    </dgm:pt>
    <dgm:pt modelId="{7A7E94B4-DE7A-4ED5-8238-936A999B2263}" type="pres">
      <dgm:prSet presAssocID="{D9D96718-976D-4854-9B2D-14DDECA26B86}" presName="parentShp" presStyleLbl="node1" presStyleIdx="0" presStyleCnt="4" custScaleX="456817">
        <dgm:presLayoutVars>
          <dgm:bulletEnabled val="1"/>
        </dgm:presLayoutVars>
      </dgm:prSet>
      <dgm:spPr/>
      <dgm:t>
        <a:bodyPr/>
        <a:lstStyle/>
        <a:p>
          <a:endParaRPr lang="ru-RU"/>
        </a:p>
      </dgm:t>
    </dgm:pt>
    <dgm:pt modelId="{82EEAD40-9E3B-4938-9686-4AECC0C2F486}" type="pres">
      <dgm:prSet presAssocID="{D9D96718-976D-4854-9B2D-14DDECA26B86}" presName="childShp" presStyleLbl="bgAccFollowNode1" presStyleIdx="0" presStyleCnt="4">
        <dgm:presLayoutVars>
          <dgm:bulletEnabled val="1"/>
        </dgm:presLayoutVars>
      </dgm:prSet>
      <dgm:spPr>
        <a:solidFill>
          <a:srgbClr val="669900">
            <a:alpha val="64000"/>
          </a:srgbClr>
        </a:solidFill>
      </dgm:spPr>
    </dgm:pt>
    <dgm:pt modelId="{43C3EA75-A5AA-4418-8A75-4AA93A541B1C}" type="pres">
      <dgm:prSet presAssocID="{90A6DEAC-A3A2-4C0D-8267-6A9E09FD2114}" presName="spacing" presStyleCnt="0"/>
      <dgm:spPr/>
    </dgm:pt>
    <dgm:pt modelId="{B92A80DF-E904-4F4D-80F8-7E23664CA4F1}" type="pres">
      <dgm:prSet presAssocID="{3C63C777-B77E-4196-84CC-5FA992FBFB7D}" presName="linNode" presStyleCnt="0"/>
      <dgm:spPr/>
    </dgm:pt>
    <dgm:pt modelId="{9EC457F5-6515-4F2E-A480-9506CC7433A4}" type="pres">
      <dgm:prSet presAssocID="{3C63C777-B77E-4196-84CC-5FA992FBFB7D}" presName="parentShp" presStyleLbl="node1" presStyleIdx="1" presStyleCnt="4" custScaleX="466375">
        <dgm:presLayoutVars>
          <dgm:bulletEnabled val="1"/>
        </dgm:presLayoutVars>
      </dgm:prSet>
      <dgm:spPr/>
      <dgm:t>
        <a:bodyPr/>
        <a:lstStyle/>
        <a:p>
          <a:endParaRPr lang="ru-RU"/>
        </a:p>
      </dgm:t>
    </dgm:pt>
    <dgm:pt modelId="{E6CDD449-86A6-423A-80E3-FB91B3D24453}" type="pres">
      <dgm:prSet presAssocID="{3C63C777-B77E-4196-84CC-5FA992FBFB7D}" presName="childShp" presStyleLbl="bgAccFollowNode1" presStyleIdx="1" presStyleCnt="4">
        <dgm:presLayoutVars>
          <dgm:bulletEnabled val="1"/>
        </dgm:presLayoutVars>
      </dgm:prSet>
      <dgm:spPr>
        <a:solidFill>
          <a:srgbClr val="669900">
            <a:alpha val="64000"/>
          </a:srgbClr>
        </a:solidFill>
      </dgm:spPr>
    </dgm:pt>
    <dgm:pt modelId="{CF02A8F1-EC84-4C71-A0E6-17629F5F6A6C}" type="pres">
      <dgm:prSet presAssocID="{B5899843-BA47-4749-9D25-0D221418F083}" presName="spacing" presStyleCnt="0"/>
      <dgm:spPr/>
    </dgm:pt>
    <dgm:pt modelId="{F8DD0B8C-C4AA-408F-BAB5-D740E38733AA}" type="pres">
      <dgm:prSet presAssocID="{03DEACA2-B744-4567-AF50-82845EF7A3B9}" presName="linNode" presStyleCnt="0"/>
      <dgm:spPr/>
    </dgm:pt>
    <dgm:pt modelId="{0E3D35B7-9694-4EDF-A6AB-75F14D034BA2}" type="pres">
      <dgm:prSet presAssocID="{03DEACA2-B744-4567-AF50-82845EF7A3B9}" presName="parentShp" presStyleLbl="node1" presStyleIdx="2" presStyleCnt="4" custScaleX="502294">
        <dgm:presLayoutVars>
          <dgm:bulletEnabled val="1"/>
        </dgm:presLayoutVars>
      </dgm:prSet>
      <dgm:spPr/>
      <dgm:t>
        <a:bodyPr/>
        <a:lstStyle/>
        <a:p>
          <a:endParaRPr lang="ru-RU"/>
        </a:p>
      </dgm:t>
    </dgm:pt>
    <dgm:pt modelId="{A74A7269-53A4-4F94-93E6-6F2C7F6599EF}" type="pres">
      <dgm:prSet presAssocID="{03DEACA2-B744-4567-AF50-82845EF7A3B9}" presName="childShp" presStyleLbl="bgAccFollowNode1" presStyleIdx="2" presStyleCnt="4" custLinFactNeighborX="6812" custLinFactNeighborY="8577">
        <dgm:presLayoutVars>
          <dgm:bulletEnabled val="1"/>
        </dgm:presLayoutVars>
      </dgm:prSet>
      <dgm:spPr>
        <a:solidFill>
          <a:srgbClr val="669900">
            <a:alpha val="64000"/>
          </a:srgbClr>
        </a:solidFill>
      </dgm:spPr>
    </dgm:pt>
    <dgm:pt modelId="{3188A531-5A1A-453B-B025-DB7A96357721}" type="pres">
      <dgm:prSet presAssocID="{D6C8E789-01DC-44FA-847E-53DCE6B8413E}" presName="spacing" presStyleCnt="0"/>
      <dgm:spPr/>
    </dgm:pt>
    <dgm:pt modelId="{685E3180-8BCF-4A1C-A0D4-25342F86AB74}" type="pres">
      <dgm:prSet presAssocID="{FBEF693D-17C0-4DE8-994E-50AEFF1A2FE7}" presName="linNode" presStyleCnt="0"/>
      <dgm:spPr/>
    </dgm:pt>
    <dgm:pt modelId="{91AD7292-01E4-4102-A170-58FDB0784854}" type="pres">
      <dgm:prSet presAssocID="{FBEF693D-17C0-4DE8-994E-50AEFF1A2FE7}" presName="parentShp" presStyleLbl="node1" presStyleIdx="3" presStyleCnt="4" custScaleX="504735">
        <dgm:presLayoutVars>
          <dgm:bulletEnabled val="1"/>
        </dgm:presLayoutVars>
      </dgm:prSet>
      <dgm:spPr/>
      <dgm:t>
        <a:bodyPr/>
        <a:lstStyle/>
        <a:p>
          <a:endParaRPr lang="ru-RU"/>
        </a:p>
      </dgm:t>
    </dgm:pt>
    <dgm:pt modelId="{FD01CFA3-8DE7-4498-BCE6-51F0BCFD0A1D}" type="pres">
      <dgm:prSet presAssocID="{FBEF693D-17C0-4DE8-994E-50AEFF1A2FE7}" presName="childShp" presStyleLbl="bgAccFollowNode1" presStyleIdx="3" presStyleCnt="4">
        <dgm:presLayoutVars>
          <dgm:bulletEnabled val="1"/>
        </dgm:presLayoutVars>
      </dgm:prSet>
      <dgm:spPr>
        <a:solidFill>
          <a:srgbClr val="669900">
            <a:alpha val="64000"/>
          </a:srgbClr>
        </a:solidFill>
      </dgm:spPr>
    </dgm:pt>
  </dgm:ptLst>
  <dgm:cxnLst>
    <dgm:cxn modelId="{C2408CA2-4142-49DA-ACFB-3C39D69BE0D0}" srcId="{D98E20B6-03A8-4274-BB75-CD281427229E}" destId="{FBEF693D-17C0-4DE8-994E-50AEFF1A2FE7}" srcOrd="3" destOrd="0" parTransId="{70B72FCC-543B-4CE6-952D-A75723CE1BA7}" sibTransId="{F907D681-2CD8-4344-9C36-46F678FA5483}"/>
    <dgm:cxn modelId="{998780A2-A12B-4EBA-8E5D-DC378469A3D9}" srcId="{D98E20B6-03A8-4274-BB75-CD281427229E}" destId="{3C63C777-B77E-4196-84CC-5FA992FBFB7D}" srcOrd="1" destOrd="0" parTransId="{2BE4F908-1F7E-4FD0-BEBC-564479927972}" sibTransId="{B5899843-BA47-4749-9D25-0D221418F083}"/>
    <dgm:cxn modelId="{E16300A8-924B-4738-9C1F-1468664066C5}" type="presOf" srcId="{3C63C777-B77E-4196-84CC-5FA992FBFB7D}" destId="{9EC457F5-6515-4F2E-A480-9506CC7433A4}" srcOrd="0" destOrd="0" presId="urn:microsoft.com/office/officeart/2005/8/layout/vList6"/>
    <dgm:cxn modelId="{89E91692-927D-460D-A97C-69CC25960AEE}" srcId="{D98E20B6-03A8-4274-BB75-CD281427229E}" destId="{03DEACA2-B744-4567-AF50-82845EF7A3B9}" srcOrd="2" destOrd="0" parTransId="{7242F901-2DD9-4D08-BF3D-7C47475DE2FC}" sibTransId="{D6C8E789-01DC-44FA-847E-53DCE6B8413E}"/>
    <dgm:cxn modelId="{50B99427-1F22-4CCA-8CF0-EB2EA08F45C7}" type="presOf" srcId="{D98E20B6-03A8-4274-BB75-CD281427229E}" destId="{8044C2D9-98B4-4C21-9BBB-9BC179CDC329}" srcOrd="0" destOrd="0" presId="urn:microsoft.com/office/officeart/2005/8/layout/vList6"/>
    <dgm:cxn modelId="{70C3F796-5DBD-48F6-9D2A-479675AB309F}" type="presOf" srcId="{D9D96718-976D-4854-9B2D-14DDECA26B86}" destId="{7A7E94B4-DE7A-4ED5-8238-936A999B2263}" srcOrd="0" destOrd="0" presId="urn:microsoft.com/office/officeart/2005/8/layout/vList6"/>
    <dgm:cxn modelId="{8A391F34-3724-4CFA-8095-2F5CE2C1D45F}" srcId="{D98E20B6-03A8-4274-BB75-CD281427229E}" destId="{D9D96718-976D-4854-9B2D-14DDECA26B86}" srcOrd="0" destOrd="0" parTransId="{EF8EE52A-C15E-4DC3-9741-C8D1CE134B87}" sibTransId="{90A6DEAC-A3A2-4C0D-8267-6A9E09FD2114}"/>
    <dgm:cxn modelId="{D6C3BAA2-CC31-40D5-8F8D-F2D62D2BDA2B}" type="presOf" srcId="{03DEACA2-B744-4567-AF50-82845EF7A3B9}" destId="{0E3D35B7-9694-4EDF-A6AB-75F14D034BA2}" srcOrd="0" destOrd="0" presId="urn:microsoft.com/office/officeart/2005/8/layout/vList6"/>
    <dgm:cxn modelId="{9F770B4C-6478-434E-8FF8-EBB21D3C4FAA}" type="presOf" srcId="{FBEF693D-17C0-4DE8-994E-50AEFF1A2FE7}" destId="{91AD7292-01E4-4102-A170-58FDB0784854}" srcOrd="0" destOrd="0" presId="urn:microsoft.com/office/officeart/2005/8/layout/vList6"/>
    <dgm:cxn modelId="{5B767D07-7531-4CA3-AB37-12E7A3224237}" type="presParOf" srcId="{8044C2D9-98B4-4C21-9BBB-9BC179CDC329}" destId="{F2E51678-0342-4ADA-9C73-872DF9FC786B}" srcOrd="0" destOrd="0" presId="urn:microsoft.com/office/officeart/2005/8/layout/vList6"/>
    <dgm:cxn modelId="{0DD2C09C-1ED5-4198-83A7-98B70879C795}" type="presParOf" srcId="{F2E51678-0342-4ADA-9C73-872DF9FC786B}" destId="{7A7E94B4-DE7A-4ED5-8238-936A999B2263}" srcOrd="0" destOrd="0" presId="urn:microsoft.com/office/officeart/2005/8/layout/vList6"/>
    <dgm:cxn modelId="{B7CDFD6B-EBB3-4752-81C1-1A132150BE4F}" type="presParOf" srcId="{F2E51678-0342-4ADA-9C73-872DF9FC786B}" destId="{82EEAD40-9E3B-4938-9686-4AECC0C2F486}" srcOrd="1" destOrd="0" presId="urn:microsoft.com/office/officeart/2005/8/layout/vList6"/>
    <dgm:cxn modelId="{6CCE22F7-05A8-4A9C-BA99-43282DED9259}" type="presParOf" srcId="{8044C2D9-98B4-4C21-9BBB-9BC179CDC329}" destId="{43C3EA75-A5AA-4418-8A75-4AA93A541B1C}" srcOrd="1" destOrd="0" presId="urn:microsoft.com/office/officeart/2005/8/layout/vList6"/>
    <dgm:cxn modelId="{6300E8C6-767D-4FE8-A6E5-1AEBAED0B0C4}" type="presParOf" srcId="{8044C2D9-98B4-4C21-9BBB-9BC179CDC329}" destId="{B92A80DF-E904-4F4D-80F8-7E23664CA4F1}" srcOrd="2" destOrd="0" presId="urn:microsoft.com/office/officeart/2005/8/layout/vList6"/>
    <dgm:cxn modelId="{55ED8314-831F-4B88-A655-E4F4470933A5}" type="presParOf" srcId="{B92A80DF-E904-4F4D-80F8-7E23664CA4F1}" destId="{9EC457F5-6515-4F2E-A480-9506CC7433A4}" srcOrd="0" destOrd="0" presId="urn:microsoft.com/office/officeart/2005/8/layout/vList6"/>
    <dgm:cxn modelId="{578C808D-0075-4187-B4DF-16756B10D4DD}" type="presParOf" srcId="{B92A80DF-E904-4F4D-80F8-7E23664CA4F1}" destId="{E6CDD449-86A6-423A-80E3-FB91B3D24453}" srcOrd="1" destOrd="0" presId="urn:microsoft.com/office/officeart/2005/8/layout/vList6"/>
    <dgm:cxn modelId="{A8BA8180-69B6-4F14-9BB0-0D822410D942}" type="presParOf" srcId="{8044C2D9-98B4-4C21-9BBB-9BC179CDC329}" destId="{CF02A8F1-EC84-4C71-A0E6-17629F5F6A6C}" srcOrd="3" destOrd="0" presId="urn:microsoft.com/office/officeart/2005/8/layout/vList6"/>
    <dgm:cxn modelId="{5B402D1A-8AD0-43DD-9BDF-FF5EBDEBA187}" type="presParOf" srcId="{8044C2D9-98B4-4C21-9BBB-9BC179CDC329}" destId="{F8DD0B8C-C4AA-408F-BAB5-D740E38733AA}" srcOrd="4" destOrd="0" presId="urn:microsoft.com/office/officeart/2005/8/layout/vList6"/>
    <dgm:cxn modelId="{C2213DC0-C895-4B65-8DEE-2285BD1C428A}" type="presParOf" srcId="{F8DD0B8C-C4AA-408F-BAB5-D740E38733AA}" destId="{0E3D35B7-9694-4EDF-A6AB-75F14D034BA2}" srcOrd="0" destOrd="0" presId="urn:microsoft.com/office/officeart/2005/8/layout/vList6"/>
    <dgm:cxn modelId="{5C525104-ED43-42C7-A1E4-13CAAE71D3A8}" type="presParOf" srcId="{F8DD0B8C-C4AA-408F-BAB5-D740E38733AA}" destId="{A74A7269-53A4-4F94-93E6-6F2C7F6599EF}" srcOrd="1" destOrd="0" presId="urn:microsoft.com/office/officeart/2005/8/layout/vList6"/>
    <dgm:cxn modelId="{DC640FF2-B6CE-4A25-AE8B-EC6C0867EB5E}" type="presParOf" srcId="{8044C2D9-98B4-4C21-9BBB-9BC179CDC329}" destId="{3188A531-5A1A-453B-B025-DB7A96357721}" srcOrd="5" destOrd="0" presId="urn:microsoft.com/office/officeart/2005/8/layout/vList6"/>
    <dgm:cxn modelId="{6C0FCA6B-B069-4AAF-9DA3-90B57CDE4A42}" type="presParOf" srcId="{8044C2D9-98B4-4C21-9BBB-9BC179CDC329}" destId="{685E3180-8BCF-4A1C-A0D4-25342F86AB74}" srcOrd="6" destOrd="0" presId="urn:microsoft.com/office/officeart/2005/8/layout/vList6"/>
    <dgm:cxn modelId="{AE3AFB03-C59A-4271-9C99-3FCB05B624FC}" type="presParOf" srcId="{685E3180-8BCF-4A1C-A0D4-25342F86AB74}" destId="{91AD7292-01E4-4102-A170-58FDB0784854}" srcOrd="0" destOrd="0" presId="urn:microsoft.com/office/officeart/2005/8/layout/vList6"/>
    <dgm:cxn modelId="{423D621F-D39B-42BF-A6D8-CFD04825E749}" type="presParOf" srcId="{685E3180-8BCF-4A1C-A0D4-25342F86AB74}" destId="{FD01CFA3-8DE7-4498-BCE6-51F0BCFD0A1D}"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F33ADF-49C8-4D72-ABC8-CB42D6D0C572}">
      <dsp:nvSpPr>
        <dsp:cNvPr id="0" name=""/>
        <dsp:cNvSpPr/>
      </dsp:nvSpPr>
      <dsp:spPr>
        <a:xfrm rot="3672481">
          <a:off x="379297" y="28939"/>
          <a:ext cx="1899667" cy="1749111"/>
        </a:xfrm>
        <a:prstGeom prst="swooshArrow">
          <a:avLst>
            <a:gd name="adj1" fmla="val 16310"/>
            <a:gd name="adj2" fmla="val 313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D67DC1-AB7B-4821-AE4B-C8BC48B71B55}">
      <dsp:nvSpPr>
        <dsp:cNvPr id="0" name=""/>
        <dsp:cNvSpPr/>
      </dsp:nvSpPr>
      <dsp:spPr>
        <a:xfrm>
          <a:off x="3688249" y="836480"/>
          <a:ext cx="50634" cy="50634"/>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BAC9C8-CA2C-4273-B468-5C5A23F1859A}">
      <dsp:nvSpPr>
        <dsp:cNvPr id="0" name=""/>
        <dsp:cNvSpPr/>
      </dsp:nvSpPr>
      <dsp:spPr>
        <a:xfrm>
          <a:off x="1395183" y="-22428"/>
          <a:ext cx="5123670" cy="371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b" anchorCtr="0">
          <a:noAutofit/>
        </a:bodyPr>
        <a:lstStyle/>
        <a:p>
          <a:pPr lvl="0" algn="ctr" defTabSz="800100">
            <a:lnSpc>
              <a:spcPct val="90000"/>
            </a:lnSpc>
            <a:spcBef>
              <a:spcPct val="0"/>
            </a:spcBef>
            <a:spcAft>
              <a:spcPct val="35000"/>
            </a:spcAft>
          </a:pPr>
          <a:r>
            <a:rPr lang="ru-RU" sz="1800" b="1" kern="1200" dirty="0" smtClean="0">
              <a:solidFill>
                <a:srgbClr val="C00000"/>
              </a:solidFill>
              <a:latin typeface="Times New Roman" panose="02020603050405020304" pitchFamily="18" charset="0"/>
              <a:cs typeface="Times New Roman" panose="02020603050405020304" pitchFamily="18" charset="0"/>
            </a:rPr>
            <a:t>Невыполнение объемов медицинской помощи</a:t>
          </a:r>
          <a:endParaRPr lang="ru-RU" sz="1800" b="1" kern="1200" dirty="0">
            <a:solidFill>
              <a:srgbClr val="C00000"/>
            </a:solidFill>
            <a:latin typeface="Times New Roman" panose="02020603050405020304" pitchFamily="18" charset="0"/>
            <a:cs typeface="Times New Roman" panose="02020603050405020304" pitchFamily="18" charset="0"/>
          </a:endParaRPr>
        </a:p>
      </dsp:txBody>
      <dsp:txXfrm>
        <a:off x="1395183" y="-22428"/>
        <a:ext cx="5123670" cy="371632"/>
      </dsp:txXfrm>
    </dsp:sp>
    <dsp:sp modelId="{09B37073-6B4D-40CC-9AD4-7E6197FDCC1C}">
      <dsp:nvSpPr>
        <dsp:cNvPr id="0" name=""/>
        <dsp:cNvSpPr/>
      </dsp:nvSpPr>
      <dsp:spPr>
        <a:xfrm>
          <a:off x="2666728" y="0"/>
          <a:ext cx="4441085" cy="1535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35000"/>
            </a:spcAft>
          </a:pPr>
          <a:endParaRPr lang="ru-RU" sz="1800" b="1" kern="1200" dirty="0" smtClean="0">
            <a:solidFill>
              <a:srgbClr val="002060"/>
            </a:solidFill>
            <a:latin typeface="Times New Roman" panose="02020603050405020304" pitchFamily="18" charset="0"/>
            <a:cs typeface="Times New Roman" panose="02020603050405020304" pitchFamily="18" charset="0"/>
          </a:endParaRPr>
        </a:p>
        <a:p>
          <a:pPr lvl="0" algn="l" defTabSz="800100">
            <a:lnSpc>
              <a:spcPct val="90000"/>
            </a:lnSpc>
            <a:spcBef>
              <a:spcPct val="0"/>
            </a:spcBef>
            <a:spcAft>
              <a:spcPct val="35000"/>
            </a:spcAft>
          </a:pPr>
          <a:r>
            <a:rPr lang="ru-RU" sz="1800" b="1" kern="1200" dirty="0" smtClean="0">
              <a:solidFill>
                <a:srgbClr val="002060"/>
              </a:solidFill>
              <a:latin typeface="Times New Roman" panose="02020603050405020304" pitchFamily="18" charset="0"/>
              <a:cs typeface="Times New Roman" panose="02020603050405020304" pitchFamily="18" charset="0"/>
            </a:rPr>
            <a:t>Отсутствие расходов </a:t>
          </a:r>
          <a:br>
            <a:rPr lang="ru-RU" sz="1800" b="1" kern="1200" dirty="0" smtClean="0">
              <a:solidFill>
                <a:srgbClr val="002060"/>
              </a:solidFill>
              <a:latin typeface="Times New Roman" panose="02020603050405020304" pitchFamily="18" charset="0"/>
              <a:cs typeface="Times New Roman" panose="02020603050405020304" pitchFamily="18" charset="0"/>
            </a:rPr>
          </a:br>
          <a:r>
            <a:rPr lang="ru-RU" sz="1800" b="1" kern="1200" dirty="0" smtClean="0">
              <a:solidFill>
                <a:srgbClr val="002060"/>
              </a:solidFill>
              <a:latin typeface="Times New Roman" panose="02020603050405020304" pitchFamily="18" charset="0"/>
              <a:cs typeface="Times New Roman" panose="02020603050405020304" pitchFamily="18" charset="0"/>
            </a:rPr>
            <a:t>в медицинских организациях и СМО, связанных с оказанием медицинской помощи застрахованным лицам</a:t>
          </a:r>
          <a:endParaRPr lang="ru-RU" sz="1800" b="1" kern="1200" dirty="0">
            <a:solidFill>
              <a:srgbClr val="C00000"/>
            </a:solidFill>
            <a:latin typeface="Times New Roman" panose="02020603050405020304" pitchFamily="18" charset="0"/>
            <a:cs typeface="Times New Roman" panose="02020603050405020304" pitchFamily="18" charset="0"/>
          </a:endParaRPr>
        </a:p>
      </dsp:txBody>
      <dsp:txXfrm>
        <a:off x="2666728" y="0"/>
        <a:ext cx="4441085" cy="1535905"/>
      </dsp:txXfrm>
    </dsp:sp>
    <dsp:sp modelId="{14D94F7E-DB28-44FB-A054-820133D82068}">
      <dsp:nvSpPr>
        <dsp:cNvPr id="0" name=""/>
        <dsp:cNvSpPr/>
      </dsp:nvSpPr>
      <dsp:spPr>
        <a:xfrm>
          <a:off x="2251795" y="1538607"/>
          <a:ext cx="3770669" cy="633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a:lnSpc>
              <a:spcPct val="90000"/>
            </a:lnSpc>
            <a:spcBef>
              <a:spcPct val="0"/>
            </a:spcBef>
            <a:spcAft>
              <a:spcPct val="35000"/>
            </a:spcAft>
          </a:pPr>
          <a:r>
            <a:rPr lang="ru-RU" sz="2400" b="1" kern="1200" dirty="0" smtClean="0">
              <a:solidFill>
                <a:srgbClr val="C00000"/>
              </a:solidFill>
              <a:latin typeface="Times New Roman" panose="02020603050405020304" pitchFamily="18" charset="0"/>
              <a:cs typeface="Times New Roman" panose="02020603050405020304" pitchFamily="18" charset="0"/>
            </a:rPr>
            <a:t>Отсутствие страховых случаев в ОМС </a:t>
          </a:r>
          <a:br>
            <a:rPr lang="ru-RU" sz="2400" b="1" kern="1200" dirty="0" smtClean="0">
              <a:solidFill>
                <a:srgbClr val="C00000"/>
              </a:solidFill>
              <a:latin typeface="Times New Roman" panose="02020603050405020304" pitchFamily="18" charset="0"/>
              <a:cs typeface="Times New Roman" panose="02020603050405020304" pitchFamily="18" charset="0"/>
            </a:rPr>
          </a:br>
          <a:endParaRPr lang="ru-RU" sz="2400" b="1" kern="1200" dirty="0">
            <a:solidFill>
              <a:srgbClr val="002060"/>
            </a:solidFill>
            <a:latin typeface="Times New Roman" panose="02020603050405020304" pitchFamily="18" charset="0"/>
            <a:cs typeface="Times New Roman" panose="02020603050405020304" pitchFamily="18" charset="0"/>
          </a:endParaRPr>
        </a:p>
      </dsp:txBody>
      <dsp:txXfrm>
        <a:off x="2251795" y="1538607"/>
        <a:ext cx="3770669" cy="63333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EEAD40-9E3B-4938-9686-4AECC0C2F486}">
      <dsp:nvSpPr>
        <dsp:cNvPr id="0" name=""/>
        <dsp:cNvSpPr/>
      </dsp:nvSpPr>
      <dsp:spPr>
        <a:xfrm>
          <a:off x="2384453" y="886"/>
          <a:ext cx="782496" cy="702921"/>
        </a:xfrm>
        <a:prstGeom prst="rightArrow">
          <a:avLst>
            <a:gd name="adj1" fmla="val 75000"/>
            <a:gd name="adj2" fmla="val 50000"/>
          </a:avLst>
        </a:prstGeom>
        <a:solidFill>
          <a:srgbClr val="669900">
            <a:alpha val="64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7E94B4-DE7A-4ED5-8238-936A999B2263}">
      <dsp:nvSpPr>
        <dsp:cNvPr id="0" name=""/>
        <dsp:cNvSpPr/>
      </dsp:nvSpPr>
      <dsp:spPr>
        <a:xfrm>
          <a:off x="1402" y="886"/>
          <a:ext cx="2383050" cy="702921"/>
        </a:xfrm>
        <a:prstGeom prst="roundRect">
          <a:avLst/>
        </a:prstGeom>
        <a:solidFill>
          <a:srgbClr val="A0D565">
            <a:alpha val="58000"/>
          </a:srgbClr>
        </a:solidFill>
        <a:ln w="25400" cap="flat" cmpd="sng" algn="ctr">
          <a:solidFill>
            <a:srgbClr val="6699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ru-RU" sz="1400" b="1" kern="1200" dirty="0" smtClean="0">
              <a:solidFill>
                <a:schemeClr val="tx1"/>
              </a:solidFill>
              <a:latin typeface="Times New Roman" pitchFamily="18" charset="0"/>
              <a:cs typeface="Times New Roman" pitchFamily="18" charset="0"/>
            </a:rPr>
            <a:t>134,1 млн. рублей</a:t>
          </a:r>
        </a:p>
        <a:p>
          <a:pPr lvl="0" algn="ctr" defTabSz="622300">
            <a:lnSpc>
              <a:spcPct val="90000"/>
            </a:lnSpc>
            <a:spcBef>
              <a:spcPct val="0"/>
            </a:spcBef>
            <a:spcAft>
              <a:spcPct val="35000"/>
            </a:spcAft>
          </a:pPr>
          <a:r>
            <a:rPr lang="ru-RU" sz="1100" b="1" kern="1200" dirty="0" smtClean="0">
              <a:solidFill>
                <a:schemeClr val="tx1"/>
              </a:solidFill>
              <a:latin typeface="Times New Roman" pitchFamily="18" charset="0"/>
              <a:cs typeface="Times New Roman" pitchFamily="18" charset="0"/>
            </a:rPr>
            <a:t> </a:t>
          </a:r>
          <a:r>
            <a:rPr lang="ru-RU" sz="1100" kern="1200" dirty="0" smtClean="0">
              <a:solidFill>
                <a:schemeClr val="tx1"/>
              </a:solidFill>
              <a:latin typeface="Times New Roman" pitchFamily="18" charset="0"/>
              <a:cs typeface="Times New Roman" pitchFamily="18" charset="0"/>
            </a:rPr>
            <a:t>(50% средств от применения к МО санкций по результатам </a:t>
          </a:r>
          <a:r>
            <a:rPr lang="ru-RU" sz="1100" b="1" kern="1200" dirty="0" smtClean="0">
              <a:solidFill>
                <a:schemeClr val="tx1"/>
              </a:solidFill>
              <a:latin typeface="Times New Roman" pitchFamily="18" charset="0"/>
              <a:cs typeface="Times New Roman" pitchFamily="18" charset="0"/>
            </a:rPr>
            <a:t>МЭК</a:t>
          </a:r>
          <a:r>
            <a:rPr lang="ru-RU" sz="1100" kern="1200" dirty="0" smtClean="0">
              <a:solidFill>
                <a:schemeClr val="tx1"/>
              </a:solidFill>
              <a:latin typeface="Times New Roman" pitchFamily="18" charset="0"/>
              <a:cs typeface="Times New Roman" pitchFamily="18" charset="0"/>
            </a:rPr>
            <a:t>)</a:t>
          </a:r>
          <a:endParaRPr lang="ru-RU" sz="1100" kern="1200" dirty="0"/>
        </a:p>
      </dsp:txBody>
      <dsp:txXfrm>
        <a:off x="1402" y="886"/>
        <a:ext cx="2383050" cy="702921"/>
      </dsp:txXfrm>
    </dsp:sp>
    <dsp:sp modelId="{E6CDD449-86A6-423A-80E3-FB91B3D24453}">
      <dsp:nvSpPr>
        <dsp:cNvPr id="0" name=""/>
        <dsp:cNvSpPr/>
      </dsp:nvSpPr>
      <dsp:spPr>
        <a:xfrm>
          <a:off x="2396657" y="774100"/>
          <a:ext cx="770429" cy="702921"/>
        </a:xfrm>
        <a:prstGeom prst="rightArrow">
          <a:avLst>
            <a:gd name="adj1" fmla="val 75000"/>
            <a:gd name="adj2" fmla="val 50000"/>
          </a:avLst>
        </a:prstGeom>
        <a:solidFill>
          <a:srgbClr val="669900">
            <a:alpha val="64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C457F5-6515-4F2E-A480-9506CC7433A4}">
      <dsp:nvSpPr>
        <dsp:cNvPr id="0" name=""/>
        <dsp:cNvSpPr/>
      </dsp:nvSpPr>
      <dsp:spPr>
        <a:xfrm>
          <a:off x="1264" y="774100"/>
          <a:ext cx="2395393" cy="702921"/>
        </a:xfrm>
        <a:prstGeom prst="roundRect">
          <a:avLst/>
        </a:prstGeom>
        <a:solidFill>
          <a:srgbClr val="A0D565">
            <a:alpha val="58000"/>
          </a:srgbClr>
        </a:solidFill>
        <a:ln w="25400" cap="flat" cmpd="sng" algn="ctr">
          <a:solidFill>
            <a:srgbClr val="6699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ru-RU" sz="1400" b="1" kern="1200" dirty="0" smtClean="0">
              <a:solidFill>
                <a:schemeClr val="tx1"/>
              </a:solidFill>
              <a:latin typeface="Times New Roman" pitchFamily="18" charset="0"/>
              <a:cs typeface="Times New Roman" pitchFamily="18" charset="0"/>
            </a:rPr>
            <a:t>10,7 млн. рублей </a:t>
          </a:r>
        </a:p>
        <a:p>
          <a:pPr lvl="0" algn="ctr" defTabSz="622300">
            <a:lnSpc>
              <a:spcPct val="90000"/>
            </a:lnSpc>
            <a:spcBef>
              <a:spcPct val="0"/>
            </a:spcBef>
            <a:spcAft>
              <a:spcPct val="35000"/>
            </a:spcAft>
          </a:pPr>
          <a:r>
            <a:rPr lang="ru-RU" sz="1100" kern="1200" dirty="0" smtClean="0">
              <a:solidFill>
                <a:schemeClr val="tx1"/>
              </a:solidFill>
              <a:latin typeface="Times New Roman" pitchFamily="18" charset="0"/>
              <a:cs typeface="Times New Roman" pitchFamily="18" charset="0"/>
            </a:rPr>
            <a:t>(35% средств от применения к МО санкций по результатам </a:t>
          </a:r>
          <a:r>
            <a:rPr lang="ru-RU" sz="1100" b="1" kern="1200" dirty="0" smtClean="0">
              <a:solidFill>
                <a:schemeClr val="tx1"/>
              </a:solidFill>
              <a:latin typeface="Times New Roman" pitchFamily="18" charset="0"/>
              <a:cs typeface="Times New Roman" pitchFamily="18" charset="0"/>
            </a:rPr>
            <a:t>МЭЭ</a:t>
          </a:r>
          <a:r>
            <a:rPr lang="ru-RU" sz="1100" kern="1200" dirty="0" smtClean="0">
              <a:solidFill>
                <a:schemeClr val="tx1"/>
              </a:solidFill>
              <a:latin typeface="Times New Roman" pitchFamily="18" charset="0"/>
              <a:cs typeface="Times New Roman" pitchFamily="18" charset="0"/>
            </a:rPr>
            <a:t>)</a:t>
          </a:r>
          <a:endParaRPr lang="ru-RU" sz="1100" kern="1200" dirty="0"/>
        </a:p>
      </dsp:txBody>
      <dsp:txXfrm>
        <a:off x="1264" y="774100"/>
        <a:ext cx="2395393" cy="702921"/>
      </dsp:txXfrm>
    </dsp:sp>
    <dsp:sp modelId="{A74A7269-53A4-4F94-93E6-6F2C7F6599EF}">
      <dsp:nvSpPr>
        <dsp:cNvPr id="0" name=""/>
        <dsp:cNvSpPr/>
      </dsp:nvSpPr>
      <dsp:spPr>
        <a:xfrm>
          <a:off x="2440621" y="1607603"/>
          <a:ext cx="727730" cy="702921"/>
        </a:xfrm>
        <a:prstGeom prst="rightArrow">
          <a:avLst>
            <a:gd name="adj1" fmla="val 75000"/>
            <a:gd name="adj2" fmla="val 50000"/>
          </a:avLst>
        </a:prstGeom>
        <a:solidFill>
          <a:srgbClr val="669900">
            <a:alpha val="64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3D35B7-9694-4EDF-A6AB-75F14D034BA2}">
      <dsp:nvSpPr>
        <dsp:cNvPr id="0" name=""/>
        <dsp:cNvSpPr/>
      </dsp:nvSpPr>
      <dsp:spPr>
        <a:xfrm>
          <a:off x="1861" y="1547314"/>
          <a:ext cx="2436898" cy="702921"/>
        </a:xfrm>
        <a:prstGeom prst="roundRect">
          <a:avLst/>
        </a:prstGeom>
        <a:solidFill>
          <a:srgbClr val="A0D565">
            <a:alpha val="58000"/>
          </a:srgbClr>
        </a:solidFill>
        <a:ln w="25400" cap="flat" cmpd="sng" algn="ctr">
          <a:solidFill>
            <a:srgbClr val="6699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ru-RU" sz="1400" b="1" kern="1200" dirty="0" smtClean="0">
              <a:solidFill>
                <a:schemeClr val="tx1"/>
              </a:solidFill>
              <a:latin typeface="Times New Roman" pitchFamily="18" charset="0"/>
              <a:cs typeface="Times New Roman" pitchFamily="18" charset="0"/>
            </a:rPr>
            <a:t>15,7 млн. рублей </a:t>
          </a:r>
        </a:p>
        <a:p>
          <a:pPr lvl="0" algn="ctr" defTabSz="622300">
            <a:lnSpc>
              <a:spcPct val="90000"/>
            </a:lnSpc>
            <a:spcBef>
              <a:spcPct val="0"/>
            </a:spcBef>
            <a:spcAft>
              <a:spcPct val="35000"/>
            </a:spcAft>
          </a:pPr>
          <a:r>
            <a:rPr lang="ru-RU" sz="1100" b="0" kern="1200" dirty="0" smtClean="0">
              <a:solidFill>
                <a:schemeClr val="tx1"/>
              </a:solidFill>
              <a:latin typeface="Times New Roman" pitchFamily="18" charset="0"/>
              <a:cs typeface="Times New Roman" pitchFamily="18" charset="0"/>
            </a:rPr>
            <a:t>(</a:t>
          </a:r>
          <a:r>
            <a:rPr lang="ru-RU" sz="1100" kern="1200" dirty="0" smtClean="0">
              <a:solidFill>
                <a:schemeClr val="tx1"/>
              </a:solidFill>
              <a:latin typeface="Times New Roman" pitchFamily="18" charset="0"/>
              <a:cs typeface="Times New Roman" pitchFamily="18" charset="0"/>
            </a:rPr>
            <a:t>35% средств от применения к МО санкций </a:t>
          </a:r>
          <a:r>
            <a:rPr lang="ru-RU" sz="1100" b="1" kern="1200" dirty="0" smtClean="0">
              <a:solidFill>
                <a:schemeClr val="tx1"/>
              </a:solidFill>
              <a:latin typeface="Times New Roman" pitchFamily="18" charset="0"/>
              <a:cs typeface="Times New Roman" pitchFamily="18" charset="0"/>
            </a:rPr>
            <a:t>ЭКМП</a:t>
          </a:r>
          <a:r>
            <a:rPr lang="ru-RU" sz="1100" kern="1200" dirty="0" smtClean="0">
              <a:solidFill>
                <a:schemeClr val="tx1"/>
              </a:solidFill>
              <a:latin typeface="Times New Roman" pitchFamily="18" charset="0"/>
              <a:cs typeface="Times New Roman" pitchFamily="18" charset="0"/>
            </a:rPr>
            <a:t>)</a:t>
          </a:r>
          <a:endParaRPr lang="ru-RU" sz="1100" kern="1200" dirty="0"/>
        </a:p>
      </dsp:txBody>
      <dsp:txXfrm>
        <a:off x="1861" y="1547314"/>
        <a:ext cx="2436898" cy="702921"/>
      </dsp:txXfrm>
    </dsp:sp>
    <dsp:sp modelId="{FD01CFA3-8DE7-4498-BCE6-51F0BCFD0A1D}">
      <dsp:nvSpPr>
        <dsp:cNvPr id="0" name=""/>
        <dsp:cNvSpPr/>
      </dsp:nvSpPr>
      <dsp:spPr>
        <a:xfrm>
          <a:off x="2441388" y="2320528"/>
          <a:ext cx="724946" cy="702921"/>
        </a:xfrm>
        <a:prstGeom prst="rightArrow">
          <a:avLst>
            <a:gd name="adj1" fmla="val 75000"/>
            <a:gd name="adj2" fmla="val 50000"/>
          </a:avLst>
        </a:prstGeom>
        <a:solidFill>
          <a:srgbClr val="669900">
            <a:alpha val="64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AD7292-01E4-4102-A170-58FDB0784854}">
      <dsp:nvSpPr>
        <dsp:cNvPr id="0" name=""/>
        <dsp:cNvSpPr/>
      </dsp:nvSpPr>
      <dsp:spPr>
        <a:xfrm>
          <a:off x="2017" y="2320528"/>
          <a:ext cx="2439371" cy="702921"/>
        </a:xfrm>
        <a:prstGeom prst="roundRect">
          <a:avLst/>
        </a:prstGeom>
        <a:solidFill>
          <a:srgbClr val="A0D565">
            <a:alpha val="58000"/>
          </a:srgbClr>
        </a:solidFill>
        <a:ln w="25400" cap="flat" cmpd="sng" algn="ctr">
          <a:solidFill>
            <a:srgbClr val="6699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ru-RU" sz="1400" b="1" kern="1200" dirty="0" smtClean="0">
              <a:solidFill>
                <a:schemeClr val="tx1"/>
              </a:solidFill>
              <a:latin typeface="Times New Roman" pitchFamily="18" charset="0"/>
              <a:cs typeface="Times New Roman" pitchFamily="18" charset="0"/>
            </a:rPr>
            <a:t>2,1 млн. рублей </a:t>
          </a:r>
        </a:p>
        <a:p>
          <a:pPr lvl="0" algn="ctr" defTabSz="622300">
            <a:lnSpc>
              <a:spcPct val="90000"/>
            </a:lnSpc>
            <a:spcBef>
              <a:spcPct val="0"/>
            </a:spcBef>
            <a:spcAft>
              <a:spcPct val="35000"/>
            </a:spcAft>
          </a:pPr>
          <a:r>
            <a:rPr lang="ru-RU" sz="1100" kern="1200" dirty="0" smtClean="0">
              <a:solidFill>
                <a:schemeClr val="tx1"/>
              </a:solidFill>
              <a:latin typeface="Times New Roman" pitchFamily="18" charset="0"/>
              <a:cs typeface="Times New Roman" pitchFamily="18" charset="0"/>
            </a:rPr>
            <a:t>(25% сумм </a:t>
          </a:r>
          <a:r>
            <a:rPr lang="ru-RU" sz="1100" b="1" kern="1200" dirty="0" smtClean="0">
              <a:solidFill>
                <a:schemeClr val="tx1"/>
              </a:solidFill>
              <a:latin typeface="Times New Roman" pitchFamily="18" charset="0"/>
              <a:cs typeface="Times New Roman" pitchFamily="18" charset="0"/>
            </a:rPr>
            <a:t>штрафов</a:t>
          </a:r>
          <a:r>
            <a:rPr lang="ru-RU" sz="1100" kern="1200" dirty="0" smtClean="0">
              <a:solidFill>
                <a:schemeClr val="tx1"/>
              </a:solidFill>
              <a:latin typeface="Times New Roman" pitchFamily="18" charset="0"/>
              <a:cs typeface="Times New Roman" pitchFamily="18" charset="0"/>
            </a:rPr>
            <a:t> за оказание МП ненадлежащего качества)</a:t>
          </a:r>
          <a:endParaRPr lang="ru-RU" sz="1100" kern="1200" dirty="0"/>
        </a:p>
      </dsp:txBody>
      <dsp:txXfrm>
        <a:off x="2017" y="2320528"/>
        <a:ext cx="2439371" cy="702921"/>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0.77586</cdr:x>
      <cdr:y>0.26667</cdr:y>
    </cdr:from>
    <cdr:to>
      <cdr:x>0.9948</cdr:x>
      <cdr:y>0.54886</cdr:y>
    </cdr:to>
    <cdr:sp macro="" textlink="">
      <cdr:nvSpPr>
        <cdr:cNvPr id="2" name="TextBox 1"/>
        <cdr:cNvSpPr txBox="1"/>
      </cdr:nvSpPr>
      <cdr:spPr>
        <a:xfrm xmlns:a="http://schemas.openxmlformats.org/drawingml/2006/main">
          <a:off x="3240360" y="86409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0.5</cdr:x>
      <cdr:y>0.73333</cdr:y>
    </cdr:from>
    <cdr:to>
      <cdr:x>0.84483</cdr:x>
      <cdr:y>0.88889</cdr:y>
    </cdr:to>
    <cdr:sp macro="" textlink="">
      <cdr:nvSpPr>
        <cdr:cNvPr id="4" name="Прямоугольник 3"/>
        <cdr:cNvSpPr/>
      </cdr:nvSpPr>
      <cdr:spPr>
        <a:xfrm xmlns:a="http://schemas.openxmlformats.org/drawingml/2006/main">
          <a:off x="2088232" y="2376264"/>
          <a:ext cx="1440160" cy="504056"/>
        </a:xfrm>
        <a:prstGeom xmlns:a="http://schemas.openxmlformats.org/drawingml/2006/main" prst="rect">
          <a:avLst/>
        </a:prstGeom>
        <a:solidFill xmlns:a="http://schemas.openxmlformats.org/drawingml/2006/main">
          <a:srgbClr val="FFFFFF"/>
        </a:solidFill>
        <a:ln xmlns:a="http://schemas.openxmlformats.org/drawingml/2006/main" w="25400" cap="flat" cmpd="sng" algn="ctr">
          <a:solidFill>
            <a:srgbClr val="6600CC"/>
          </a:solid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
          <a:bevelB w="635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ctr" rtl="0" fontAlgn="base">
            <a:spcBef>
              <a:spcPct val="0"/>
            </a:spcBef>
            <a:spcAft>
              <a:spcPct val="0"/>
            </a:spcAft>
            <a:defRPr kern="1200">
              <a:solidFill>
                <a:srgbClr val="FFFFFF"/>
              </a:solidFill>
              <a:latin typeface="Arial"/>
            </a:defRPr>
          </a:lvl1pPr>
          <a:lvl2pPr marL="457200" algn="ctr" rtl="0" fontAlgn="base">
            <a:spcBef>
              <a:spcPct val="0"/>
            </a:spcBef>
            <a:spcAft>
              <a:spcPct val="0"/>
            </a:spcAft>
            <a:defRPr kern="1200">
              <a:solidFill>
                <a:srgbClr val="FFFFFF"/>
              </a:solidFill>
              <a:latin typeface="Arial"/>
            </a:defRPr>
          </a:lvl2pPr>
          <a:lvl3pPr marL="914400" algn="ctr" rtl="0" fontAlgn="base">
            <a:spcBef>
              <a:spcPct val="0"/>
            </a:spcBef>
            <a:spcAft>
              <a:spcPct val="0"/>
            </a:spcAft>
            <a:defRPr kern="1200">
              <a:solidFill>
                <a:srgbClr val="FFFFFF"/>
              </a:solidFill>
              <a:latin typeface="Arial"/>
            </a:defRPr>
          </a:lvl3pPr>
          <a:lvl4pPr marL="1371600" algn="ctr" rtl="0" fontAlgn="base">
            <a:spcBef>
              <a:spcPct val="0"/>
            </a:spcBef>
            <a:spcAft>
              <a:spcPct val="0"/>
            </a:spcAft>
            <a:defRPr kern="1200">
              <a:solidFill>
                <a:srgbClr val="FFFFFF"/>
              </a:solidFill>
              <a:latin typeface="Arial"/>
            </a:defRPr>
          </a:lvl4pPr>
          <a:lvl5pPr marL="1828800" algn="ctr" rtl="0" fontAlgn="base">
            <a:spcBef>
              <a:spcPct val="0"/>
            </a:spcBef>
            <a:spcAft>
              <a:spcPct val="0"/>
            </a:spcAft>
            <a:defRPr kern="1200">
              <a:solidFill>
                <a:srgbClr val="FFFFFF"/>
              </a:solidFill>
              <a:latin typeface="Arial"/>
            </a:defRPr>
          </a:lvl5pPr>
          <a:lvl6pPr marL="2286000" algn="l" defTabSz="914400" rtl="0" eaLnBrk="1" latinLnBrk="0" hangingPunct="1">
            <a:defRPr kern="1200">
              <a:solidFill>
                <a:srgbClr val="FFFFFF"/>
              </a:solidFill>
              <a:latin typeface="Arial"/>
            </a:defRPr>
          </a:lvl6pPr>
          <a:lvl7pPr marL="2743200" algn="l" defTabSz="914400" rtl="0" eaLnBrk="1" latinLnBrk="0" hangingPunct="1">
            <a:defRPr kern="1200">
              <a:solidFill>
                <a:srgbClr val="FFFFFF"/>
              </a:solidFill>
              <a:latin typeface="Arial"/>
            </a:defRPr>
          </a:lvl7pPr>
          <a:lvl8pPr marL="3200400" algn="l" defTabSz="914400" rtl="0" eaLnBrk="1" latinLnBrk="0" hangingPunct="1">
            <a:defRPr kern="1200">
              <a:solidFill>
                <a:srgbClr val="FFFFFF"/>
              </a:solidFill>
              <a:latin typeface="Arial"/>
            </a:defRPr>
          </a:lvl8pPr>
          <a:lvl9pPr marL="3657600" algn="l" defTabSz="914400" rtl="0" eaLnBrk="1" latinLnBrk="0" hangingPunct="1">
            <a:defRPr kern="1200">
              <a:solidFill>
                <a:srgbClr val="FFFFFF"/>
              </a:solidFill>
              <a:latin typeface="Arial"/>
            </a:defRPr>
          </a:lvl9pPr>
        </a:lstStyle>
        <a:p xmlns:a="http://schemas.openxmlformats.org/drawingml/2006/main">
          <a:pPr algn="ctr"/>
          <a:r>
            <a:rPr lang="ru-RU" sz="1400" b="1" dirty="0" smtClean="0">
              <a:solidFill>
                <a:srgbClr val="000000"/>
              </a:solidFill>
              <a:latin typeface="Times New Roman" pitchFamily="18" charset="0"/>
              <a:cs typeface="Times New Roman" pitchFamily="18" charset="0"/>
            </a:rPr>
            <a:t>77 случаев;</a:t>
          </a:r>
        </a:p>
        <a:p xmlns:a="http://schemas.openxmlformats.org/drawingml/2006/main">
          <a:pPr algn="ctr"/>
          <a:r>
            <a:rPr lang="ru-RU" sz="1400" b="1" dirty="0" smtClean="0">
              <a:solidFill>
                <a:srgbClr val="000000"/>
              </a:solidFill>
              <a:latin typeface="Times New Roman" pitchFamily="18" charset="0"/>
              <a:cs typeface="Times New Roman" pitchFamily="18" charset="0"/>
            </a:rPr>
            <a:t>0,6 млн. руб.</a:t>
          </a:r>
        </a:p>
      </cdr:txBody>
    </cdr:sp>
  </cdr:relSizeAnchor>
  <cdr:relSizeAnchor xmlns:cdr="http://schemas.openxmlformats.org/drawingml/2006/chartDrawing">
    <cdr:from>
      <cdr:x>0.36207</cdr:x>
      <cdr:y>0.02222</cdr:y>
    </cdr:from>
    <cdr:to>
      <cdr:x>0.68966</cdr:x>
      <cdr:y>0.17778</cdr:y>
    </cdr:to>
    <cdr:sp macro="" textlink="">
      <cdr:nvSpPr>
        <cdr:cNvPr id="5" name="Прямоугольник 4"/>
        <cdr:cNvSpPr/>
      </cdr:nvSpPr>
      <cdr:spPr>
        <a:xfrm xmlns:a="http://schemas.openxmlformats.org/drawingml/2006/main">
          <a:off x="1512168" y="72008"/>
          <a:ext cx="1368152" cy="504056"/>
        </a:xfrm>
        <a:prstGeom xmlns:a="http://schemas.openxmlformats.org/drawingml/2006/main" prst="rect">
          <a:avLst/>
        </a:prstGeom>
        <a:solidFill xmlns:a="http://schemas.openxmlformats.org/drawingml/2006/main">
          <a:srgbClr val="FFFFFF"/>
        </a:solidFill>
        <a:ln xmlns:a="http://schemas.openxmlformats.org/drawingml/2006/main" w="25400" cap="flat" cmpd="sng" algn="ctr">
          <a:solidFill>
            <a:srgbClr val="FFC000"/>
          </a:solid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
          <a:bevelB w="635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ctr" rtl="0" fontAlgn="base">
            <a:spcBef>
              <a:spcPct val="0"/>
            </a:spcBef>
            <a:spcAft>
              <a:spcPct val="0"/>
            </a:spcAft>
            <a:defRPr kern="1200">
              <a:solidFill>
                <a:srgbClr val="FFFFFF"/>
              </a:solidFill>
              <a:latin typeface="Arial"/>
            </a:defRPr>
          </a:lvl1pPr>
          <a:lvl2pPr marL="457200" algn="ctr" rtl="0" fontAlgn="base">
            <a:spcBef>
              <a:spcPct val="0"/>
            </a:spcBef>
            <a:spcAft>
              <a:spcPct val="0"/>
            </a:spcAft>
            <a:defRPr kern="1200">
              <a:solidFill>
                <a:srgbClr val="FFFFFF"/>
              </a:solidFill>
              <a:latin typeface="Arial"/>
            </a:defRPr>
          </a:lvl2pPr>
          <a:lvl3pPr marL="914400" algn="ctr" rtl="0" fontAlgn="base">
            <a:spcBef>
              <a:spcPct val="0"/>
            </a:spcBef>
            <a:spcAft>
              <a:spcPct val="0"/>
            </a:spcAft>
            <a:defRPr kern="1200">
              <a:solidFill>
                <a:srgbClr val="FFFFFF"/>
              </a:solidFill>
              <a:latin typeface="Arial"/>
            </a:defRPr>
          </a:lvl3pPr>
          <a:lvl4pPr marL="1371600" algn="ctr" rtl="0" fontAlgn="base">
            <a:spcBef>
              <a:spcPct val="0"/>
            </a:spcBef>
            <a:spcAft>
              <a:spcPct val="0"/>
            </a:spcAft>
            <a:defRPr kern="1200">
              <a:solidFill>
                <a:srgbClr val="FFFFFF"/>
              </a:solidFill>
              <a:latin typeface="Arial"/>
            </a:defRPr>
          </a:lvl4pPr>
          <a:lvl5pPr marL="1828800" algn="ctr" rtl="0" fontAlgn="base">
            <a:spcBef>
              <a:spcPct val="0"/>
            </a:spcBef>
            <a:spcAft>
              <a:spcPct val="0"/>
            </a:spcAft>
            <a:defRPr kern="1200">
              <a:solidFill>
                <a:srgbClr val="FFFFFF"/>
              </a:solidFill>
              <a:latin typeface="Arial"/>
            </a:defRPr>
          </a:lvl5pPr>
          <a:lvl6pPr marL="2286000" algn="l" defTabSz="914400" rtl="0" eaLnBrk="1" latinLnBrk="0" hangingPunct="1">
            <a:defRPr kern="1200">
              <a:solidFill>
                <a:srgbClr val="FFFFFF"/>
              </a:solidFill>
              <a:latin typeface="Arial"/>
            </a:defRPr>
          </a:lvl6pPr>
          <a:lvl7pPr marL="2743200" algn="l" defTabSz="914400" rtl="0" eaLnBrk="1" latinLnBrk="0" hangingPunct="1">
            <a:defRPr kern="1200">
              <a:solidFill>
                <a:srgbClr val="FFFFFF"/>
              </a:solidFill>
              <a:latin typeface="Arial"/>
            </a:defRPr>
          </a:lvl7pPr>
          <a:lvl8pPr marL="3200400" algn="l" defTabSz="914400" rtl="0" eaLnBrk="1" latinLnBrk="0" hangingPunct="1">
            <a:defRPr kern="1200">
              <a:solidFill>
                <a:srgbClr val="FFFFFF"/>
              </a:solidFill>
              <a:latin typeface="Arial"/>
            </a:defRPr>
          </a:lvl8pPr>
          <a:lvl9pPr marL="3657600" algn="l" defTabSz="914400" rtl="0" eaLnBrk="1" latinLnBrk="0" hangingPunct="1">
            <a:defRPr kern="1200">
              <a:solidFill>
                <a:srgbClr val="FFFFFF"/>
              </a:solidFill>
              <a:latin typeface="Arial"/>
            </a:defRPr>
          </a:lvl9pPr>
        </a:lstStyle>
        <a:p xmlns:a="http://schemas.openxmlformats.org/drawingml/2006/main">
          <a:pPr algn="ctr"/>
          <a:r>
            <a:rPr lang="ru-RU" sz="1400" b="1" dirty="0" smtClean="0">
              <a:solidFill>
                <a:srgbClr val="000000"/>
              </a:solidFill>
              <a:latin typeface="Times New Roman" pitchFamily="18" charset="0"/>
              <a:cs typeface="Times New Roman" pitchFamily="18" charset="0"/>
            </a:rPr>
            <a:t>12 случаев;</a:t>
          </a:r>
        </a:p>
        <a:p xmlns:a="http://schemas.openxmlformats.org/drawingml/2006/main">
          <a:pPr algn="ctr"/>
          <a:r>
            <a:rPr lang="ru-RU" sz="1400" b="1" dirty="0" smtClean="0">
              <a:solidFill>
                <a:srgbClr val="000000"/>
              </a:solidFill>
              <a:latin typeface="Times New Roman" pitchFamily="18" charset="0"/>
              <a:cs typeface="Times New Roman" pitchFamily="18" charset="0"/>
            </a:rPr>
            <a:t>0,8 млн. руб.</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cdr:x>
      <cdr:y>0</cdr:y>
    </cdr:to>
    <cdr:grpSp>
      <cdr:nvGrpSpPr>
        <cdr:cNvPr id="5" name="Группа 4"/>
        <cdr:cNvGrpSpPr/>
      </cdr:nvGrpSpPr>
      <cdr:grpSpPr>
        <a:xfrm xmlns:a="http://schemas.openxmlformats.org/drawingml/2006/main">
          <a:off x="0" y="0"/>
          <a:ext cx="0" cy="0"/>
          <a:chOff x="0" y="0"/>
          <a:chExt cx="0" cy="0"/>
        </a:xfrm>
      </cdr:grpSpPr>
    </cdr:grpSp>
  </cdr:relSizeAnchor>
  <cdr:relSizeAnchor xmlns:cdr="http://schemas.openxmlformats.org/drawingml/2006/chartDrawing">
    <cdr:from>
      <cdr:x>0.43743</cdr:x>
      <cdr:y>0.26471</cdr:y>
    </cdr:from>
    <cdr:to>
      <cdr:x>0.55953</cdr:x>
      <cdr:y>0.41497</cdr:y>
    </cdr:to>
    <cdr:sp macro="" textlink="">
      <cdr:nvSpPr>
        <cdr:cNvPr id="9" name="TextBox 8"/>
        <cdr:cNvSpPr txBox="1"/>
      </cdr:nvSpPr>
      <cdr:spPr>
        <a:xfrm xmlns:a="http://schemas.openxmlformats.org/drawingml/2006/main">
          <a:off x="3275856" y="648072"/>
          <a:ext cx="914400" cy="3678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400" b="1" dirty="0" smtClean="0">
              <a:latin typeface="Times New Roman" pitchFamily="18" charset="0"/>
              <a:cs typeface="Times New Roman" pitchFamily="18" charset="0"/>
            </a:rPr>
            <a:t>32 случая</a:t>
          </a:r>
          <a:endParaRPr lang="ru-RU" sz="1400" b="1" dirty="0">
            <a:latin typeface="Times New Roman" pitchFamily="18" charset="0"/>
            <a:cs typeface="Times New Roman" pitchFamily="18" charset="0"/>
          </a:endParaRPr>
        </a:p>
      </cdr:txBody>
    </cdr:sp>
  </cdr:relSizeAnchor>
  <cdr:relSizeAnchor xmlns:cdr="http://schemas.openxmlformats.org/drawingml/2006/chartDrawing">
    <cdr:from>
      <cdr:x>0.82205</cdr:x>
      <cdr:y>0.44118</cdr:y>
    </cdr:from>
    <cdr:to>
      <cdr:x>0.98551</cdr:x>
      <cdr:y>0.59144</cdr:y>
    </cdr:to>
    <cdr:sp macro="" textlink="">
      <cdr:nvSpPr>
        <cdr:cNvPr id="10" name="TextBox 9"/>
        <cdr:cNvSpPr txBox="1"/>
      </cdr:nvSpPr>
      <cdr:spPr>
        <a:xfrm xmlns:a="http://schemas.openxmlformats.org/drawingml/2006/main">
          <a:off x="6156176" y="1080120"/>
          <a:ext cx="1224136" cy="3678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600" b="1" dirty="0" smtClean="0">
              <a:solidFill>
                <a:schemeClr val="tx1"/>
              </a:solidFill>
              <a:latin typeface="Times New Roman" pitchFamily="18" charset="0"/>
              <a:cs typeface="Times New Roman" pitchFamily="18" charset="0"/>
            </a:rPr>
            <a:t>21,2 млн. руб.</a:t>
          </a:r>
          <a:endParaRPr lang="ru-RU" sz="1600" b="1" dirty="0">
            <a:solidFill>
              <a:schemeClr val="tx1"/>
            </a:solidFill>
            <a:latin typeface="Times New Roman" pitchFamily="18" charset="0"/>
            <a:cs typeface="Times New Roman"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0.43574</cdr:x>
      <cdr:y>0.42188</cdr:y>
    </cdr:from>
    <cdr:to>
      <cdr:x>0.66989</cdr:x>
      <cdr:y>0.58555</cdr:y>
    </cdr:to>
    <cdr:sp macro="" textlink="">
      <cdr:nvSpPr>
        <cdr:cNvPr id="3" name="Прямоугольник 2"/>
        <cdr:cNvSpPr/>
      </cdr:nvSpPr>
      <cdr:spPr>
        <a:xfrm xmlns:a="http://schemas.openxmlformats.org/drawingml/2006/main">
          <a:off x="2604260" y="1944216"/>
          <a:ext cx="1399436" cy="75431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ru-RU" sz="1400" b="1" dirty="0" smtClean="0">
              <a:solidFill>
                <a:schemeClr val="tx1"/>
              </a:solidFill>
              <a:latin typeface="Times New Roman" pitchFamily="18" charset="0"/>
              <a:cs typeface="Times New Roman" pitchFamily="18" charset="0"/>
            </a:rPr>
            <a:t>18,9 </a:t>
          </a:r>
        </a:p>
        <a:p xmlns:a="http://schemas.openxmlformats.org/drawingml/2006/main">
          <a:pPr algn="ctr"/>
          <a:r>
            <a:rPr lang="ru-RU" sz="1400" b="1" dirty="0" smtClean="0">
              <a:solidFill>
                <a:schemeClr val="tx1"/>
              </a:solidFill>
              <a:latin typeface="Times New Roman" pitchFamily="18" charset="0"/>
              <a:cs typeface="Times New Roman" pitchFamily="18" charset="0"/>
            </a:rPr>
            <a:t>млн. рублей</a:t>
          </a:r>
          <a:endParaRPr lang="ru-RU" sz="1400" b="1" dirty="0">
            <a:solidFill>
              <a:schemeClr val="tx1"/>
            </a:solidFill>
            <a:latin typeface="Times New Roman" pitchFamily="18" charset="0"/>
            <a:cs typeface="Times New Roman" pitchFamily="18" charset="0"/>
          </a:endParaRPr>
        </a:p>
      </cdr:txBody>
    </cdr:sp>
  </cdr:relSizeAnchor>
  <cdr:relSizeAnchor xmlns:cdr="http://schemas.openxmlformats.org/drawingml/2006/chartDrawing">
    <cdr:from>
      <cdr:x>0.66265</cdr:x>
      <cdr:y>0.53125</cdr:y>
    </cdr:from>
    <cdr:to>
      <cdr:x>0.81565</cdr:x>
      <cdr:y>0.72967</cdr:y>
    </cdr:to>
    <cdr:sp macro="" textlink="">
      <cdr:nvSpPr>
        <cdr:cNvPr id="6" name="TextBox 5"/>
        <cdr:cNvSpPr txBox="1"/>
      </cdr:nvSpPr>
      <cdr:spPr>
        <a:xfrm xmlns:a="http://schemas.openxmlformats.org/drawingml/2006/main">
          <a:off x="3960440" y="244827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12,5 млн. руб.</a:t>
          </a:r>
          <a:endParaRPr lang="ru-RU" sz="1200" b="1" dirty="0">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69BF94-3AA3-475A-94D0-440BDD6266B4}" type="datetimeFigureOut">
              <a:rPr lang="ru-RU" smtClean="0"/>
              <a:pPr/>
              <a:t>26.06.2017</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ED7732-FE12-4713-819A-BCEC7ABE9268}" type="slidenum">
              <a:rPr lang="ru-RU" smtClean="0"/>
              <a:pPr/>
              <a:t>‹#›</a:t>
            </a:fld>
            <a:endParaRPr lang="ru-RU"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AAFE889-8A20-4433-B3BE-38C50EF802D3}" type="slidenum">
              <a:rPr lang="ru-RU"/>
              <a:pPr>
                <a:defRPr/>
              </a:pPr>
              <a:t>‹#›</a:t>
            </a:fld>
            <a:endParaRPr lang="ru-RU" dirty="0"/>
          </a:p>
        </p:txBody>
      </p:sp>
      <p:sp>
        <p:nvSpPr>
          <p:cNvPr id="8" name="Образ слайда 7"/>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9" name="Заметки 8"/>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Уважаемый Игорь Анатольевич! Уважаемые члены Правительства!     </a:t>
            </a:r>
          </a:p>
          <a:p>
            <a:pPr algn="just"/>
            <a:r>
              <a:rPr lang="ru-RU" dirty="0" smtClean="0"/>
              <a:t>Представляю Вашему вниманию «</a:t>
            </a:r>
            <a:r>
              <a:rPr lang="ru-RU" sz="1200" kern="1200" dirty="0" smtClean="0">
                <a:solidFill>
                  <a:schemeClr val="tx1"/>
                </a:solidFill>
                <a:latin typeface="Arial" charset="0"/>
                <a:ea typeface="+mn-ea"/>
                <a:cs typeface="+mn-cs"/>
              </a:rPr>
              <a:t>Отчет об исполнении бюджета территориального фонда обязательного медицинского страхования Архангельской области за 2016 год</a:t>
            </a:r>
            <a:r>
              <a:rPr lang="ru-RU" dirty="0" smtClean="0"/>
              <a:t>».</a:t>
            </a:r>
          </a:p>
          <a:p>
            <a:endParaRPr lang="ru-RU" dirty="0"/>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1</a:t>
            </a:fld>
            <a:endParaRPr lang="ru-R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55000" lnSpcReduction="20000"/>
          </a:bodyPr>
          <a:lstStyle/>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Начиная с 2016 года, часть неналоговых доходов от применения санкций к медицинским организациям за нарушения, выявленные при проведении контроля объемов, сроков, качества и условий предоставления медицинской помощи, в соответствии с частями 6.2 и 6.3 статьи 26 Федерального закона № 326-ФЗ, является источником формирования нормированного страхового запаса территориального фонда в части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В 2016 году сформированные средства составили 162,6 млн. рублей, из них:</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134,1 млн. рублей поступили</a:t>
            </a:r>
            <a:r>
              <a:rPr lang="ru-RU" sz="1600" kern="1200" baseline="0" dirty="0" smtClean="0">
                <a:solidFill>
                  <a:schemeClr val="tx1"/>
                </a:solidFill>
                <a:latin typeface="Times New Roman" pitchFamily="18" charset="0"/>
                <a:ea typeface="+mn-ea"/>
                <a:cs typeface="Times New Roman" pitchFamily="18" charset="0"/>
              </a:rPr>
              <a:t> </a:t>
            </a:r>
            <a:r>
              <a:rPr lang="ru-RU" sz="1600" kern="1200" dirty="0" smtClean="0">
                <a:solidFill>
                  <a:schemeClr val="tx1"/>
                </a:solidFill>
                <a:latin typeface="Times New Roman" pitchFamily="18" charset="0"/>
                <a:ea typeface="+mn-ea"/>
                <a:cs typeface="Times New Roman" pitchFamily="18" charset="0"/>
              </a:rPr>
              <a:t>по результатам проведения медико-экономического контроля (50%);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10,7 млн. рублей – суммы, необоснованно предъявленные к оплате медицинскими организациями, выявленные в результате проведения экспертизы качества медицинской помощи (35%);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15,7 млн. рублей – суммы, необоснованно предъявленные к оплате медицинскими организациями, выявленные в результате проведения медико-экономической экспертизы (35%);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2,1 млн. рублей – суммы, поступившие в результате уплаты медицинской организацией штрафов за неоказание, несвоевременное оказание или оказание медицинской помощи ненадлежащего качества (25%).</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В соответствии с постановлением Правительства РФ от 21.04.2016 № 332 «Об утверждении Правил использования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по состоянию на 01.01.2017 в медицинские организации направлены средства в сумме 18,9 млн. рублей, из них 6,4 млн. рублей – на приобретение медицинского оборудования; 12,5 тыс. рублей – на проведение ремонта медицинского оборудования.</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Переходящий остаток средств на финансовое обеспечение мероприятий по организации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в сумме 143,7 млн. рублей планируется направить на финансовое обеспечение соответствующих расходов в 2017 году.</a:t>
            </a: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10</a:t>
            </a:fld>
            <a:endParaRPr lang="ru-R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a:xfrm>
            <a:off x="1143000" y="685800"/>
            <a:ext cx="4572000" cy="3429000"/>
          </a:xfrm>
          <a:prstGeom prst="rect">
            <a:avLst/>
          </a:prstGeom>
          <a:ln/>
        </p:spPr>
      </p:sp>
      <p:sp>
        <p:nvSpPr>
          <p:cNvPr id="24579" name="Заметки 2"/>
          <p:cNvSpPr>
            <a:spLocks noGrp="1"/>
          </p:cNvSpPr>
          <p:nvPr>
            <p:ph type="body" idx="1"/>
          </p:nvPr>
        </p:nvSpPr>
        <p:spPr>
          <a:xfrm>
            <a:off x="685800" y="4343400"/>
            <a:ext cx="5486400" cy="4114800"/>
          </a:xfrm>
          <a:prstGeom prst="rect">
            <a:avLst/>
          </a:prstGeom>
          <a:noFill/>
          <a:ln/>
        </p:spPr>
        <p:txBody>
          <a:bodyPr/>
          <a:lstStyle/>
          <a:p>
            <a:endParaRPr lang="ru-RU" dirty="0" smtClean="0"/>
          </a:p>
        </p:txBody>
      </p:sp>
      <p:sp>
        <p:nvSpPr>
          <p:cNvPr id="24580" name="Номер слайда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83DFB53-045D-4FA1-8F65-1C66E393D192}" type="slidenum">
              <a:rPr lang="ru-RU" sz="1200"/>
              <a:pPr algn="r"/>
              <a:t>11</a:t>
            </a:fld>
            <a:endParaRPr lang="ru-RU" sz="1200" dirty="0"/>
          </a:p>
        </p:txBody>
      </p:sp>
      <p:sp>
        <p:nvSpPr>
          <p:cNvPr id="5" name="Номер слайда 4"/>
          <p:cNvSpPr>
            <a:spLocks noGrp="1"/>
          </p:cNvSpPr>
          <p:nvPr>
            <p:ph type="sldNum" sz="quarter" idx="10"/>
          </p:nvPr>
        </p:nvSpPr>
        <p:spPr/>
        <p:txBody>
          <a:bodyPr/>
          <a:lstStyle/>
          <a:p>
            <a:pPr>
              <a:defRPr/>
            </a:pPr>
            <a:fld id="{2AAFE889-8A20-4433-B3BE-38C50EF802D3}" type="slidenum">
              <a:rPr lang="ru-RU" smtClean="0"/>
              <a:pPr>
                <a:defRPr/>
              </a:pPr>
              <a:t>11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2</a:t>
            </a:fld>
            <a:endParaRPr lang="ru-RU" dirty="0" smtClean="0"/>
          </a:p>
        </p:txBody>
      </p:sp>
      <p:sp>
        <p:nvSpPr>
          <p:cNvPr id="16387" name="Rectangle 2"/>
          <p:cNvSpPr>
            <a:spLocks noGrp="1" noRot="1" noChangeAspect="1" noChangeArrowheads="1" noTextEdit="1"/>
          </p:cNvSpPr>
          <p:nvPr>
            <p:ph type="sldImg"/>
          </p:nvPr>
        </p:nvSpPr>
        <p:spPr>
          <a:xfrm>
            <a:off x="1143000" y="685800"/>
            <a:ext cx="4572000" cy="3429000"/>
          </a:xfrm>
          <a:prstGeom prst="rect">
            <a:avLst/>
          </a:prstGeom>
          <a:ln/>
        </p:spPr>
      </p:sp>
      <p:sp>
        <p:nvSpPr>
          <p:cNvPr id="16388" name="Rectangle 3"/>
          <p:cNvSpPr>
            <a:spLocks noGrp="1" noChangeArrowheads="1"/>
          </p:cNvSpPr>
          <p:nvPr>
            <p:ph type="body" idx="1"/>
          </p:nvPr>
        </p:nvSpPr>
        <p:spPr>
          <a:xfrm>
            <a:off x="685800" y="4343400"/>
            <a:ext cx="5486400" cy="4114800"/>
          </a:xfrm>
          <a:prstGeom prst="rect">
            <a:avLst/>
          </a:prstGeom>
          <a:noFill/>
          <a:ln/>
        </p:spPr>
        <p:txBody>
          <a:bodyPr>
            <a:normAutofit/>
          </a:bodyPr>
          <a:lstStyle/>
          <a:p>
            <a:pPr indent="457200"/>
            <a:r>
              <a:rPr lang="ru-RU" sz="1200" kern="1200" dirty="0" smtClean="0">
                <a:solidFill>
                  <a:schemeClr val="tx1"/>
                </a:solidFill>
                <a:latin typeface="Arial" charset="0"/>
                <a:ea typeface="+mn-ea"/>
                <a:cs typeface="+mn-cs"/>
              </a:rPr>
              <a:t>Бюджет территориального фонда обязательного медицинского страхования Архангельской области на 2016 год утвержден областным законом от 18 декабря 2015 года № 374-22-ОЗ «О бюджете территориального фонда обязательного медицинского страхования Архангельской области на 2016 год»:</a:t>
            </a:r>
          </a:p>
          <a:p>
            <a:r>
              <a:rPr lang="ru-RU" sz="1200" kern="1200" dirty="0" smtClean="0">
                <a:solidFill>
                  <a:schemeClr val="tx1"/>
                </a:solidFill>
                <a:latin typeface="Arial" charset="0"/>
                <a:ea typeface="+mn-ea"/>
                <a:cs typeface="+mn-cs"/>
              </a:rPr>
              <a:t>- по доходам в сумме </a:t>
            </a:r>
            <a:r>
              <a:rPr lang="ru-RU" sz="1200" b="1" kern="1200" dirty="0" smtClean="0">
                <a:solidFill>
                  <a:schemeClr val="tx1"/>
                </a:solidFill>
                <a:latin typeface="Arial" charset="0"/>
                <a:ea typeface="+mn-ea"/>
                <a:cs typeface="+mn-cs"/>
              </a:rPr>
              <a:t>17 403,0 млн. рублей,</a:t>
            </a:r>
            <a:endParaRPr lang="ru-RU"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 по расходам в сумме </a:t>
            </a:r>
            <a:r>
              <a:rPr lang="ru-RU" sz="1200" b="1" kern="1200" dirty="0" smtClean="0">
                <a:solidFill>
                  <a:schemeClr val="tx1"/>
                </a:solidFill>
                <a:latin typeface="Arial" charset="0"/>
                <a:ea typeface="+mn-ea"/>
                <a:cs typeface="+mn-cs"/>
              </a:rPr>
              <a:t>17 536,8 млн. рублей,</a:t>
            </a:r>
            <a:endParaRPr lang="ru-RU"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 предельный размер дефицита бюджета составляет </a:t>
            </a:r>
            <a:r>
              <a:rPr lang="ru-RU" sz="1200" b="1" kern="1200" dirty="0" smtClean="0">
                <a:solidFill>
                  <a:schemeClr val="tx1"/>
                </a:solidFill>
                <a:latin typeface="Arial" charset="0"/>
                <a:ea typeface="+mn-ea"/>
                <a:cs typeface="+mn-cs"/>
              </a:rPr>
              <a:t>133,8 млн. рублей.</a:t>
            </a:r>
            <a:endParaRPr lang="ru-RU" sz="1200" kern="1200" dirty="0" smtClean="0">
              <a:solidFill>
                <a:schemeClr val="tx1"/>
              </a:solidFill>
              <a:latin typeface="Arial" charset="0"/>
              <a:ea typeface="+mn-ea"/>
              <a:cs typeface="+mn-cs"/>
            </a:endParaRP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По итогам работы за 2016 год бюджет территориального фонда исполнен:</a:t>
            </a:r>
          </a:p>
          <a:p>
            <a:pPr marL="0" marR="0" indent="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по доходам</a:t>
            </a:r>
            <a:r>
              <a:rPr lang="ru-RU" sz="1200" b="1" kern="1200" dirty="0" smtClean="0">
                <a:solidFill>
                  <a:schemeClr val="tx1"/>
                </a:solidFill>
                <a:latin typeface="Arial" charset="0"/>
                <a:ea typeface="+mn-ea"/>
                <a:cs typeface="+mn-cs"/>
              </a:rPr>
              <a:t> </a:t>
            </a:r>
            <a:r>
              <a:rPr lang="ru-RU" sz="1200" kern="1200" dirty="0" smtClean="0">
                <a:solidFill>
                  <a:schemeClr val="tx1"/>
                </a:solidFill>
                <a:latin typeface="Arial" charset="0"/>
                <a:ea typeface="+mn-ea"/>
                <a:cs typeface="+mn-cs"/>
              </a:rPr>
              <a:t>в сумме </a:t>
            </a:r>
            <a:r>
              <a:rPr lang="ru-RU" sz="1200" b="1" kern="1200" dirty="0" smtClean="0">
                <a:solidFill>
                  <a:schemeClr val="tx1"/>
                </a:solidFill>
                <a:latin typeface="Arial" charset="0"/>
                <a:ea typeface="+mn-ea"/>
                <a:cs typeface="+mn-cs"/>
              </a:rPr>
              <a:t>17 449,8 млн. рублей </a:t>
            </a:r>
            <a:r>
              <a:rPr lang="ru-RU" sz="1200" kern="1200" dirty="0" smtClean="0">
                <a:solidFill>
                  <a:schemeClr val="tx1"/>
                </a:solidFill>
                <a:latin typeface="Arial" charset="0"/>
                <a:ea typeface="+mn-ea"/>
                <a:cs typeface="+mn-cs"/>
              </a:rPr>
              <a:t>(100,3%),</a:t>
            </a:r>
          </a:p>
          <a:p>
            <a:pPr marL="0" marR="0" indent="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по расходам в сумме </a:t>
            </a:r>
            <a:r>
              <a:rPr lang="ru-RU" sz="1200" b="1" kern="1200" dirty="0" smtClean="0">
                <a:solidFill>
                  <a:schemeClr val="tx1"/>
                </a:solidFill>
                <a:latin typeface="Arial" charset="0"/>
                <a:ea typeface="+mn-ea"/>
                <a:cs typeface="+mn-cs"/>
              </a:rPr>
              <a:t>16 825,1 млн. рублей </a:t>
            </a:r>
            <a:r>
              <a:rPr lang="ru-RU" sz="1200" kern="1200" dirty="0" smtClean="0">
                <a:solidFill>
                  <a:schemeClr val="tx1"/>
                </a:solidFill>
                <a:latin typeface="Arial" charset="0"/>
                <a:ea typeface="+mn-ea"/>
                <a:cs typeface="+mn-cs"/>
              </a:rPr>
              <a:t>(95,9%).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Превышение доходов над расходами составило </a:t>
            </a:r>
            <a:r>
              <a:rPr lang="ru-RU" sz="1200" b="1" kern="1200" dirty="0" smtClean="0">
                <a:solidFill>
                  <a:schemeClr val="tx1"/>
                </a:solidFill>
                <a:latin typeface="Arial" charset="0"/>
                <a:ea typeface="+mn-ea"/>
                <a:cs typeface="+mn-cs"/>
              </a:rPr>
              <a:t>624,7 млн. рублей</a:t>
            </a:r>
            <a:r>
              <a:rPr lang="ru-RU" sz="1200" kern="1200" dirty="0" smtClean="0">
                <a:solidFill>
                  <a:schemeClr val="tx1"/>
                </a:solidFill>
                <a:latin typeface="Arial" charset="0"/>
                <a:ea typeface="+mn-ea"/>
                <a:cs typeface="+mn-cs"/>
              </a:rPr>
              <a:t>. Источником финансирования дефицита бюджета территориального фонда является увеличение остатка средств бюджета территориального фонда. </a:t>
            </a:r>
            <a:endParaRPr lang="ru-RU" i="1" u="sng" dirty="0" smtClean="0">
              <a:solidFill>
                <a:srgbClr val="FF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3</a:t>
            </a:fld>
            <a:endParaRPr lang="ru-RU" dirty="0" smtClean="0"/>
          </a:p>
        </p:txBody>
      </p:sp>
      <p:sp>
        <p:nvSpPr>
          <p:cNvPr id="16387" name="Rectangle 2"/>
          <p:cNvSpPr>
            <a:spLocks noGrp="1" noRot="1" noChangeAspect="1" noChangeArrowheads="1" noTextEdit="1"/>
          </p:cNvSpPr>
          <p:nvPr>
            <p:ph type="sldImg"/>
          </p:nvPr>
        </p:nvSpPr>
        <p:spPr>
          <a:xfrm>
            <a:off x="1143000" y="685800"/>
            <a:ext cx="4572000" cy="3429000"/>
          </a:xfrm>
          <a:prstGeom prst="rect">
            <a:avLst/>
          </a:prstGeom>
          <a:ln/>
        </p:spPr>
      </p:sp>
      <p:sp>
        <p:nvSpPr>
          <p:cNvPr id="16388" name="Rectangle 3"/>
          <p:cNvSpPr>
            <a:spLocks noGrp="1" noChangeArrowheads="1"/>
          </p:cNvSpPr>
          <p:nvPr>
            <p:ph type="body" idx="1"/>
          </p:nvPr>
        </p:nvSpPr>
        <p:spPr>
          <a:xfrm>
            <a:off x="685800" y="4211960"/>
            <a:ext cx="5911552" cy="4824536"/>
          </a:xfrm>
          <a:prstGeom prst="rect">
            <a:avLst/>
          </a:prstGeom>
          <a:noFill/>
          <a:ln/>
        </p:spPr>
        <p:txBody>
          <a:bodyPr>
            <a:noAutofit/>
          </a:bodyPr>
          <a:lstStyle/>
          <a:p>
            <a:pPr indent="432000" algn="just"/>
            <a:r>
              <a:rPr lang="x-none" sz="700" kern="1200" smtClean="0">
                <a:solidFill>
                  <a:schemeClr val="tx1"/>
                </a:solidFill>
                <a:latin typeface="Arial" charset="0"/>
                <a:ea typeface="+mn-ea"/>
                <a:cs typeface="+mn-cs"/>
              </a:rPr>
              <a:t>Доходы бюджета территориального фонда за 201</a:t>
            </a:r>
            <a:r>
              <a:rPr lang="ru-RU" sz="700" kern="1200" dirty="0" smtClean="0">
                <a:solidFill>
                  <a:schemeClr val="tx1"/>
                </a:solidFill>
                <a:latin typeface="Arial" charset="0"/>
                <a:ea typeface="+mn-ea"/>
                <a:cs typeface="+mn-cs"/>
              </a:rPr>
              <a:t>6</a:t>
            </a:r>
            <a:r>
              <a:rPr lang="x-none" sz="700" kern="1200" smtClean="0">
                <a:solidFill>
                  <a:schemeClr val="tx1"/>
                </a:solidFill>
                <a:latin typeface="Arial" charset="0"/>
                <a:ea typeface="+mn-ea"/>
                <a:cs typeface="+mn-cs"/>
              </a:rPr>
              <a:t> год </a:t>
            </a:r>
            <a:r>
              <a:rPr lang="ru-RU" sz="700" kern="1200" dirty="0" smtClean="0">
                <a:solidFill>
                  <a:schemeClr val="tx1"/>
                </a:solidFill>
                <a:latin typeface="Arial" charset="0"/>
                <a:ea typeface="+mn-ea"/>
                <a:cs typeface="+mn-cs"/>
              </a:rPr>
              <a:t>выполнены на 100,3% и </a:t>
            </a:r>
            <a:r>
              <a:rPr lang="x-none" sz="700" kern="1200" smtClean="0">
                <a:solidFill>
                  <a:schemeClr val="tx1"/>
                </a:solidFill>
                <a:latin typeface="Arial" charset="0"/>
                <a:ea typeface="+mn-ea"/>
                <a:cs typeface="+mn-cs"/>
              </a:rPr>
              <a:t>составили </a:t>
            </a:r>
            <a:r>
              <a:rPr lang="ru-RU" sz="700" b="1" kern="1200" dirty="0" smtClean="0">
                <a:solidFill>
                  <a:schemeClr val="tx1"/>
                </a:solidFill>
                <a:latin typeface="Arial" charset="0"/>
                <a:ea typeface="+mn-ea"/>
                <a:cs typeface="+mn-cs"/>
              </a:rPr>
              <a:t>17 449,8 млн.</a:t>
            </a:r>
            <a:r>
              <a:rPr lang="x-none" sz="700" b="1" kern="1200" smtClean="0">
                <a:solidFill>
                  <a:schemeClr val="tx1"/>
                </a:solidFill>
                <a:latin typeface="Arial" charset="0"/>
                <a:ea typeface="+mn-ea"/>
                <a:cs typeface="+mn-cs"/>
              </a:rPr>
              <a:t> рублей</a:t>
            </a:r>
            <a:r>
              <a:rPr lang="ru-RU" sz="700" b="1" kern="1200" dirty="0" smtClean="0">
                <a:solidFill>
                  <a:schemeClr val="tx1"/>
                </a:solidFill>
                <a:latin typeface="Arial" charset="0"/>
                <a:ea typeface="+mn-ea"/>
                <a:cs typeface="+mn-cs"/>
              </a:rPr>
              <a:t>,</a:t>
            </a:r>
            <a:r>
              <a:rPr lang="x-none" sz="700" kern="1200" smtClean="0">
                <a:solidFill>
                  <a:schemeClr val="tx1"/>
                </a:solidFill>
                <a:latin typeface="Arial" charset="0"/>
                <a:ea typeface="+mn-ea"/>
                <a:cs typeface="+mn-cs"/>
              </a:rPr>
              <a:t> в том </a:t>
            </a:r>
            <a:r>
              <a:rPr lang="ru-RU" sz="700" kern="1200" dirty="0" smtClean="0">
                <a:solidFill>
                  <a:schemeClr val="tx1"/>
                </a:solidFill>
                <a:latin typeface="Arial" charset="0"/>
                <a:ea typeface="+mn-ea"/>
                <a:cs typeface="+mn-cs"/>
              </a:rPr>
              <a:t>ч</a:t>
            </a:r>
            <a:r>
              <a:rPr lang="x-none" sz="700" kern="1200" smtClean="0">
                <a:solidFill>
                  <a:schemeClr val="tx1"/>
                </a:solidFill>
                <a:latin typeface="Arial" charset="0"/>
                <a:ea typeface="+mn-ea"/>
                <a:cs typeface="+mn-cs"/>
              </a:rPr>
              <a:t>исле</a:t>
            </a:r>
            <a:r>
              <a:rPr lang="ru-RU" sz="700" kern="1200" dirty="0" smtClean="0">
                <a:solidFill>
                  <a:schemeClr val="tx1"/>
                </a:solidFill>
                <a:latin typeface="Arial" charset="0"/>
                <a:ea typeface="+mn-ea"/>
                <a:cs typeface="+mn-cs"/>
              </a:rPr>
              <a:t>:</a:t>
            </a:r>
            <a:endParaRPr lang="ru-RU" sz="700" b="0" kern="1200" dirty="0" smtClean="0">
              <a:solidFill>
                <a:schemeClr val="tx1"/>
              </a:solidFill>
              <a:latin typeface="Arial" charset="0"/>
              <a:ea typeface="+mn-ea"/>
              <a:cs typeface="+mn-cs"/>
            </a:endParaRPr>
          </a:p>
          <a:p>
            <a:pPr marL="228600" marR="0" indent="-228600" algn="just" defTabSz="914400" rtl="0" eaLnBrk="0" fontAlgn="base" latinLnBrk="0" hangingPunct="0">
              <a:spcBef>
                <a:spcPts val="0"/>
              </a:spcBef>
              <a:spcAft>
                <a:spcPct val="0"/>
              </a:spcAft>
              <a:buClrTx/>
              <a:buSzTx/>
              <a:buFontTx/>
              <a:buAutoNum type="arabicPeriod"/>
              <a:tabLst/>
              <a:defRPr/>
            </a:pPr>
            <a:r>
              <a:rPr lang="ru-RU" sz="700" b="0" kern="1200" dirty="0" smtClean="0">
                <a:solidFill>
                  <a:schemeClr val="tx1"/>
                </a:solidFill>
                <a:latin typeface="Arial" charset="0"/>
                <a:ea typeface="+mn-ea"/>
                <a:cs typeface="+mn-cs"/>
              </a:rPr>
              <a:t>Неналоговые доходы составили </a:t>
            </a:r>
            <a:r>
              <a:rPr lang="ru-RU" sz="700" b="1" kern="1200" dirty="0" smtClean="0">
                <a:solidFill>
                  <a:schemeClr val="tx1"/>
                </a:solidFill>
                <a:latin typeface="Arial" charset="0"/>
                <a:ea typeface="+mn-ea"/>
                <a:cs typeface="+mn-cs"/>
              </a:rPr>
              <a:t>179,3 млн. рублей</a:t>
            </a:r>
            <a:r>
              <a:rPr lang="ru-RU" sz="700" b="0" kern="1200" dirty="0" smtClean="0">
                <a:solidFill>
                  <a:schemeClr val="tx1"/>
                </a:solidFill>
                <a:latin typeface="Arial" charset="0"/>
                <a:ea typeface="+mn-ea"/>
                <a:cs typeface="+mn-cs"/>
              </a:rPr>
              <a:t>. Данные поступления сложились из следующих средств:</a:t>
            </a:r>
          </a:p>
          <a:p>
            <a:pPr marL="228600" marR="0" indent="-228600" algn="just" defTabSz="914400" rtl="0" eaLnBrk="0" fontAlgn="base" latinLnBrk="0" hangingPunct="0">
              <a:spcBef>
                <a:spcPts val="0"/>
              </a:spcBef>
              <a:spcAft>
                <a:spcPct val="0"/>
              </a:spcAft>
              <a:buClrTx/>
              <a:buSzTx/>
              <a:buFontTx/>
              <a:buChar char="-"/>
              <a:tabLst/>
              <a:defRPr/>
            </a:pPr>
            <a:r>
              <a:rPr lang="ru-RU" sz="700" b="0" kern="1200" dirty="0" smtClean="0">
                <a:solidFill>
                  <a:schemeClr val="tx1"/>
                </a:solidFill>
                <a:latin typeface="Arial" charset="0"/>
                <a:ea typeface="+mn-ea"/>
                <a:cs typeface="+mn-cs"/>
              </a:rPr>
              <a:t>средства,</a:t>
            </a:r>
            <a:r>
              <a:rPr lang="ru-RU" sz="700" b="0" kern="1200" baseline="0" dirty="0" smtClean="0">
                <a:solidFill>
                  <a:schemeClr val="tx1"/>
                </a:solidFill>
                <a:latin typeface="Arial" charset="0"/>
                <a:ea typeface="+mn-ea"/>
                <a:cs typeface="+mn-cs"/>
              </a:rPr>
              <a:t> возвращенные МО и СМО, как остатки неиспользованных межбюджетных трансфертов;</a:t>
            </a:r>
          </a:p>
          <a:p>
            <a:pPr marL="228600" marR="0" indent="-228600" algn="just" defTabSz="914400" rtl="0" eaLnBrk="0" fontAlgn="base" latinLnBrk="0" hangingPunct="0">
              <a:spcBef>
                <a:spcPts val="0"/>
              </a:spcBef>
              <a:spcAft>
                <a:spcPct val="0"/>
              </a:spcAft>
              <a:buClrTx/>
              <a:buSzTx/>
              <a:buFontTx/>
              <a:buChar char="-"/>
              <a:tabLst/>
              <a:defRPr/>
            </a:pPr>
            <a:r>
              <a:rPr lang="ru-RU" sz="700" b="0" kern="1200" dirty="0" smtClean="0">
                <a:solidFill>
                  <a:schemeClr val="tx1"/>
                </a:solidFill>
                <a:latin typeface="Arial" charset="0"/>
                <a:ea typeface="+mn-ea"/>
                <a:cs typeface="+mn-cs"/>
              </a:rPr>
              <a:t>денежные взыскания и </a:t>
            </a:r>
            <a:r>
              <a:rPr lang="x-none" sz="700" kern="1200" smtClean="0">
                <a:solidFill>
                  <a:schemeClr val="tx1"/>
                </a:solidFill>
                <a:latin typeface="Arial" charset="0"/>
                <a:ea typeface="+mn-ea"/>
                <a:cs typeface="+mn-cs"/>
              </a:rPr>
              <a:t>штраф</a:t>
            </a:r>
            <a:r>
              <a:rPr lang="ru-RU" sz="700" kern="1200" dirty="0" smtClean="0">
                <a:solidFill>
                  <a:schemeClr val="tx1"/>
                </a:solidFill>
                <a:latin typeface="Arial" charset="0"/>
                <a:ea typeface="+mn-ea"/>
                <a:cs typeface="+mn-cs"/>
              </a:rPr>
              <a:t>ы, зачисляемые в бюджеты ТФОМС по результатам проведения проверок, реэкспертиз и по решениям судов;</a:t>
            </a:r>
          </a:p>
          <a:p>
            <a:pPr algn="just">
              <a:spcBef>
                <a:spcPts val="0"/>
              </a:spcBef>
            </a:pPr>
            <a:r>
              <a:rPr lang="ru-RU" sz="700" kern="1200" dirty="0" smtClean="0">
                <a:solidFill>
                  <a:schemeClr val="tx1"/>
                </a:solidFill>
                <a:latin typeface="Arial" charset="0"/>
                <a:ea typeface="+mn-ea"/>
                <a:cs typeface="+mn-cs"/>
              </a:rPr>
              <a:t>- в результате применения финансовых санкций за нарушения, выявленные при проведении контроля объемов, сроков, качества и условий предоставления медицинской помощи по ОМС.</a:t>
            </a:r>
          </a:p>
          <a:p>
            <a:pPr indent="432000" algn="just">
              <a:spcBef>
                <a:spcPts val="0"/>
              </a:spcBef>
            </a:pPr>
            <a:r>
              <a:rPr lang="ru-RU" sz="700" kern="1200" dirty="0" smtClean="0">
                <a:solidFill>
                  <a:schemeClr val="tx1"/>
                </a:solidFill>
                <a:latin typeface="Arial" charset="0"/>
                <a:ea typeface="+mn-ea"/>
                <a:cs typeface="+mn-cs"/>
              </a:rPr>
              <a:t>Часть неналоговых доходов в сумме 162,6 млн. рублей составляют средства, которые поступают в доход бюджета территориального фонда в соответствии с частями 6.2 и 6.3 статьи 26 Федерального закона от 29 ноября 2011 года № 326-ФЗ «Об обязательном медицинском страховании в Российской Федерации», и являются источником формирования нормированного страхового запаса территориального фонда в части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a:t>
            </a:r>
            <a:endParaRPr lang="ru-RU" sz="700" i="0" u="none" dirty="0" smtClean="0">
              <a:solidFill>
                <a:schemeClr val="tx1"/>
              </a:solidFill>
            </a:endParaRPr>
          </a:p>
          <a:p>
            <a:pPr marL="0" marR="0" indent="0" algn="just" defTabSz="914400" rtl="0" eaLnBrk="0" fontAlgn="base" latinLnBrk="0" hangingPunct="0">
              <a:spcBef>
                <a:spcPts val="0"/>
              </a:spcBef>
              <a:spcAft>
                <a:spcPct val="0"/>
              </a:spcAft>
              <a:buClrTx/>
              <a:buSzTx/>
              <a:buFontTx/>
              <a:buNone/>
              <a:tabLst/>
              <a:defRPr/>
            </a:pPr>
            <a:r>
              <a:rPr lang="ru-RU" sz="700" i="0" u="none" dirty="0" smtClean="0">
                <a:solidFill>
                  <a:schemeClr val="tx1"/>
                </a:solidFill>
              </a:rPr>
              <a:t>2. Субвенция,</a:t>
            </a:r>
            <a:r>
              <a:rPr lang="ru-RU" sz="700" i="0" u="none" baseline="0" dirty="0" smtClean="0">
                <a:solidFill>
                  <a:schemeClr val="tx1"/>
                </a:solidFill>
              </a:rPr>
              <a:t> предоставляемая </a:t>
            </a:r>
            <a:r>
              <a:rPr lang="ru-RU" sz="700" i="0" u="none" dirty="0" smtClean="0">
                <a:solidFill>
                  <a:schemeClr val="tx1"/>
                </a:solidFill>
              </a:rPr>
              <a:t>из бюджета ФОМС, которая </a:t>
            </a:r>
            <a:r>
              <a:rPr lang="ru-RU" sz="700" i="0" u="none" baseline="0" dirty="0" smtClean="0">
                <a:solidFill>
                  <a:schemeClr val="tx1"/>
                </a:solidFill>
              </a:rPr>
              <a:t>является о</a:t>
            </a:r>
            <a:r>
              <a:rPr lang="ru-RU" sz="700" i="0" u="none" dirty="0" smtClean="0">
                <a:solidFill>
                  <a:schemeClr val="tx1"/>
                </a:solidFill>
              </a:rPr>
              <a:t>сновным источником формирования доходной части бюджета</a:t>
            </a:r>
            <a:r>
              <a:rPr lang="ru-RU" sz="700" i="0" u="none" baseline="0" dirty="0" smtClean="0">
                <a:solidFill>
                  <a:schemeClr val="tx1"/>
                </a:solidFill>
              </a:rPr>
              <a:t> территориального фонда, </a:t>
            </a:r>
            <a:r>
              <a:rPr lang="ru-RU" sz="700" i="0" u="none" dirty="0" smtClean="0">
                <a:solidFill>
                  <a:schemeClr val="tx1"/>
                </a:solidFill>
              </a:rPr>
              <a:t>поступила в сумме </a:t>
            </a:r>
            <a:r>
              <a:rPr lang="ru-RU" sz="700" b="1" i="0" u="none" dirty="0" smtClean="0">
                <a:solidFill>
                  <a:schemeClr val="tx1"/>
                </a:solidFill>
              </a:rPr>
              <a:t>16 973,6 млн. рублей</a:t>
            </a:r>
            <a:r>
              <a:rPr lang="ru-RU" sz="700" b="1" i="0" u="none" baseline="0" dirty="0" smtClean="0">
                <a:solidFill>
                  <a:schemeClr val="tx1"/>
                </a:solidFill>
              </a:rPr>
              <a:t> </a:t>
            </a:r>
            <a:r>
              <a:rPr lang="ru-RU" sz="700" b="0" i="0" u="none" baseline="0" dirty="0" smtClean="0">
                <a:solidFill>
                  <a:schemeClr val="tx1"/>
                </a:solidFill>
              </a:rPr>
              <a:t>(100%).</a:t>
            </a:r>
          </a:p>
          <a:p>
            <a:pPr marL="0" marR="0" indent="0" algn="just" defTabSz="914400" rtl="0" eaLnBrk="0" fontAlgn="base" latinLnBrk="0" hangingPunct="0">
              <a:spcBef>
                <a:spcPts val="0"/>
              </a:spcBef>
              <a:spcAft>
                <a:spcPct val="0"/>
              </a:spcAft>
              <a:buClrTx/>
              <a:buSzTx/>
              <a:buFontTx/>
              <a:buNone/>
              <a:tabLst/>
              <a:defRPr/>
            </a:pPr>
            <a:r>
              <a:rPr lang="ru-RU" sz="700" b="0" i="0" u="none" baseline="0" dirty="0" smtClean="0">
                <a:solidFill>
                  <a:schemeClr val="tx1"/>
                </a:solidFill>
              </a:rPr>
              <a:t>3. Межбюджетный трансферт из бюджета ФОМС на дополнительное финансовое оказания специализированной, в том числе высокотехнологичной, медицинской помощи, включенной в базовую программу ОМС, поступил в сумме </a:t>
            </a:r>
            <a:r>
              <a:rPr lang="ru-RU" sz="700" b="1" i="0" u="none" baseline="0" dirty="0" smtClean="0">
                <a:solidFill>
                  <a:schemeClr val="tx1"/>
                </a:solidFill>
              </a:rPr>
              <a:t>144,2 млн. рублей</a:t>
            </a:r>
            <a:r>
              <a:rPr lang="ru-RU" sz="700" b="0" i="0" u="none" dirty="0" smtClean="0">
                <a:solidFill>
                  <a:schemeClr val="tx1"/>
                </a:solidFill>
              </a:rPr>
              <a:t>.</a:t>
            </a:r>
            <a:endParaRPr lang="ru-RU" sz="700" kern="1200" dirty="0" smtClean="0">
              <a:solidFill>
                <a:schemeClr val="tx1"/>
              </a:solidFill>
              <a:latin typeface="Arial" charset="0"/>
              <a:ea typeface="+mn-ea"/>
              <a:cs typeface="+mn-cs"/>
            </a:endParaRPr>
          </a:p>
          <a:p>
            <a:pPr algn="just">
              <a:spcBef>
                <a:spcPts val="0"/>
              </a:spcBef>
            </a:pPr>
            <a:r>
              <a:rPr lang="ru-RU" sz="700" b="0" i="0" u="none" baseline="0" dirty="0" smtClean="0">
                <a:solidFill>
                  <a:schemeClr val="tx1"/>
                </a:solidFill>
              </a:rPr>
              <a:t>4. М</a:t>
            </a:r>
            <a:r>
              <a:rPr lang="ru-RU" sz="700" kern="1200" dirty="0" smtClean="0">
                <a:solidFill>
                  <a:schemeClr val="tx1"/>
                </a:solidFill>
                <a:latin typeface="Arial" charset="0"/>
                <a:ea typeface="+mn-ea"/>
                <a:cs typeface="+mn-cs"/>
              </a:rPr>
              <a:t>ежбюджетные трансферты, передаваемые в бюджет территориального фонда, составили </a:t>
            </a:r>
            <a:r>
              <a:rPr lang="ru-RU" sz="700" b="1" kern="1200" dirty="0" smtClean="0">
                <a:solidFill>
                  <a:schemeClr val="tx1"/>
                </a:solidFill>
                <a:latin typeface="Arial" charset="0"/>
                <a:ea typeface="+mn-ea"/>
                <a:cs typeface="+mn-cs"/>
              </a:rPr>
              <a:t>272,3 млн. рублей </a:t>
            </a:r>
            <a:r>
              <a:rPr lang="ru-RU" sz="700" kern="1200" dirty="0" smtClean="0">
                <a:solidFill>
                  <a:schemeClr val="tx1"/>
                </a:solidFill>
                <a:latin typeface="Arial" charset="0"/>
                <a:ea typeface="+mn-ea"/>
                <a:cs typeface="+mn-cs"/>
              </a:rPr>
              <a:t>(108,9%).</a:t>
            </a:r>
            <a:r>
              <a:rPr lang="ru-RU" sz="700" b="1" kern="1200" dirty="0" smtClean="0">
                <a:solidFill>
                  <a:schemeClr val="tx1"/>
                </a:solidFill>
                <a:latin typeface="Arial" charset="0"/>
                <a:ea typeface="+mn-ea"/>
                <a:cs typeface="+mn-cs"/>
              </a:rPr>
              <a:t> </a:t>
            </a:r>
            <a:r>
              <a:rPr lang="ru-RU" sz="700" kern="1200" dirty="0" smtClean="0">
                <a:solidFill>
                  <a:schemeClr val="tx1"/>
                </a:solidFill>
                <a:latin typeface="Arial" charset="0"/>
                <a:ea typeface="+mn-ea"/>
                <a:cs typeface="+mn-cs"/>
              </a:rPr>
              <a:t>Данные средства поступили в рамках осуществления межтерриториальных расчетов между территориальными фондами ОМС за медицинскую помощь, оказанную медицинскими организациями Архангельской области лицам, застрахованным на территориях других субъектов РФ.</a:t>
            </a:r>
            <a:endParaRPr lang="ru-RU" sz="700" b="0" i="0" u="none" baseline="0" dirty="0" smtClean="0">
              <a:solidFill>
                <a:schemeClr val="tx1"/>
              </a:solidFill>
            </a:endParaRPr>
          </a:p>
          <a:p>
            <a:pPr algn="just">
              <a:spcBef>
                <a:spcPts val="0"/>
              </a:spcBef>
            </a:pPr>
            <a:r>
              <a:rPr lang="ru-RU" sz="700" b="0" i="0" u="none" baseline="0" dirty="0" smtClean="0">
                <a:solidFill>
                  <a:schemeClr val="tx1"/>
                </a:solidFill>
              </a:rPr>
              <a:t>5. На единовременные компенсационные выплаты медицинским работникам, прибывшим (переехавшим) на работу в сельские населенные пункты Архангельской области, из ФОМС поступило </a:t>
            </a:r>
            <a:r>
              <a:rPr lang="ru-RU" sz="700" b="1" i="0" u="none" baseline="0" dirty="0" smtClean="0">
                <a:solidFill>
                  <a:schemeClr val="tx1"/>
                </a:solidFill>
              </a:rPr>
              <a:t>25,2 млн. рублей</a:t>
            </a:r>
            <a:r>
              <a:rPr lang="ru-RU" sz="700" b="0" i="0" u="none" baseline="0" dirty="0" smtClean="0">
                <a:solidFill>
                  <a:schemeClr val="tx1"/>
                </a:solidFill>
              </a:rPr>
              <a:t> (116,8%).</a:t>
            </a:r>
          </a:p>
          <a:p>
            <a:pPr algn="just">
              <a:spcBef>
                <a:spcPts val="0"/>
              </a:spcBef>
              <a:buNone/>
            </a:pPr>
            <a:r>
              <a:rPr lang="ru-RU" sz="700" b="0" i="0" u="none" baseline="0" dirty="0" smtClean="0">
                <a:solidFill>
                  <a:schemeClr val="tx1"/>
                </a:solidFill>
              </a:rPr>
              <a:t>6. </a:t>
            </a:r>
            <a:r>
              <a:rPr lang="ru-RU" sz="700" kern="1200" dirty="0" smtClean="0">
                <a:solidFill>
                  <a:schemeClr val="tx1"/>
                </a:solidFill>
                <a:latin typeface="Arial" charset="0"/>
                <a:ea typeface="+mn-ea"/>
                <a:cs typeface="+mn-cs"/>
              </a:rPr>
              <a:t>Доходы от возврата субсидий, субвенций и иных межбюджетных трансфертов, имеющих целевое назначение, прошлых лет составили </a:t>
            </a:r>
            <a:r>
              <a:rPr lang="ru-RU" sz="700" b="1" kern="1200" dirty="0" smtClean="0">
                <a:solidFill>
                  <a:schemeClr val="tx1"/>
                </a:solidFill>
                <a:latin typeface="Arial" charset="0"/>
                <a:ea typeface="+mn-ea"/>
                <a:cs typeface="+mn-cs"/>
              </a:rPr>
              <a:t>1,1 млн. рублей, </a:t>
            </a:r>
            <a:r>
              <a:rPr lang="ru-RU" sz="700" b="0" kern="1200" dirty="0" smtClean="0">
                <a:solidFill>
                  <a:schemeClr val="tx1"/>
                </a:solidFill>
                <a:latin typeface="Arial" charset="0"/>
                <a:ea typeface="+mn-ea"/>
                <a:cs typeface="+mn-cs"/>
              </a:rPr>
              <a:t>из них 1,0 млн. рублей </a:t>
            </a:r>
            <a:r>
              <a:rPr lang="ru-RU" sz="700" kern="1200" dirty="0" smtClean="0">
                <a:solidFill>
                  <a:schemeClr val="tx1"/>
                </a:solidFill>
                <a:latin typeface="Arial" charset="0"/>
                <a:ea typeface="+mn-ea"/>
                <a:cs typeface="+mn-cs"/>
              </a:rPr>
              <a:t>поступил  от министерства здравоохранения Архангельской области как часть единовременных компенсационных выплат, возвращенных медицинскими работниками в связи с расторжением договоров, заключенных в предыдущие годы, 0,1 млн. рублей – от ТФОМС других субъектов РФ как межбюджетные трансферты прошлых лет, подлежащие возврату в ФОМС;</a:t>
            </a:r>
          </a:p>
          <a:p>
            <a:pPr algn="just">
              <a:spcBef>
                <a:spcPts val="0"/>
              </a:spcBef>
              <a:buNone/>
            </a:pPr>
            <a:r>
              <a:rPr lang="ru-RU" sz="700" kern="1200" dirty="0" smtClean="0">
                <a:solidFill>
                  <a:schemeClr val="tx1"/>
                </a:solidFill>
                <a:latin typeface="Arial" charset="0"/>
                <a:ea typeface="+mn-ea"/>
                <a:cs typeface="+mn-cs"/>
              </a:rPr>
              <a:t>7. Возврат в бюджет ФОМС и областной бюджет остатков субсидий, субвенций и иных межбюджетных трансфертов, имеющих целевое назначение, прошлых лет составил </a:t>
            </a:r>
            <a:r>
              <a:rPr lang="ru-RU" sz="700" b="1" kern="1200" dirty="0" smtClean="0">
                <a:solidFill>
                  <a:schemeClr val="tx1"/>
                </a:solidFill>
                <a:latin typeface="Arial" charset="0"/>
                <a:ea typeface="+mn-ea"/>
                <a:cs typeface="+mn-cs"/>
              </a:rPr>
              <a:t>145,9 млн. рублей со знаком «минус»</a:t>
            </a:r>
            <a:r>
              <a:rPr lang="ru-RU" sz="700" b="0" kern="1200" dirty="0" smtClean="0">
                <a:solidFill>
                  <a:schemeClr val="tx1"/>
                </a:solidFill>
                <a:latin typeface="Arial" charset="0"/>
                <a:ea typeface="+mn-ea"/>
                <a:cs typeface="+mn-cs"/>
              </a:rPr>
              <a:t>,</a:t>
            </a:r>
            <a:r>
              <a:rPr lang="ru-RU" sz="700" kern="1200" dirty="0" smtClean="0">
                <a:solidFill>
                  <a:schemeClr val="tx1"/>
                </a:solidFill>
                <a:latin typeface="Arial" charset="0"/>
                <a:ea typeface="+mn-ea"/>
                <a:cs typeface="+mn-cs"/>
              </a:rPr>
              <a:t> в том числе:</a:t>
            </a:r>
          </a:p>
          <a:p>
            <a:pPr algn="just">
              <a:spcBef>
                <a:spcPts val="0"/>
              </a:spcBef>
              <a:buNone/>
            </a:pPr>
            <a:r>
              <a:rPr lang="ru-RU" sz="700" kern="1200" baseline="0" dirty="0" smtClean="0">
                <a:solidFill>
                  <a:schemeClr val="tx1"/>
                </a:solidFill>
                <a:latin typeface="Arial" charset="0"/>
                <a:ea typeface="+mn-ea"/>
                <a:cs typeface="+mn-cs"/>
              </a:rPr>
              <a:t>а) в областной бюджет – 0,1 млн. рублей со знаком «минус». Данные поступления отражают движение остатка средств межбюджетного трансферта, предоставленного из областного бюджета в 2015 году на финансовое обеспечение скорой медицинской помощи, оказываемой сверх базовой программы ОМС:</a:t>
            </a:r>
          </a:p>
          <a:p>
            <a:pPr marL="0" marR="0" indent="0" algn="just" defTabSz="914400" rtl="0" eaLnBrk="0" fontAlgn="base" latinLnBrk="0" hangingPunct="0">
              <a:spcBef>
                <a:spcPts val="0"/>
              </a:spcBef>
              <a:spcAft>
                <a:spcPct val="0"/>
              </a:spcAft>
              <a:buClrTx/>
              <a:buSzTx/>
              <a:buFontTx/>
              <a:buNone/>
              <a:tabLst/>
              <a:defRPr/>
            </a:pPr>
            <a:r>
              <a:rPr lang="ru-RU" sz="700" kern="1200" dirty="0" smtClean="0">
                <a:solidFill>
                  <a:schemeClr val="tx1"/>
                </a:solidFill>
                <a:latin typeface="Arial" charset="0"/>
                <a:ea typeface="+mn-ea"/>
                <a:cs typeface="+mn-cs"/>
              </a:rPr>
              <a:t>     - остаток средств бюджета территориального фонда в сумме 0,4 млн.</a:t>
            </a:r>
            <a:r>
              <a:rPr lang="ru-RU" sz="700" kern="1200" baseline="0" dirty="0" smtClean="0">
                <a:solidFill>
                  <a:schemeClr val="tx1"/>
                </a:solidFill>
                <a:latin typeface="Arial" charset="0"/>
                <a:ea typeface="+mn-ea"/>
                <a:cs typeface="+mn-cs"/>
              </a:rPr>
              <a:t> рублей (с учетом средств, возвращенных медицинскими организациями, в сумме 0,3 млн. рублей) возвращен в областной бюджет;</a:t>
            </a:r>
          </a:p>
          <a:p>
            <a:pPr marL="228600" indent="-228600" algn="just">
              <a:spcBef>
                <a:spcPts val="0"/>
              </a:spcBef>
              <a:buNone/>
            </a:pPr>
            <a:r>
              <a:rPr lang="ru-RU" sz="700" kern="1200" baseline="0" dirty="0" smtClean="0">
                <a:solidFill>
                  <a:schemeClr val="tx1"/>
                </a:solidFill>
                <a:latin typeface="Arial" charset="0"/>
                <a:ea typeface="+mn-ea"/>
                <a:cs typeface="+mn-cs"/>
              </a:rPr>
              <a:t>     - средства на завершение расчетов за 2015 год в сумме 0,3 млн. рублей, в соответствии с решением министерства здравоохранения Архангельской области, возвращены в доход бюджета территориального фонда;</a:t>
            </a:r>
            <a:r>
              <a:rPr lang="ru-RU" sz="700" kern="1200" dirty="0" smtClean="0">
                <a:solidFill>
                  <a:schemeClr val="tx1"/>
                </a:solidFill>
                <a:latin typeface="Arial" charset="0"/>
                <a:ea typeface="+mn-ea"/>
                <a:cs typeface="+mn-cs"/>
              </a:rPr>
              <a:t>	</a:t>
            </a:r>
          </a:p>
          <a:p>
            <a:pPr marL="228600" indent="-228600" algn="just">
              <a:spcBef>
                <a:spcPts val="0"/>
              </a:spcBef>
              <a:buNone/>
            </a:pPr>
            <a:r>
              <a:rPr lang="ru-RU" sz="700" kern="1200" dirty="0" smtClean="0">
                <a:solidFill>
                  <a:schemeClr val="tx1"/>
                </a:solidFill>
                <a:latin typeface="Arial" charset="0"/>
                <a:ea typeface="+mn-ea"/>
                <a:cs typeface="+mn-cs"/>
              </a:rPr>
              <a:t>б) в бюджет ФОМС – 145,8 млн. рублей со знаком «минус», из них:</a:t>
            </a:r>
          </a:p>
          <a:p>
            <a:pPr algn="just">
              <a:spcBef>
                <a:spcPts val="0"/>
              </a:spcBef>
            </a:pPr>
            <a:r>
              <a:rPr lang="ru-RU" sz="700" kern="1200" dirty="0" smtClean="0">
                <a:solidFill>
                  <a:schemeClr val="tx1"/>
                </a:solidFill>
                <a:latin typeface="Arial" charset="0"/>
                <a:ea typeface="+mn-ea"/>
                <a:cs typeface="+mn-cs"/>
              </a:rPr>
              <a:t>     - 132</a:t>
            </a:r>
            <a:r>
              <a:rPr lang="ru-RU" sz="700" b="0" kern="1200" dirty="0" smtClean="0">
                <a:solidFill>
                  <a:schemeClr val="tx1"/>
                </a:solidFill>
                <a:latin typeface="Arial" charset="0"/>
                <a:ea typeface="+mn-ea"/>
                <a:cs typeface="+mn-cs"/>
              </a:rPr>
              <a:t>,4 млн. рублей со знаком «минус»</a:t>
            </a:r>
            <a:r>
              <a:rPr lang="ru-RU" sz="700" b="1" kern="1200" dirty="0" smtClean="0">
                <a:solidFill>
                  <a:schemeClr val="tx1"/>
                </a:solidFill>
                <a:latin typeface="Arial" charset="0"/>
                <a:ea typeface="+mn-ea"/>
                <a:cs typeface="+mn-cs"/>
              </a:rPr>
              <a:t> </a:t>
            </a:r>
            <a:r>
              <a:rPr lang="ru-RU" sz="700" kern="1200" dirty="0" smtClean="0">
                <a:solidFill>
                  <a:schemeClr val="tx1"/>
                </a:solidFill>
                <a:latin typeface="Arial" charset="0"/>
                <a:ea typeface="+mn-ea"/>
                <a:cs typeface="+mn-cs"/>
              </a:rPr>
              <a:t>– остаток средств по состоянию на 01 января 2016 года, источником финансового обеспечения которых являлась субвенция ФОМС;</a:t>
            </a:r>
          </a:p>
          <a:p>
            <a:pPr algn="just">
              <a:spcBef>
                <a:spcPts val="0"/>
              </a:spcBef>
            </a:pPr>
            <a:r>
              <a:rPr lang="ru-RU" sz="700" kern="1200" dirty="0" smtClean="0">
                <a:solidFill>
                  <a:schemeClr val="tx1"/>
                </a:solidFill>
                <a:latin typeface="Arial" charset="0"/>
                <a:ea typeface="+mn-ea"/>
                <a:cs typeface="+mn-cs"/>
              </a:rPr>
              <a:t>     -</a:t>
            </a:r>
            <a:r>
              <a:rPr lang="ru-RU" sz="700" b="1" kern="1200" dirty="0" smtClean="0">
                <a:solidFill>
                  <a:schemeClr val="tx1"/>
                </a:solidFill>
                <a:latin typeface="Arial" charset="0"/>
                <a:ea typeface="+mn-ea"/>
                <a:cs typeface="+mn-cs"/>
              </a:rPr>
              <a:t> </a:t>
            </a:r>
            <a:r>
              <a:rPr lang="ru-RU" sz="700" b="0" kern="1200" dirty="0" smtClean="0">
                <a:solidFill>
                  <a:schemeClr val="tx1"/>
                </a:solidFill>
                <a:latin typeface="Arial" charset="0"/>
                <a:ea typeface="+mn-ea"/>
                <a:cs typeface="+mn-cs"/>
              </a:rPr>
              <a:t>1,4 млн. рублей со знаком «минус» </a:t>
            </a:r>
            <a:r>
              <a:rPr lang="ru-RU" sz="700" b="1" kern="1200" dirty="0" smtClean="0">
                <a:solidFill>
                  <a:schemeClr val="tx1"/>
                </a:solidFill>
                <a:latin typeface="Arial" charset="0"/>
                <a:ea typeface="+mn-ea"/>
                <a:cs typeface="+mn-cs"/>
              </a:rPr>
              <a:t>– </a:t>
            </a:r>
            <a:r>
              <a:rPr lang="ru-RU" sz="700" kern="1200" dirty="0" smtClean="0">
                <a:solidFill>
                  <a:schemeClr val="tx1"/>
                </a:solidFill>
                <a:latin typeface="Arial" charset="0"/>
                <a:ea typeface="+mn-ea"/>
                <a:cs typeface="+mn-cs"/>
              </a:rPr>
              <a:t>средства на осуществление единовременных компенсационных выплат медицинским работникам, поступившие из областного бюджета в связи с расторжением договоров с медицинскими работниками;</a:t>
            </a:r>
          </a:p>
          <a:p>
            <a:pPr marL="0" marR="0" indent="0" algn="just" defTabSz="914400" rtl="0" eaLnBrk="0" fontAlgn="base" latinLnBrk="0" hangingPunct="0">
              <a:spcBef>
                <a:spcPts val="0"/>
              </a:spcBef>
              <a:spcAft>
                <a:spcPct val="0"/>
              </a:spcAft>
              <a:buClrTx/>
              <a:buSzTx/>
              <a:buFontTx/>
              <a:buNone/>
              <a:tabLst/>
              <a:defRPr/>
            </a:pPr>
            <a:r>
              <a:rPr lang="ru-RU" sz="700" kern="1200" baseline="0" dirty="0" smtClean="0">
                <a:solidFill>
                  <a:schemeClr val="tx1"/>
                </a:solidFill>
                <a:latin typeface="Arial" charset="0"/>
                <a:ea typeface="+mn-ea"/>
                <a:cs typeface="+mn-cs"/>
              </a:rPr>
              <a:t>     - 12,0 млн. рублей со знаком «минус» - </a:t>
            </a:r>
            <a:r>
              <a:rPr lang="ru-RU" sz="700" kern="1200" dirty="0" smtClean="0">
                <a:solidFill>
                  <a:schemeClr val="tx1"/>
                </a:solidFill>
                <a:latin typeface="Arial" charset="0"/>
                <a:ea typeface="+mn-ea"/>
                <a:cs typeface="+mn-cs"/>
              </a:rPr>
              <a:t>средства прошлых лет, возмещаемые страховыми медицинскими организациями и медицинскими организациями, источником финансового обеспечения которых являлась субвенция ФОМС.</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indent="457200" algn="just">
              <a:spcBef>
                <a:spcPts val="600"/>
              </a:spcBef>
              <a:spcAft>
                <a:spcPts val="600"/>
              </a:spcAft>
            </a:pPr>
            <a:r>
              <a:rPr lang="ru-RU" dirty="0" smtClean="0">
                <a:solidFill>
                  <a:schemeClr val="tx1"/>
                </a:solidFill>
              </a:rPr>
              <a:t>На слайде представлена динамика доходов и расходов бюджета территориального фонда за 2014 – 2016 годы.</a:t>
            </a:r>
          </a:p>
          <a:p>
            <a:pPr marL="0" marR="0" indent="457200" algn="just" defTabSz="914400" rtl="0" eaLnBrk="1" fontAlgn="auto" latinLnBrk="0" hangingPunct="1">
              <a:lnSpc>
                <a:spcPct val="100000"/>
              </a:lnSpc>
              <a:spcBef>
                <a:spcPts val="600"/>
              </a:spcBef>
              <a:spcAft>
                <a:spcPts val="600"/>
              </a:spcAft>
              <a:buClrTx/>
              <a:buSzTx/>
              <a:buFontTx/>
              <a:buNone/>
              <a:tabLst/>
              <a:defRPr/>
            </a:pPr>
            <a:r>
              <a:rPr lang="ru-RU" sz="1200" kern="1200" dirty="0" smtClean="0">
                <a:solidFill>
                  <a:schemeClr val="tx1"/>
                </a:solidFill>
                <a:effectLst/>
                <a:latin typeface="Arial" charset="0"/>
                <a:ea typeface="+mn-ea"/>
                <a:cs typeface="+mn-cs"/>
              </a:rPr>
              <a:t>В</a:t>
            </a:r>
            <a:r>
              <a:rPr lang="ru-RU" sz="1200" kern="1200" baseline="0" dirty="0" smtClean="0">
                <a:solidFill>
                  <a:schemeClr val="tx1"/>
                </a:solidFill>
                <a:effectLst/>
                <a:latin typeface="Arial" charset="0"/>
                <a:ea typeface="+mn-ea"/>
                <a:cs typeface="+mn-cs"/>
              </a:rPr>
              <a:t> 2016 году доходы и расходы по сравнению с 2015 годом снизились в связи с тем, что в 2016 году исключены:</a:t>
            </a:r>
          </a:p>
          <a:p>
            <a:pPr marL="0" marR="0" indent="457200" algn="just" defTabSz="914400" rtl="0" eaLnBrk="1" fontAlgn="auto" latinLnBrk="0" hangingPunct="1">
              <a:lnSpc>
                <a:spcPct val="100000"/>
              </a:lnSpc>
              <a:spcBef>
                <a:spcPts val="600"/>
              </a:spcBef>
              <a:spcAft>
                <a:spcPts val="600"/>
              </a:spcAft>
              <a:buClrTx/>
              <a:buSzTx/>
              <a:buFontTx/>
              <a:buChar char="-"/>
              <a:tabLst/>
              <a:defRPr/>
            </a:pPr>
            <a:r>
              <a:rPr lang="ru-RU" sz="1200" kern="1200" baseline="0" dirty="0" smtClean="0">
                <a:solidFill>
                  <a:schemeClr val="tx1"/>
                </a:solidFill>
                <a:effectLst/>
                <a:latin typeface="Arial" charset="0"/>
                <a:ea typeface="+mn-ea"/>
                <a:cs typeface="+mn-cs"/>
              </a:rPr>
              <a:t>субсидия ФОМС </a:t>
            </a:r>
            <a:r>
              <a:rPr lang="x-none" sz="1200" kern="1200" smtClean="0">
                <a:solidFill>
                  <a:schemeClr val="tx1"/>
                </a:solidFill>
                <a:latin typeface="Arial" charset="0"/>
                <a:ea typeface="+mn-ea"/>
                <a:cs typeface="+mn-cs"/>
              </a:rPr>
              <a:t>на </a:t>
            </a:r>
            <a:r>
              <a:rPr lang="ru-RU" sz="1200" kern="1200" dirty="0" smtClean="0">
                <a:solidFill>
                  <a:schemeClr val="tx1"/>
                </a:solidFill>
                <a:latin typeface="Arial" charset="0"/>
                <a:ea typeface="+mn-ea"/>
                <a:cs typeface="+mn-cs"/>
              </a:rPr>
              <a:t>реализацию Программы модернизации здравоохранения Архангельской области в части мероприятий по проектированию, строительству и вводу в эксплуатацию перинатального центра</a:t>
            </a:r>
            <a:r>
              <a:rPr lang="ru-RU" sz="1200" kern="1200" baseline="0" dirty="0" smtClean="0">
                <a:solidFill>
                  <a:schemeClr val="tx1"/>
                </a:solidFill>
                <a:effectLst/>
                <a:latin typeface="Arial" charset="0"/>
                <a:ea typeface="+mn-ea"/>
                <a:cs typeface="+mn-cs"/>
              </a:rPr>
              <a:t> в сумме 1 106,9 млн</a:t>
            </a:r>
            <a:r>
              <a:rPr lang="ru-RU" sz="1200" kern="1200" baseline="0" dirty="0" smtClean="0">
                <a:solidFill>
                  <a:schemeClr val="tx1"/>
                </a:solidFill>
                <a:effectLst/>
                <a:latin typeface="Arial" pitchFamily="34" charset="0"/>
                <a:ea typeface="+mn-ea"/>
                <a:cs typeface="Arial" pitchFamily="34" charset="0"/>
              </a:rPr>
              <a:t>. рублей;</a:t>
            </a:r>
          </a:p>
          <a:p>
            <a:pPr marL="0" marR="0" indent="457200" algn="just" defTabSz="914400" rtl="0" eaLnBrk="1" fontAlgn="auto" latinLnBrk="0" hangingPunct="1">
              <a:lnSpc>
                <a:spcPct val="100000"/>
              </a:lnSpc>
              <a:spcBef>
                <a:spcPts val="600"/>
              </a:spcBef>
              <a:spcAft>
                <a:spcPts val="600"/>
              </a:spcAft>
              <a:buClrTx/>
              <a:buSzTx/>
              <a:buFontTx/>
              <a:buChar char="-"/>
              <a:tabLst/>
              <a:defRPr/>
            </a:pPr>
            <a:r>
              <a:rPr kumimoji="1" lang="ru-RU" sz="1200" kern="1200" dirty="0" smtClean="0">
                <a:latin typeface="Arial" pitchFamily="34" charset="0"/>
                <a:ea typeface="Arial" charset="0"/>
                <a:cs typeface="Arial" pitchFamily="34" charset="0"/>
              </a:rPr>
              <a:t>межбюджетный трансферт из НСЗ ФОМС на дополнительное</a:t>
            </a:r>
            <a:r>
              <a:rPr kumimoji="1" lang="ru-RU" sz="1200" kern="1200" baseline="0" dirty="0" smtClean="0">
                <a:latin typeface="Arial" pitchFamily="34" charset="0"/>
                <a:ea typeface="Arial" charset="0"/>
                <a:cs typeface="Arial" pitchFamily="34" charset="0"/>
              </a:rPr>
              <a:t> финансовое обеспечение ТПОМС в связи с изменением курса валют при приобретении импортных лекарственных средств, медицинских изделий и расходных материалов, медицинского инструментария, реактивов и химикатов в сумме 112,0 млн. рублей;</a:t>
            </a:r>
          </a:p>
          <a:p>
            <a:pPr marL="0" marR="0" indent="457200" algn="just" defTabSz="914400" rtl="0" eaLnBrk="1" fontAlgn="auto" latinLnBrk="0" hangingPunct="1">
              <a:lnSpc>
                <a:spcPct val="100000"/>
              </a:lnSpc>
              <a:spcBef>
                <a:spcPts val="600"/>
              </a:spcBef>
              <a:spcAft>
                <a:spcPts val="600"/>
              </a:spcAft>
              <a:buClrTx/>
              <a:buSzTx/>
              <a:buFontTx/>
              <a:buChar char="-"/>
              <a:tabLst/>
              <a:defRPr/>
            </a:pPr>
            <a:r>
              <a:rPr kumimoji="1" lang="ru-RU" sz="1200" kern="1200" baseline="0" dirty="0" smtClean="0">
                <a:latin typeface="Arial" pitchFamily="34" charset="0"/>
                <a:ea typeface="Arial" charset="0"/>
                <a:cs typeface="Arial" pitchFamily="34" charset="0"/>
              </a:rPr>
              <a:t>межбюджетные трансферты из областного бюджета в сумме 167,7 млн. рублей</a:t>
            </a:r>
            <a:r>
              <a:rPr lang="ru-RU" sz="1200" kern="1200" baseline="0" dirty="0" smtClean="0">
                <a:solidFill>
                  <a:schemeClr val="tx1"/>
                </a:solidFill>
                <a:effectLst/>
                <a:latin typeface="Arial" pitchFamily="34" charset="0"/>
                <a:ea typeface="+mn-ea"/>
                <a:cs typeface="Arial" pitchFamily="34" charset="0"/>
              </a:rPr>
              <a:t>.</a:t>
            </a:r>
            <a:endParaRPr lang="ru-RU" sz="1200" kern="1200" dirty="0" smtClean="0">
              <a:solidFill>
                <a:schemeClr val="tx1"/>
              </a:solidFill>
              <a:effectLst/>
              <a:latin typeface="Arial" pitchFamily="34" charset="0"/>
              <a:ea typeface="+mn-ea"/>
              <a:cs typeface="Arial" pitchFamily="34" charset="0"/>
            </a:endParaRP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4</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143000" y="685800"/>
            <a:ext cx="4572000" cy="3429000"/>
          </a:xfrm>
          <a:prstGeom prst="rect">
            <a:avLst/>
          </a:prstGeom>
          <a:ln/>
        </p:spPr>
      </p:sp>
      <p:sp>
        <p:nvSpPr>
          <p:cNvPr id="19459" name="Rectangle 3"/>
          <p:cNvSpPr>
            <a:spLocks noGrp="1" noChangeArrowheads="1"/>
          </p:cNvSpPr>
          <p:nvPr>
            <p:ph type="body" idx="1"/>
          </p:nvPr>
        </p:nvSpPr>
        <p:spPr>
          <a:xfrm>
            <a:off x="260648" y="4343400"/>
            <a:ext cx="6408712" cy="4621088"/>
          </a:xfrm>
          <a:prstGeom prst="rect">
            <a:avLst/>
          </a:prstGeom>
          <a:noFill/>
          <a:ln/>
        </p:spPr>
        <p:txBody>
          <a:bodyPr>
            <a:normAutofit/>
          </a:bodyPr>
          <a:lstStyle/>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Расходы бюджета территориального фонда за 2016 год составили </a:t>
            </a:r>
            <a:r>
              <a:rPr lang="ru-RU" sz="1200" b="1" kern="1200" dirty="0" smtClean="0">
                <a:solidFill>
                  <a:schemeClr val="tx1"/>
                </a:solidFill>
                <a:latin typeface="Arial" charset="0"/>
                <a:ea typeface="+mn-ea"/>
                <a:cs typeface="+mn-cs"/>
              </a:rPr>
              <a:t>16 825,1 млн. рублей</a:t>
            </a:r>
            <a:r>
              <a:rPr lang="ru-RU" sz="1200" kern="1200" dirty="0" smtClean="0">
                <a:solidFill>
                  <a:schemeClr val="tx1"/>
                </a:solidFill>
                <a:latin typeface="Arial" charset="0"/>
                <a:ea typeface="+mn-ea"/>
                <a:cs typeface="+mn-cs"/>
              </a:rPr>
              <a:t>, из них: </a:t>
            </a:r>
          </a:p>
          <a:p>
            <a:pPr indent="457200" algn="just"/>
            <a:r>
              <a:rPr lang="ru-RU" sz="1200" kern="1200" dirty="0" smtClean="0">
                <a:solidFill>
                  <a:schemeClr val="tx1"/>
                </a:solidFill>
                <a:latin typeface="Arial" charset="0"/>
                <a:ea typeface="+mn-ea"/>
                <a:cs typeface="+mn-cs"/>
              </a:rPr>
              <a:t>На финансовое обеспечение организации ОМС направлено </a:t>
            </a:r>
            <a:r>
              <a:rPr lang="ru-RU" sz="1200" b="1" kern="1200" dirty="0" smtClean="0">
                <a:solidFill>
                  <a:schemeClr val="tx1"/>
                </a:solidFill>
                <a:latin typeface="Arial" charset="0"/>
                <a:ea typeface="+mn-ea"/>
                <a:cs typeface="+mn-cs"/>
              </a:rPr>
              <a:t>16 799</a:t>
            </a:r>
            <a:r>
              <a:rPr lang="ru-RU" sz="1200" b="1" kern="1200" baseline="0" dirty="0" smtClean="0">
                <a:solidFill>
                  <a:schemeClr val="tx1"/>
                </a:solidFill>
                <a:latin typeface="Arial" charset="0"/>
                <a:ea typeface="+mn-ea"/>
                <a:cs typeface="+mn-cs"/>
              </a:rPr>
              <a:t>,9</a:t>
            </a:r>
            <a:r>
              <a:rPr lang="ru-RU" sz="1200" b="1" kern="1200" dirty="0" smtClean="0">
                <a:solidFill>
                  <a:schemeClr val="tx1"/>
                </a:solidFill>
                <a:latin typeface="Arial" charset="0"/>
                <a:ea typeface="+mn-ea"/>
                <a:cs typeface="+mn-cs"/>
              </a:rPr>
              <a:t> млн. рублей, </a:t>
            </a:r>
            <a:r>
              <a:rPr lang="ru-RU" sz="1200" b="0" kern="1200" dirty="0" smtClean="0">
                <a:solidFill>
                  <a:schemeClr val="tx1"/>
                </a:solidFill>
                <a:latin typeface="Arial" charset="0"/>
                <a:ea typeface="+mn-ea"/>
                <a:cs typeface="+mn-cs"/>
              </a:rPr>
              <a:t>что составляет 99,9% всех расходов бюджета</a:t>
            </a:r>
            <a:r>
              <a:rPr lang="ru-RU" sz="1200" b="0" kern="1200" baseline="0" dirty="0" smtClean="0">
                <a:solidFill>
                  <a:schemeClr val="tx1"/>
                </a:solidFill>
                <a:latin typeface="Arial" charset="0"/>
                <a:ea typeface="+mn-ea"/>
                <a:cs typeface="+mn-cs"/>
              </a:rPr>
              <a:t> территориального фонда.</a:t>
            </a:r>
          </a:p>
          <a:p>
            <a:pPr indent="457200" algn="just"/>
            <a:r>
              <a:rPr lang="ru-RU" sz="1200" kern="1200" dirty="0" smtClean="0">
                <a:solidFill>
                  <a:schemeClr val="tx1"/>
                </a:solidFill>
                <a:latin typeface="Arial" charset="0"/>
                <a:ea typeface="+mn-ea"/>
                <a:cs typeface="+mn-cs"/>
              </a:rPr>
              <a:t>Расходы на единовременные компенсационные выплаты медицинским работникам, прибывшим (переехавшим) на работу в сельские населенные пункты, составили </a:t>
            </a:r>
            <a:r>
              <a:rPr lang="ru-RU" sz="1200" b="1" kern="1200" dirty="0" smtClean="0">
                <a:solidFill>
                  <a:schemeClr val="tx1"/>
                </a:solidFill>
                <a:latin typeface="Arial" charset="0"/>
                <a:ea typeface="+mn-ea"/>
                <a:cs typeface="+mn-cs"/>
              </a:rPr>
              <a:t>25,2 млн. рублей. </a:t>
            </a:r>
            <a:r>
              <a:rPr lang="x-none" sz="1200" kern="1200" smtClean="0">
                <a:solidFill>
                  <a:schemeClr val="tx1"/>
                </a:solidFill>
                <a:latin typeface="Arial" charset="0"/>
                <a:ea typeface="+mn-ea"/>
                <a:cs typeface="+mn-cs"/>
              </a:rPr>
              <a:t>Средства </a:t>
            </a:r>
            <a:r>
              <a:rPr lang="ru-RU" sz="1200" kern="1200" dirty="0" smtClean="0">
                <a:solidFill>
                  <a:schemeClr val="tx1"/>
                </a:solidFill>
                <a:latin typeface="Arial" charset="0"/>
                <a:ea typeface="+mn-ea"/>
                <a:cs typeface="+mn-cs"/>
              </a:rPr>
              <a:t>перечислялись на основании заявок министерства здравоохранения Архангельской </a:t>
            </a:r>
            <a:r>
              <a:rPr lang="x-none" sz="1200" kern="1200" smtClean="0">
                <a:solidFill>
                  <a:schemeClr val="tx1"/>
                </a:solidFill>
                <a:latin typeface="Arial" charset="0"/>
                <a:ea typeface="+mn-ea"/>
                <a:cs typeface="+mn-cs"/>
              </a:rPr>
              <a:t>област</a:t>
            </a:r>
            <a:r>
              <a:rPr lang="ru-RU" sz="1200" kern="1200" dirty="0" smtClean="0">
                <a:solidFill>
                  <a:schemeClr val="tx1"/>
                </a:solidFill>
                <a:latin typeface="Arial" charset="0"/>
                <a:ea typeface="+mn-ea"/>
                <a:cs typeface="+mn-cs"/>
              </a:rPr>
              <a:t>и в соответствии с договорами об осуществлении единовременных компенсационных выплат отдельным категориям медицинских работников.</a:t>
            </a:r>
            <a:endParaRPr lang="ru-RU" sz="1200" b="1" kern="1200" dirty="0" smtClean="0">
              <a:solidFill>
                <a:schemeClr val="tx1"/>
              </a:solidFill>
              <a:latin typeface="Arial" charset="0"/>
              <a:ea typeface="+mn-ea"/>
              <a:cs typeface="+mn-cs"/>
            </a:endParaRP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b="0" kern="1200" dirty="0" smtClean="0">
                <a:solidFill>
                  <a:schemeClr val="tx1"/>
                </a:solidFill>
                <a:latin typeface="Arial" charset="0"/>
                <a:ea typeface="+mn-ea"/>
                <a:cs typeface="+mn-cs"/>
              </a:rPr>
              <a:t>Таким образом, расходная часть бюджета территориального фонда исполнена на 95,9%</a:t>
            </a:r>
            <a:r>
              <a:rPr lang="ru-RU" sz="1200" b="0" kern="1200" baseline="0" dirty="0" smtClean="0">
                <a:solidFill>
                  <a:schemeClr val="tx1"/>
                </a:solidFill>
                <a:latin typeface="Arial" charset="0"/>
                <a:ea typeface="+mn-ea"/>
                <a:cs typeface="+mn-cs"/>
              </a:rPr>
              <a:t> от утвержденного областным законом показателя. </a:t>
            </a:r>
            <a:endParaRPr lang="ru-RU" sz="1200" i="0" kern="1200" dirty="0" smtClean="0">
              <a:solidFill>
                <a:schemeClr val="tx1"/>
              </a:solidFill>
              <a:latin typeface="Arial" charset="0"/>
              <a:ea typeface="+mn-ea"/>
              <a:cs typeface="+mn-cs"/>
            </a:endParaRP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5</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143000" y="685800"/>
            <a:ext cx="4572000" cy="3429000"/>
          </a:xfrm>
          <a:prstGeom prst="rect">
            <a:avLst/>
          </a:prstGeom>
          <a:ln/>
        </p:spPr>
      </p:sp>
      <p:sp>
        <p:nvSpPr>
          <p:cNvPr id="19459" name="Rectangle 3"/>
          <p:cNvSpPr>
            <a:spLocks noGrp="1" noChangeArrowheads="1"/>
          </p:cNvSpPr>
          <p:nvPr>
            <p:ph type="body" idx="1"/>
          </p:nvPr>
        </p:nvSpPr>
        <p:spPr>
          <a:xfrm>
            <a:off x="260648" y="4343400"/>
            <a:ext cx="6408712" cy="4621088"/>
          </a:xfrm>
          <a:prstGeom prst="rect">
            <a:avLst/>
          </a:prstGeom>
          <a:noFill/>
          <a:ln/>
        </p:spPr>
        <p:txBody>
          <a:bodyPr>
            <a:normAutofit fontScale="92500"/>
          </a:bodyPr>
          <a:lstStyle/>
          <a:p>
            <a:pPr algn="just"/>
            <a:r>
              <a:rPr lang="ru-RU" sz="1200" kern="1200" baseline="0" dirty="0" smtClean="0">
                <a:solidFill>
                  <a:schemeClr val="tx1"/>
                </a:solidFill>
                <a:latin typeface="Arial" charset="0"/>
                <a:ea typeface="+mn-ea"/>
                <a:cs typeface="+mn-cs"/>
              </a:rPr>
              <a:t>  </a:t>
            </a:r>
            <a:r>
              <a:rPr lang="ru-RU" kern="1200" dirty="0" smtClean="0">
                <a:solidFill>
                  <a:schemeClr val="tx1"/>
                </a:solidFill>
                <a:latin typeface="Arial" charset="0"/>
                <a:ea typeface="+mn-ea"/>
                <a:cs typeface="+mn-cs"/>
              </a:rPr>
              <a:t>Всего на финансовое</a:t>
            </a:r>
            <a:r>
              <a:rPr lang="ru-RU" kern="1200" baseline="0" dirty="0" smtClean="0">
                <a:solidFill>
                  <a:schemeClr val="tx1"/>
                </a:solidFill>
                <a:latin typeface="Arial" charset="0"/>
                <a:ea typeface="+mn-ea"/>
                <a:cs typeface="+mn-cs"/>
              </a:rPr>
              <a:t> обеспечение организации </a:t>
            </a:r>
            <a:r>
              <a:rPr lang="ru-RU" kern="1200" dirty="0" smtClean="0">
                <a:solidFill>
                  <a:schemeClr val="tx1"/>
                </a:solidFill>
                <a:latin typeface="Arial" charset="0"/>
                <a:ea typeface="+mn-ea"/>
                <a:cs typeface="+mn-cs"/>
              </a:rPr>
              <a:t>ОМС в 2016 году направлено </a:t>
            </a:r>
            <a:r>
              <a:rPr lang="ru-RU" b="1" kern="1200" dirty="0" smtClean="0">
                <a:solidFill>
                  <a:schemeClr val="tx1"/>
                </a:solidFill>
                <a:latin typeface="Arial" charset="0"/>
                <a:ea typeface="+mn-ea"/>
                <a:cs typeface="+mn-cs"/>
              </a:rPr>
              <a:t>16 799,9 млн. рублей</a:t>
            </a:r>
            <a:r>
              <a:rPr lang="ru-RU" kern="1200" dirty="0" smtClean="0">
                <a:solidFill>
                  <a:schemeClr val="tx1"/>
                </a:solidFill>
                <a:latin typeface="Arial" charset="0"/>
                <a:ea typeface="+mn-ea"/>
                <a:cs typeface="+mn-cs"/>
              </a:rPr>
              <a:t>, в том числе:</a:t>
            </a:r>
          </a:p>
          <a:p>
            <a:pPr algn="just">
              <a:spcBef>
                <a:spcPts val="0"/>
              </a:spcBef>
              <a:buFontTx/>
              <a:buNone/>
            </a:pPr>
            <a:r>
              <a:rPr lang="ru-RU" kern="1200" dirty="0" smtClean="0">
                <a:solidFill>
                  <a:schemeClr val="tx1"/>
                </a:solidFill>
                <a:latin typeface="Arial" charset="0"/>
                <a:ea typeface="+mn-ea"/>
                <a:cs typeface="+mn-cs"/>
              </a:rPr>
              <a:t>1) на оплату медицинской помощи – </a:t>
            </a:r>
            <a:r>
              <a:rPr lang="ru-RU" b="1" kern="1200" dirty="0" smtClean="0">
                <a:solidFill>
                  <a:schemeClr val="tx1"/>
                </a:solidFill>
                <a:latin typeface="Arial" charset="0"/>
                <a:ea typeface="+mn-ea"/>
                <a:cs typeface="+mn-cs"/>
              </a:rPr>
              <a:t>16 331,9 млн. рублей</a:t>
            </a:r>
            <a:r>
              <a:rPr lang="ru-RU" b="0" kern="1200" dirty="0" smtClean="0">
                <a:solidFill>
                  <a:schemeClr val="tx1"/>
                </a:solidFill>
                <a:latin typeface="Arial" charset="0"/>
                <a:ea typeface="+mn-ea"/>
                <a:cs typeface="+mn-cs"/>
              </a:rPr>
              <a:t>, из них:</a:t>
            </a:r>
          </a:p>
          <a:p>
            <a:pPr algn="just">
              <a:spcBef>
                <a:spcPts val="0"/>
              </a:spcBef>
              <a:buFontTx/>
              <a:buNone/>
            </a:pPr>
            <a:r>
              <a:rPr lang="ru-RU" b="0" kern="1200" dirty="0" smtClean="0">
                <a:solidFill>
                  <a:schemeClr val="tx1"/>
                </a:solidFill>
                <a:latin typeface="Arial" charset="0"/>
                <a:ea typeface="+mn-ea"/>
                <a:cs typeface="+mn-cs"/>
              </a:rPr>
              <a:t>      - в страховые медицинские организации – 15 684,0 млн. рублей;</a:t>
            </a:r>
          </a:p>
          <a:p>
            <a:pPr algn="just">
              <a:spcBef>
                <a:spcPts val="0"/>
              </a:spcBef>
              <a:buFontTx/>
              <a:buNone/>
            </a:pPr>
            <a:r>
              <a:rPr lang="ru-RU" b="0" kern="1200" dirty="0" smtClean="0">
                <a:solidFill>
                  <a:schemeClr val="tx1"/>
                </a:solidFill>
                <a:latin typeface="Arial" charset="0"/>
                <a:ea typeface="+mn-ea"/>
                <a:cs typeface="+mn-cs"/>
              </a:rPr>
              <a:t>      - в медицинские организации – 252,3</a:t>
            </a:r>
            <a:r>
              <a:rPr lang="ru-RU" b="0" kern="1200" baseline="0" dirty="0" smtClean="0">
                <a:solidFill>
                  <a:schemeClr val="tx1"/>
                </a:solidFill>
                <a:latin typeface="Arial" charset="0"/>
                <a:ea typeface="+mn-ea"/>
                <a:cs typeface="+mn-cs"/>
              </a:rPr>
              <a:t> млн. рублей,</a:t>
            </a:r>
          </a:p>
          <a:p>
            <a:pPr algn="just">
              <a:spcBef>
                <a:spcPts val="0"/>
              </a:spcBef>
              <a:buFontTx/>
              <a:buNone/>
            </a:pPr>
            <a:r>
              <a:rPr lang="ru-RU" b="0" kern="1200" baseline="0" dirty="0" smtClean="0">
                <a:solidFill>
                  <a:schemeClr val="tx1"/>
                </a:solidFill>
                <a:latin typeface="Arial" charset="0"/>
                <a:ea typeface="+mn-ea"/>
                <a:cs typeface="+mn-cs"/>
              </a:rPr>
              <a:t>из них 251,9 млн. рублей – на оплату медицинской помощи, оказанной гражданам, застрахованным на территориях других субъектов РФ, </a:t>
            </a:r>
          </a:p>
          <a:p>
            <a:pPr algn="just">
              <a:spcBef>
                <a:spcPts val="0"/>
              </a:spcBef>
              <a:buFontTx/>
              <a:buNone/>
            </a:pPr>
            <a:r>
              <a:rPr lang="ru-RU" b="0" kern="1200" baseline="0" dirty="0" smtClean="0">
                <a:solidFill>
                  <a:schemeClr val="tx1"/>
                </a:solidFill>
                <a:latin typeface="Arial" charset="0"/>
                <a:ea typeface="+mn-ea"/>
                <a:cs typeface="+mn-cs"/>
              </a:rPr>
              <a:t>0,4 млн. рублей – на оплату скорой медицинской помощи, оказанной сверх базовой программы ОМС;</a:t>
            </a:r>
          </a:p>
          <a:p>
            <a:pPr algn="just">
              <a:spcBef>
                <a:spcPts val="0"/>
              </a:spcBef>
              <a:buFontTx/>
              <a:buNone/>
            </a:pPr>
            <a:r>
              <a:rPr lang="ru-RU" b="0" kern="1200" baseline="0" dirty="0" smtClean="0">
                <a:solidFill>
                  <a:schemeClr val="tx1"/>
                </a:solidFill>
                <a:latin typeface="Arial" charset="0"/>
                <a:ea typeface="+mn-ea"/>
                <a:cs typeface="+mn-cs"/>
              </a:rPr>
              <a:t>      - в территориальные фонды ОМС других субъектов РФ на оплату медицинской помощи, оказанной гражданам, застрахованным на территории Архангельской области, за пределами территории страхования – 395,6 млн. рублей;</a:t>
            </a:r>
            <a:endParaRPr lang="ru-RU" b="1" kern="1200" dirty="0" smtClean="0">
              <a:solidFill>
                <a:schemeClr val="tx1"/>
              </a:solidFill>
              <a:latin typeface="Arial" charset="0"/>
              <a:ea typeface="+mn-ea"/>
              <a:cs typeface="+mn-cs"/>
            </a:endParaRPr>
          </a:p>
          <a:p>
            <a:pPr algn="just"/>
            <a:r>
              <a:rPr lang="ru-RU" b="0" kern="1200" baseline="0" dirty="0" smtClean="0">
                <a:solidFill>
                  <a:schemeClr val="tx1"/>
                </a:solidFill>
                <a:latin typeface="Arial" charset="0"/>
                <a:ea typeface="+mn-ea"/>
                <a:cs typeface="+mn-cs"/>
              </a:rPr>
              <a:t>2) </a:t>
            </a:r>
            <a:r>
              <a:rPr lang="ru-RU" kern="1200" dirty="0" smtClean="0">
                <a:solidFill>
                  <a:schemeClr val="tx1"/>
                </a:solidFill>
                <a:latin typeface="Arial" charset="0"/>
                <a:ea typeface="+mn-ea"/>
                <a:cs typeface="+mn-cs"/>
              </a:rPr>
              <a:t>на дополнительное финансовое обеспечение оказания специализированной, в том числе высокотехнологичной, медицинской помощи, включенной в базовую программу ОМС, за счет межбюджетного трансферта из бюджета ФОМС – </a:t>
            </a:r>
            <a:r>
              <a:rPr lang="ru-RU" b="1" kern="1200" dirty="0" smtClean="0">
                <a:solidFill>
                  <a:schemeClr val="tx1"/>
                </a:solidFill>
                <a:latin typeface="Arial" charset="0"/>
                <a:ea typeface="+mn-ea"/>
                <a:cs typeface="+mn-cs"/>
              </a:rPr>
              <a:t>144,0 млн. рублей</a:t>
            </a:r>
            <a:r>
              <a:rPr lang="ru-RU" kern="1200" dirty="0" smtClean="0">
                <a:solidFill>
                  <a:schemeClr val="tx1"/>
                </a:solidFill>
                <a:latin typeface="Arial" charset="0"/>
                <a:ea typeface="+mn-ea"/>
                <a:cs typeface="+mn-cs"/>
              </a:rPr>
              <a:t>, в том числе:</a:t>
            </a:r>
          </a:p>
          <a:p>
            <a:pPr algn="just"/>
            <a:r>
              <a:rPr lang="ru-RU" kern="1200" dirty="0" smtClean="0">
                <a:solidFill>
                  <a:schemeClr val="tx1"/>
                </a:solidFill>
                <a:latin typeface="Arial" charset="0"/>
                <a:ea typeface="+mn-ea"/>
                <a:cs typeface="+mn-cs"/>
              </a:rPr>
              <a:t>- в страховые медицинские организации – 127,9 млн. рублей;</a:t>
            </a:r>
          </a:p>
          <a:p>
            <a:pPr algn="just"/>
            <a:r>
              <a:rPr lang="ru-RU" kern="1200" dirty="0" smtClean="0">
                <a:solidFill>
                  <a:schemeClr val="tx1"/>
                </a:solidFill>
                <a:latin typeface="Arial" charset="0"/>
                <a:ea typeface="+mn-ea"/>
                <a:cs typeface="+mn-cs"/>
              </a:rPr>
              <a:t>- в территориальные фонды ОМС других субъектов РФ на оплату медицинской помощи, оказанной </a:t>
            </a:r>
            <a:r>
              <a:rPr lang="ru-RU" b="0" kern="1200" baseline="0" dirty="0" smtClean="0">
                <a:solidFill>
                  <a:schemeClr val="tx1"/>
                </a:solidFill>
                <a:latin typeface="Arial" charset="0"/>
                <a:ea typeface="+mn-ea"/>
                <a:cs typeface="+mn-cs"/>
              </a:rPr>
              <a:t>гражданам, застрахованным на территории Архангельской области, за пределами территории страхования </a:t>
            </a:r>
            <a:r>
              <a:rPr lang="ru-RU" kern="1200" dirty="0" smtClean="0">
                <a:solidFill>
                  <a:schemeClr val="tx1"/>
                </a:solidFill>
                <a:latin typeface="Arial" charset="0"/>
                <a:ea typeface="+mn-ea"/>
                <a:cs typeface="+mn-cs"/>
              </a:rPr>
              <a:t>– 16,1 млн. рублей;</a:t>
            </a:r>
            <a:endParaRPr lang="ru-RU" b="0" kern="1200" baseline="0" dirty="0" smtClean="0">
              <a:solidFill>
                <a:schemeClr val="tx1"/>
              </a:solidFill>
              <a:latin typeface="Arial" charset="0"/>
              <a:ea typeface="+mn-ea"/>
              <a:cs typeface="+mn-cs"/>
            </a:endParaRPr>
          </a:p>
          <a:p>
            <a:pPr algn="just">
              <a:spcBef>
                <a:spcPts val="0"/>
              </a:spcBef>
              <a:buFontTx/>
              <a:buNone/>
            </a:pPr>
            <a:r>
              <a:rPr lang="ru-RU" kern="1200" dirty="0" smtClean="0">
                <a:solidFill>
                  <a:schemeClr val="tx1"/>
                </a:solidFill>
                <a:latin typeface="Arial" charset="0"/>
                <a:ea typeface="+mn-ea"/>
                <a:cs typeface="+mn-cs"/>
              </a:rPr>
              <a:t>3)</a:t>
            </a:r>
            <a:r>
              <a:rPr lang="ru-RU" b="0" kern="1200" dirty="0" smtClean="0">
                <a:solidFill>
                  <a:schemeClr val="tx1"/>
                </a:solidFill>
                <a:latin typeface="Arial" charset="0"/>
                <a:ea typeface="+mn-ea"/>
                <a:cs typeface="+mn-cs"/>
              </a:rPr>
              <a:t> в медицинские организации на финансовое обеспечение мероприятий </a:t>
            </a:r>
            <a:r>
              <a:rPr lang="ru-RU" kern="1200" dirty="0" smtClean="0">
                <a:solidFill>
                  <a:schemeClr val="tx1"/>
                </a:solidFill>
                <a:latin typeface="Arial" charset="0"/>
                <a:ea typeface="+mn-ea"/>
                <a:cs typeface="+mn-cs"/>
              </a:rPr>
              <a:t>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 </a:t>
            </a:r>
            <a:r>
              <a:rPr lang="ru-RU" b="1" kern="1200" dirty="0" smtClean="0">
                <a:solidFill>
                  <a:schemeClr val="tx1"/>
                </a:solidFill>
                <a:latin typeface="Arial" charset="0"/>
                <a:ea typeface="+mn-ea"/>
                <a:cs typeface="+mn-cs"/>
              </a:rPr>
              <a:t>18,9 млн. рублей;</a:t>
            </a:r>
            <a:r>
              <a:rPr lang="ru-RU" kern="1200" dirty="0" smtClean="0">
                <a:solidFill>
                  <a:schemeClr val="tx1"/>
                </a:solidFill>
                <a:latin typeface="Arial" charset="0"/>
                <a:ea typeface="+mn-ea"/>
                <a:cs typeface="+mn-cs"/>
              </a:rPr>
              <a:t> </a:t>
            </a:r>
          </a:p>
          <a:p>
            <a:pPr algn="just">
              <a:spcBef>
                <a:spcPts val="0"/>
              </a:spcBef>
              <a:buFontTx/>
              <a:buNone/>
            </a:pPr>
            <a:r>
              <a:rPr lang="ru-RU" b="0" kern="1200" dirty="0" smtClean="0">
                <a:solidFill>
                  <a:schemeClr val="tx1"/>
                </a:solidFill>
                <a:latin typeface="Arial" charset="0"/>
                <a:ea typeface="+mn-ea"/>
                <a:cs typeface="+mn-cs"/>
              </a:rPr>
              <a:t>4) </a:t>
            </a:r>
            <a:r>
              <a:rPr lang="ru-RU" kern="1200" dirty="0" smtClean="0">
                <a:solidFill>
                  <a:schemeClr val="tx1"/>
                </a:solidFill>
                <a:latin typeface="Arial" charset="0"/>
                <a:ea typeface="+mn-ea"/>
                <a:cs typeface="+mn-cs"/>
              </a:rPr>
              <a:t>на ведение дела страховых медицинских организаций </a:t>
            </a:r>
            <a:r>
              <a:rPr lang="ru-RU" b="0" kern="1200" dirty="0" smtClean="0">
                <a:solidFill>
                  <a:schemeClr val="tx1"/>
                </a:solidFill>
                <a:latin typeface="Arial" charset="0"/>
                <a:ea typeface="+mn-ea"/>
                <a:cs typeface="+mn-cs"/>
              </a:rPr>
              <a:t>направлено</a:t>
            </a:r>
            <a:r>
              <a:rPr lang="ru-RU" b="1" kern="1200" dirty="0" smtClean="0">
                <a:solidFill>
                  <a:schemeClr val="tx1"/>
                </a:solidFill>
                <a:latin typeface="Arial" charset="0"/>
                <a:ea typeface="+mn-ea"/>
                <a:cs typeface="+mn-cs"/>
              </a:rPr>
              <a:t> 202,2</a:t>
            </a:r>
            <a:r>
              <a:rPr lang="ru-RU" kern="1200" dirty="0" smtClean="0">
                <a:solidFill>
                  <a:schemeClr val="tx1"/>
                </a:solidFill>
                <a:latin typeface="Arial" charset="0"/>
                <a:ea typeface="+mn-ea"/>
                <a:cs typeface="+mn-cs"/>
              </a:rPr>
              <a:t> </a:t>
            </a:r>
            <a:r>
              <a:rPr lang="ru-RU" b="1" kern="1200" dirty="0" smtClean="0">
                <a:solidFill>
                  <a:schemeClr val="tx1"/>
                </a:solidFill>
                <a:latin typeface="Arial" charset="0"/>
                <a:ea typeface="+mn-ea"/>
                <a:cs typeface="+mn-cs"/>
              </a:rPr>
              <a:t>млн. рублей </a:t>
            </a:r>
            <a:r>
              <a:rPr lang="ru-RU" kern="1200" dirty="0" smtClean="0">
                <a:solidFill>
                  <a:schemeClr val="tx1"/>
                </a:solidFill>
                <a:latin typeface="Arial" charset="0"/>
                <a:ea typeface="+mn-ea"/>
                <a:cs typeface="+mn-cs"/>
              </a:rPr>
              <a:t>(в пределах норматива, установленного областным законом о бюджете ТФОМС АО – 1,3%);</a:t>
            </a:r>
            <a:endParaRPr lang="ru-RU" b="0" kern="1200" dirty="0" smtClean="0">
              <a:solidFill>
                <a:schemeClr val="tx1"/>
              </a:solidFill>
              <a:latin typeface="Arial" charset="0"/>
              <a:ea typeface="+mn-ea"/>
              <a:cs typeface="+mn-cs"/>
            </a:endParaRPr>
          </a:p>
          <a:p>
            <a:pPr algn="just">
              <a:spcBef>
                <a:spcPts val="0"/>
              </a:spcBef>
              <a:buFontTx/>
              <a:buNone/>
            </a:pPr>
            <a:r>
              <a:rPr lang="ru-RU" b="0" kern="1200" dirty="0" smtClean="0">
                <a:solidFill>
                  <a:schemeClr val="tx1"/>
                </a:solidFill>
                <a:latin typeface="Arial" charset="0"/>
                <a:ea typeface="+mn-ea"/>
                <a:cs typeface="+mn-cs"/>
              </a:rPr>
              <a:t>5) на </a:t>
            </a:r>
            <a:r>
              <a:rPr lang="ru-RU" kern="1200" dirty="0" smtClean="0">
                <a:solidFill>
                  <a:schemeClr val="tx1"/>
                </a:solidFill>
                <a:latin typeface="Arial" charset="0"/>
                <a:ea typeface="+mn-ea"/>
                <a:cs typeface="+mn-cs"/>
              </a:rPr>
              <a:t>выполнение территориальным фондом своих функций </a:t>
            </a:r>
            <a:r>
              <a:rPr lang="ru-RU" b="1" kern="1200" dirty="0" smtClean="0">
                <a:solidFill>
                  <a:schemeClr val="tx1"/>
                </a:solidFill>
                <a:latin typeface="Arial" charset="0"/>
                <a:ea typeface="+mn-ea"/>
                <a:cs typeface="+mn-cs"/>
              </a:rPr>
              <a:t>–</a:t>
            </a:r>
            <a:r>
              <a:rPr lang="ru-RU" kern="1200" dirty="0" smtClean="0">
                <a:solidFill>
                  <a:schemeClr val="tx1"/>
                </a:solidFill>
                <a:latin typeface="Arial" charset="0"/>
                <a:ea typeface="+mn-ea"/>
                <a:cs typeface="+mn-cs"/>
              </a:rPr>
              <a:t> </a:t>
            </a:r>
            <a:r>
              <a:rPr lang="ru-RU" b="1" kern="1200" dirty="0" smtClean="0">
                <a:solidFill>
                  <a:schemeClr val="tx1"/>
                </a:solidFill>
                <a:latin typeface="Arial" charset="0"/>
                <a:ea typeface="+mn-ea"/>
                <a:cs typeface="+mn-cs"/>
              </a:rPr>
              <a:t>102,9 млн. рублей</a:t>
            </a:r>
            <a:r>
              <a:rPr lang="ru-RU" sz="1200" b="1" kern="1200" dirty="0" smtClean="0">
                <a:solidFill>
                  <a:schemeClr val="tx1"/>
                </a:solidFill>
                <a:latin typeface="Arial" charset="0"/>
                <a:ea typeface="+mn-ea"/>
                <a:cs typeface="+mn-cs"/>
              </a:rPr>
              <a:t>.</a:t>
            </a:r>
            <a:endParaRPr lang="ru-RU" sz="1200" kern="1200" dirty="0" smtClean="0">
              <a:solidFill>
                <a:schemeClr val="tx1"/>
              </a:solidFill>
              <a:latin typeface="Arial" charset="0"/>
              <a:ea typeface="+mn-ea"/>
              <a:cs typeface="+mn-cs"/>
            </a:endParaRP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6</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7</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Arial" charset="0"/>
                <a:ea typeface="+mn-ea"/>
                <a:cs typeface="+mn-cs"/>
              </a:rPr>
              <a:t>	В соответствии с постановлением Правительства Российской Федерации  от 02.08.2016   № 747 «Об утверждении Правил направления в 2016 году из бюджета Федерального фонда обязательного медицинского страхования бюджетам территориальных фондов обязательного медицинского страхования иных межбюджетных трансфертов на дополнительное финансовое обеспечение оказания специализированной, в том числе высокотехнологичной, медицинской помощи, включенной в базовую программу обязательного медицинского страхования, федеральными государственными учреждениями», были выделены дополнительные объемы медицинской помощи медицинским организациям, подведомственным федеральным органам исполнительной власти, расположенным,</a:t>
            </a:r>
            <a:r>
              <a:rPr lang="ru-RU" sz="1200" kern="1200" baseline="0" dirty="0" smtClean="0">
                <a:solidFill>
                  <a:schemeClr val="tx1"/>
                </a:solidFill>
                <a:latin typeface="Arial" charset="0"/>
                <a:ea typeface="+mn-ea"/>
                <a:cs typeface="+mn-cs"/>
              </a:rPr>
              <a:t> как на территории Архангельской области, так и за её пределами, для оказания медицинской помощи лицам, застрахованным на территории Архангельской области</a:t>
            </a:r>
            <a:r>
              <a:rPr lang="ru-RU" sz="1200" kern="1200" dirty="0" smtClean="0">
                <a:solidFill>
                  <a:schemeClr val="tx1"/>
                </a:solidFill>
                <a:latin typeface="Arial" charset="0"/>
                <a:ea typeface="+mn-ea"/>
                <a:cs typeface="+mn-cs"/>
              </a:rPr>
              <a:t>.</a:t>
            </a:r>
          </a:p>
          <a:p>
            <a:r>
              <a:rPr lang="ru-RU" sz="1200" kern="1200" dirty="0" smtClean="0">
                <a:solidFill>
                  <a:schemeClr val="tx1"/>
                </a:solidFill>
                <a:latin typeface="Arial" charset="0"/>
                <a:ea typeface="+mn-ea"/>
                <a:cs typeface="+mn-cs"/>
              </a:rPr>
              <a:t>	Объемы выполнены на 100 %. Распределение объемов и стоимости медицинской помощи по условиям оказания в разрезе медицинских организаций представлено на слайде.</a:t>
            </a:r>
          </a:p>
          <a:p>
            <a:endParaRPr lang="ru-RU" sz="1200" kern="1200" dirty="0">
              <a:solidFill>
                <a:schemeClr val="tx1"/>
              </a:solidFill>
              <a:latin typeface="Arial" charset="0"/>
              <a:ea typeface="+mn-ea"/>
              <a:cs typeface="+mn-cs"/>
            </a:endParaRPr>
          </a:p>
        </p:txBody>
      </p:sp>
      <p:sp>
        <p:nvSpPr>
          <p:cNvPr id="4" name="Номер слайда 3"/>
          <p:cNvSpPr>
            <a:spLocks noGrp="1"/>
          </p:cNvSpPr>
          <p:nvPr>
            <p:ph type="sldNum" sz="quarter" idx="10"/>
          </p:nvPr>
        </p:nvSpPr>
        <p:spPr/>
        <p:txBody>
          <a:bodyPr/>
          <a:lstStyle/>
          <a:p>
            <a:fld id="{91946FEE-7F1F-49F6-BF3F-069349DA03FC}" type="slidenum">
              <a:rPr lang="ru-RU" smtClean="0"/>
              <a:pPr/>
              <a:t>8</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a:ln/>
        </p:spPr>
        <p:txBody>
          <a:bodyPr/>
          <a:lstStyle/>
          <a:p>
            <a:pPr indent="457200" algn="just"/>
            <a:r>
              <a:rPr lang="ru-RU" sz="1400" dirty="0" smtClean="0">
                <a:latin typeface="Arial" pitchFamily="34" charset="0"/>
                <a:cs typeface="Arial" pitchFamily="34" charset="0"/>
              </a:rPr>
              <a:t>В 2016 году продолжилась реализация программы «Земский доктор», в рамках которой производятся единовременные компенсационные выплаты медицинским работникам в размере 1 млн. руб. Финансовое обеспечение программы осуществлялось </a:t>
            </a:r>
            <a:r>
              <a:rPr lang="ru-RU" sz="1400" kern="1200" dirty="0" smtClean="0">
                <a:solidFill>
                  <a:schemeClr val="tx1"/>
                </a:solidFill>
                <a:latin typeface="Arial" charset="0"/>
                <a:ea typeface="+mn-ea"/>
                <a:cs typeface="+mn-cs"/>
              </a:rPr>
              <a:t>за счет иных межбюджетных трансфертов, предоставляемых бюджету территориального фонда из бюджета ФОМС для последующего перечисления в областной бюджет, и средств областного бюджета в соотношении соответственно 60 и 40 процентов</a:t>
            </a:r>
            <a:r>
              <a:rPr lang="ru-RU" sz="1400" dirty="0" smtClean="0">
                <a:latin typeface="Arial" pitchFamily="34" charset="0"/>
                <a:cs typeface="Arial" pitchFamily="34" charset="0"/>
              </a:rPr>
              <a:t>. В 2016 году указанные выплаты получили 44 человека (в 2015 – 50 чел.).</a:t>
            </a:r>
          </a:p>
        </p:txBody>
      </p:sp>
      <p:sp>
        <p:nvSpPr>
          <p:cNvPr id="17412" name="Номер слайда 3"/>
          <p:cNvSpPr>
            <a:spLocks noGrp="1"/>
          </p:cNvSpPr>
          <p:nvPr>
            <p:ph type="sldNum" sz="quarter" idx="5"/>
          </p:nvPr>
        </p:nvSpPr>
        <p:spPr>
          <a:noFill/>
        </p:spPr>
        <p:txBody>
          <a:bodyPr/>
          <a:lstStyle/>
          <a:p>
            <a:fld id="{93ADCFA0-5AD1-4F3F-A601-91F3F2887E69}" type="slidenum">
              <a:rPr lang="ru-RU" smtClean="0"/>
              <a:pPr/>
              <a:t>9</a:t>
            </a:fld>
            <a:endParaRPr lang="ru-R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grpSp>
          <p:nvGrpSpPr>
            <p:cNvPr id="3"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grpSp>
      </p:grpSp>
      <p:sp>
        <p:nvSpPr>
          <p:cNvPr id="1128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smtClean="0"/>
              <a:t>Образец заголовка</a:t>
            </a:r>
            <a:endParaRPr lang="ru-RU"/>
          </a:p>
        </p:txBody>
      </p:sp>
      <p:sp>
        <p:nvSpPr>
          <p:cNvPr id="1128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smtClean="0"/>
              <a:t>Образец подзаголовка</a:t>
            </a:r>
            <a:endParaRPr lang="ru-RU"/>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ru-RU" dirty="0"/>
          </a:p>
        </p:txBody>
      </p:sp>
      <p:sp>
        <p:nvSpPr>
          <p:cNvPr id="19" name="Rectangle 17"/>
          <p:cNvSpPr>
            <a:spLocks noGrp="1" noChangeArrowheads="1"/>
          </p:cNvSpPr>
          <p:nvPr>
            <p:ph type="ftr" sz="quarter" idx="11"/>
          </p:nvPr>
        </p:nvSpPr>
        <p:spPr/>
        <p:txBody>
          <a:bodyPr/>
          <a:lstStyle>
            <a:lvl1pPr>
              <a:defRPr/>
            </a:lvl1pPr>
          </a:lstStyle>
          <a:p>
            <a:pPr>
              <a:defRPr/>
            </a:pPr>
            <a:endParaRPr lang="ru-RU" dirty="0"/>
          </a:p>
        </p:txBody>
      </p:sp>
      <p:sp>
        <p:nvSpPr>
          <p:cNvPr id="20" name="Rectangle 18"/>
          <p:cNvSpPr>
            <a:spLocks noGrp="1" noChangeArrowheads="1"/>
          </p:cNvSpPr>
          <p:nvPr>
            <p:ph type="sldNum" sz="quarter" idx="12"/>
          </p:nvPr>
        </p:nvSpPr>
        <p:spPr/>
        <p:txBody>
          <a:bodyPr/>
          <a:lstStyle>
            <a:lvl1pPr>
              <a:defRPr/>
            </a:lvl1pPr>
          </a:lstStyle>
          <a:p>
            <a:pPr>
              <a:defRPr/>
            </a:pPr>
            <a:fld id="{BE828B69-0939-45EC-AB9C-A084AA640658}" type="slidenum">
              <a:rPr lang="ru-RU" smtClean="0"/>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569AEB66-70D6-4D41-B57D-C2FA2D6449CE}"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1EA87242-C513-4D97-AD86-CFE503B96151}"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457200"/>
            <a:ext cx="82296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ABA79DCC-97F2-45B9-977A-759DA1C4119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8A76ACAC-1F84-4B24-87D0-5AEBBBA47922}"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A7BA3B71-E76E-4C45-B1A6-EAF5BCD981F4}"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01E6B3B2-91FC-4704-850A-E9CE69BEEEE9}"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8" name="Rectangle 3"/>
          <p:cNvSpPr>
            <a:spLocks noGrp="1" noChangeArrowheads="1"/>
          </p:cNvSpPr>
          <p:nvPr>
            <p:ph type="sldNum" sz="quarter" idx="11"/>
          </p:nvPr>
        </p:nvSpPr>
        <p:spPr>
          <a:ln/>
        </p:spPr>
        <p:txBody>
          <a:bodyPr/>
          <a:lstStyle>
            <a:lvl1pPr>
              <a:defRPr/>
            </a:lvl1pPr>
          </a:lstStyle>
          <a:p>
            <a:pPr>
              <a:defRPr/>
            </a:pPr>
            <a:fld id="{F3E73BC3-1A7E-4275-BF92-25531BE145D4}" type="slidenum">
              <a:rPr lang="ru-RU" smtClean="0"/>
              <a:pPr>
                <a:defRPr/>
              </a:pPr>
              <a:t>‹#›</a:t>
            </a:fld>
            <a:endParaRPr lang="ru-RU" dirty="0"/>
          </a:p>
        </p:txBody>
      </p:sp>
      <p:sp>
        <p:nvSpPr>
          <p:cNvPr id="9"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8A1C89B8-49A9-4070-9888-0206717082E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3" name="Rectangle 3"/>
          <p:cNvSpPr>
            <a:spLocks noGrp="1" noChangeArrowheads="1"/>
          </p:cNvSpPr>
          <p:nvPr>
            <p:ph type="sldNum" sz="quarter" idx="11"/>
          </p:nvPr>
        </p:nvSpPr>
        <p:spPr>
          <a:ln/>
        </p:spPr>
        <p:txBody>
          <a:bodyPr/>
          <a:lstStyle>
            <a:lvl1pPr>
              <a:defRPr/>
            </a:lvl1pPr>
          </a:lstStyle>
          <a:p>
            <a:pPr>
              <a:defRPr/>
            </a:pPr>
            <a:fld id="{1325D63D-05FF-4A2A-86E9-EE0BCE157FEB}" type="slidenum">
              <a:rPr lang="ru-RU" smtClean="0"/>
              <a:pPr>
                <a:defRPr/>
              </a:pPr>
              <a:t>‹#›</a:t>
            </a:fld>
            <a:endParaRPr lang="ru-RU" dirty="0"/>
          </a:p>
        </p:txBody>
      </p:sp>
      <p:sp>
        <p:nvSpPr>
          <p:cNvPr id="4"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6535B9D2-4DC1-4E03-A0B7-6565F2C8569F}"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B100E2FB-246C-4AF8-816B-44EBA92859F5}"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dirty="0"/>
          </a:p>
        </p:txBody>
      </p:sp>
      <p:sp>
        <p:nvSpPr>
          <p:cNvPr id="1024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BA79DCC-97F2-45B9-977A-759DA1C41199}" type="slidenum">
              <a:rPr lang="ru-RU" smtClean="0"/>
              <a:pPr>
                <a:defRPr/>
              </a:pPr>
              <a:t>‹#›</a:t>
            </a:fld>
            <a:endParaRPr lang="ru-RU" dirty="0"/>
          </a:p>
        </p:txBody>
      </p:sp>
      <p:grpSp>
        <p:nvGrpSpPr>
          <p:cNvPr id="2" name="Group 4"/>
          <p:cNvGrpSpPr>
            <a:grpSpLocks/>
          </p:cNvGrpSpPr>
          <p:nvPr/>
        </p:nvGrpSpPr>
        <p:grpSpPr bwMode="auto">
          <a:xfrm>
            <a:off x="0" y="0"/>
            <a:ext cx="9144000" cy="546100"/>
            <a:chOff x="0" y="0"/>
            <a:chExt cx="5760" cy="344"/>
          </a:xfrm>
        </p:grpSpPr>
        <p:sp>
          <p:nvSpPr>
            <p:cNvPr id="1024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1024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ru-RU" sz="2400" dirty="0">
                <a:latin typeface="Times New Roman" pitchFamily="18" charset="0"/>
              </a:endParaRPr>
            </a:p>
          </p:txBody>
        </p:sp>
        <p:sp>
          <p:nvSpPr>
            <p:cNvPr id="1024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5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025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5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chart" Target="../charts/chart6.xml"/><Relationship Id="rId7" Type="http://schemas.openxmlformats.org/officeDocument/2006/relationships/diagramColors" Target="../diagrams/colors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chart" Target="../charts/chart5.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_____Microsoft_Office_Excel_97-2003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kumimoji="1" lang="ru-RU" sz="2800" b="1" dirty="0" smtClean="0">
                <a:solidFill>
                  <a:schemeClr val="bg1"/>
                </a:solidFill>
                <a:effectLst>
                  <a:outerShdw blurRad="38100" dist="38100" dir="2700000" algn="tl">
                    <a:srgbClr val="C0C0C0"/>
                  </a:outerShdw>
                </a:effectLst>
                <a:cs typeface="Times New Roman" pitchFamily="18" charset="0"/>
              </a:rPr>
              <a:t>«</a:t>
            </a:r>
            <a:r>
              <a:rPr lang="ru-RU" sz="2800" dirty="0" smtClean="0">
                <a:solidFill>
                  <a:schemeClr val="bg1"/>
                </a:solidFill>
                <a:cs typeface="Times New Roman" pitchFamily="18" charset="0"/>
              </a:rPr>
              <a:t>Отчет об исполнении бюджета территориального фонда обязательного медицинского страхования Архангельской области за 2016 год</a:t>
            </a:r>
            <a:r>
              <a:rPr kumimoji="1" lang="ru-RU" sz="2800" b="1" dirty="0" smtClean="0">
                <a:solidFill>
                  <a:schemeClr val="bg1"/>
                </a:solidFill>
                <a:effectLst>
                  <a:outerShdw blurRad="38100" dist="38100" dir="2700000" algn="tl">
                    <a:srgbClr val="C0C0C0"/>
                  </a:outerShdw>
                </a:effectLst>
                <a:cs typeface="Times New Roman" pitchFamily="18" charset="0"/>
              </a:rPr>
              <a:t>»</a:t>
            </a:r>
            <a:endParaRPr lang="ru-RU" sz="2800" dirty="0">
              <a:solidFill>
                <a:schemeClr val="bg1"/>
              </a:solidFill>
            </a:endParaRPr>
          </a:p>
        </p:txBody>
      </p:sp>
      <p:sp>
        <p:nvSpPr>
          <p:cNvPr id="3" name="Подзаголовок 2"/>
          <p:cNvSpPr>
            <a:spLocks noGrp="1"/>
          </p:cNvSpPr>
          <p:nvPr>
            <p:ph type="subTitle" idx="1"/>
          </p:nvPr>
        </p:nvSpPr>
        <p:spPr>
          <a:xfrm>
            <a:off x="467544" y="5661248"/>
            <a:ext cx="8524056" cy="358552"/>
          </a:xfrm>
        </p:spPr>
        <p:txBody>
          <a:bodyPr/>
          <a:lstStyle/>
          <a:p>
            <a:pPr algn="ctr"/>
            <a:r>
              <a:rPr kumimoji="1" lang="ru-RU" sz="1800" b="1" dirty="0" smtClean="0">
                <a:solidFill>
                  <a:srgbClr val="002060"/>
                </a:solidFill>
                <a:cs typeface="Times New Roman" pitchFamily="18" charset="0"/>
              </a:rPr>
              <a:t>Архангельск, 2017 г.</a:t>
            </a:r>
          </a:p>
          <a:p>
            <a:pPr algn="ctr"/>
            <a:endParaRPr lang="ru-RU" dirty="0"/>
          </a:p>
        </p:txBody>
      </p:sp>
      <p:pic>
        <p:nvPicPr>
          <p:cNvPr id="5" name="Picture 1"/>
          <p:cNvPicPr>
            <a:picLocks noChangeAspect="1" noChangeArrowheads="1"/>
          </p:cNvPicPr>
          <p:nvPr/>
        </p:nvPicPr>
        <p:blipFill>
          <a:blip r:embed="rId3" cstate="print"/>
          <a:srcRect/>
          <a:stretch>
            <a:fillRect/>
          </a:stretch>
        </p:blipFill>
        <p:spPr bwMode="auto">
          <a:xfrm>
            <a:off x="0" y="1"/>
            <a:ext cx="1187624" cy="10149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1371600"/>
          </a:xfrm>
        </p:spPr>
        <p:txBody>
          <a:bodyPr/>
          <a:lstStyle/>
          <a:p>
            <a:pPr algn="ctr"/>
            <a:r>
              <a:rPr lang="ru-RU" sz="2000" b="1" dirty="0" smtClean="0">
                <a:solidFill>
                  <a:srgbClr val="9999FF">
                    <a:lumMod val="25000"/>
                  </a:srgbClr>
                </a:solidFill>
                <a:latin typeface="Times New Roman" pitchFamily="18" charset="0"/>
                <a:cs typeface="Times New Roman" pitchFamily="18" charset="0"/>
              </a:rPr>
              <a:t>НСЗ </a:t>
            </a:r>
            <a:r>
              <a:rPr lang="ru-RU" sz="2000" b="1" dirty="0" smtClean="0">
                <a:solidFill>
                  <a:srgbClr val="9999FF">
                    <a:lumMod val="25000"/>
                  </a:srgbClr>
                </a:solidFill>
                <a:latin typeface="Times New Roman" pitchFamily="18" charset="0"/>
                <a:cs typeface="Times New Roman" pitchFamily="18" charset="0"/>
              </a:rPr>
              <a:t>ТФОМС </a:t>
            </a:r>
            <a:r>
              <a:rPr lang="ru-RU" sz="2000" b="1" dirty="0" smtClean="0">
                <a:solidFill>
                  <a:srgbClr val="9999FF">
                    <a:lumMod val="25000"/>
                  </a:srgbClr>
                </a:solidFill>
                <a:latin typeface="Times New Roman" pitchFamily="18" charset="0"/>
                <a:cs typeface="Times New Roman" pitchFamily="18" charset="0"/>
              </a:rPr>
              <a:t>АО на </a:t>
            </a:r>
            <a:r>
              <a:rPr lang="ru-RU" sz="2000" b="1" dirty="0" smtClean="0">
                <a:solidFill>
                  <a:srgbClr val="9999FF">
                    <a:lumMod val="25000"/>
                  </a:srgbClr>
                </a:solidFill>
                <a:latin typeface="Times New Roman" pitchFamily="18" charset="0"/>
                <a:cs typeface="Times New Roman" pitchFamily="18" charset="0"/>
              </a:rPr>
              <a:t>финансовое обеспечение мероприятий по повышению квалификации медицинских  работников, </a:t>
            </a:r>
            <a:r>
              <a:rPr lang="ru-RU" sz="2000" b="1" dirty="0" smtClean="0">
                <a:solidFill>
                  <a:srgbClr val="9999FF">
                    <a:lumMod val="25000"/>
                  </a:srgbClr>
                </a:solidFill>
                <a:latin typeface="Times New Roman" pitchFamily="18" charset="0"/>
                <a:cs typeface="Times New Roman" pitchFamily="18" charset="0"/>
              </a:rPr>
              <a:t/>
            </a:r>
            <a:br>
              <a:rPr lang="ru-RU" sz="2000" b="1" dirty="0" smtClean="0">
                <a:solidFill>
                  <a:srgbClr val="9999FF">
                    <a:lumMod val="25000"/>
                  </a:srgbClr>
                </a:solidFill>
                <a:latin typeface="Times New Roman" pitchFamily="18" charset="0"/>
                <a:cs typeface="Times New Roman" pitchFamily="18" charset="0"/>
              </a:rPr>
            </a:br>
            <a:r>
              <a:rPr lang="ru-RU" sz="2000" b="1" dirty="0" smtClean="0">
                <a:solidFill>
                  <a:srgbClr val="9999FF">
                    <a:lumMod val="25000"/>
                  </a:srgbClr>
                </a:solidFill>
                <a:latin typeface="Times New Roman" pitchFamily="18" charset="0"/>
                <a:cs typeface="Times New Roman" pitchFamily="18" charset="0"/>
              </a:rPr>
              <a:t>на приобретение и </a:t>
            </a:r>
            <a:r>
              <a:rPr lang="ru-RU" sz="2000" b="1" dirty="0" smtClean="0">
                <a:solidFill>
                  <a:srgbClr val="9999FF">
                    <a:lumMod val="25000"/>
                  </a:srgbClr>
                </a:solidFill>
                <a:latin typeface="Times New Roman" pitchFamily="18" charset="0"/>
                <a:cs typeface="Times New Roman" pitchFamily="18" charset="0"/>
              </a:rPr>
              <a:t>осуществление ремонта медицинского оборудования</a:t>
            </a:r>
            <a:endParaRPr lang="ru-RU" dirty="0"/>
          </a:p>
        </p:txBody>
      </p:sp>
      <p:graphicFrame>
        <p:nvGraphicFramePr>
          <p:cNvPr id="15" name="Содержимое 14"/>
          <p:cNvGraphicFramePr>
            <a:graphicFrameLocks noGrp="1"/>
          </p:cNvGraphicFramePr>
          <p:nvPr>
            <p:ph idx="1"/>
          </p:nvPr>
        </p:nvGraphicFramePr>
        <p:xfrm>
          <a:off x="3167336" y="1052736"/>
          <a:ext cx="5976664"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11" name="Скругленный прямоугольник 10"/>
          <p:cNvSpPr/>
          <p:nvPr/>
        </p:nvSpPr>
        <p:spPr>
          <a:xfrm>
            <a:off x="323528" y="5085184"/>
            <a:ext cx="4392488" cy="1656184"/>
          </a:xfrm>
          <a:prstGeom prst="roundRect">
            <a:avLst/>
          </a:prstGeom>
          <a:solidFill>
            <a:srgbClr val="996633">
              <a:alpha val="63000"/>
            </a:srgbClr>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rgbClr val="1C1C1C"/>
                </a:solidFill>
                <a:latin typeface="Times New Roman" pitchFamily="18" charset="0"/>
                <a:cs typeface="Times New Roman" pitchFamily="18" charset="0"/>
              </a:rPr>
              <a:t>Приобретены </a:t>
            </a:r>
            <a:r>
              <a:rPr lang="ru-RU" sz="2000" b="1" dirty="0" smtClean="0">
                <a:solidFill>
                  <a:srgbClr val="1C1C1C"/>
                </a:solidFill>
                <a:latin typeface="Times New Roman" pitchFamily="18" charset="0"/>
                <a:cs typeface="Times New Roman" pitchFamily="18" charset="0"/>
              </a:rPr>
              <a:t>12</a:t>
            </a:r>
            <a:r>
              <a:rPr lang="ru-RU" sz="1600" b="1" dirty="0" smtClean="0">
                <a:solidFill>
                  <a:srgbClr val="1C1C1C"/>
                </a:solidFill>
                <a:latin typeface="Times New Roman" pitchFamily="18" charset="0"/>
                <a:cs typeface="Times New Roman" pitchFamily="18" charset="0"/>
              </a:rPr>
              <a:t> единиц оборудования: электрохирургический аппарат, колоноскоп, гастрофиброскоп, аппараты ЭКГ, дефибриллятор, стомат.установка, </a:t>
            </a:r>
            <a:r>
              <a:rPr lang="ru-RU" sz="1600" b="1" dirty="0" err="1" smtClean="0">
                <a:solidFill>
                  <a:srgbClr val="1C1C1C"/>
                </a:solidFill>
                <a:latin typeface="Times New Roman" pitchFamily="18" charset="0"/>
                <a:cs typeface="Times New Roman" pitchFamily="18" charset="0"/>
              </a:rPr>
              <a:t>эхоэнцефалоскопы</a:t>
            </a:r>
            <a:endParaRPr lang="ru-RU" sz="1600" b="1" dirty="0">
              <a:solidFill>
                <a:srgbClr val="1C1C1C"/>
              </a:solidFill>
              <a:latin typeface="Times New Roman" pitchFamily="18" charset="0"/>
              <a:cs typeface="Times New Roman" pitchFamily="18" charset="0"/>
            </a:endParaRPr>
          </a:p>
        </p:txBody>
      </p:sp>
      <p:sp>
        <p:nvSpPr>
          <p:cNvPr id="13" name="TextBox 12"/>
          <p:cNvSpPr txBox="1"/>
          <p:nvPr/>
        </p:nvSpPr>
        <p:spPr>
          <a:xfrm>
            <a:off x="3803586" y="1772816"/>
            <a:ext cx="912430" cy="523220"/>
          </a:xfrm>
          <a:prstGeom prst="rect">
            <a:avLst/>
          </a:prstGeom>
          <a:noFill/>
        </p:spPr>
        <p:txBody>
          <a:bodyPr wrap="none" rtlCol="0">
            <a:spAutoFit/>
          </a:bodyPr>
          <a:lstStyle/>
          <a:p>
            <a:r>
              <a:rPr lang="ru-RU" sz="2800" b="1" dirty="0" smtClean="0">
                <a:solidFill>
                  <a:srgbClr val="0070C0"/>
                </a:solidFill>
                <a:latin typeface="Times New Roman" pitchFamily="18" charset="0"/>
                <a:cs typeface="Times New Roman" pitchFamily="18" charset="0"/>
              </a:rPr>
              <a:t>НСЗ</a:t>
            </a:r>
            <a:endParaRPr lang="ru-RU" sz="2800" b="1" dirty="0">
              <a:solidFill>
                <a:srgbClr val="0070C0"/>
              </a:solidFill>
              <a:latin typeface="Times New Roman" pitchFamily="18" charset="0"/>
              <a:cs typeface="Times New Roman" pitchFamily="18" charset="0"/>
            </a:endParaRPr>
          </a:p>
        </p:txBody>
      </p:sp>
      <p:sp>
        <p:nvSpPr>
          <p:cNvPr id="14" name="TextBox 13"/>
          <p:cNvSpPr txBox="1"/>
          <p:nvPr/>
        </p:nvSpPr>
        <p:spPr>
          <a:xfrm>
            <a:off x="3844510" y="2708920"/>
            <a:ext cx="1807610" cy="338554"/>
          </a:xfrm>
          <a:prstGeom prst="rect">
            <a:avLst/>
          </a:prstGeom>
          <a:noFill/>
        </p:spPr>
        <p:txBody>
          <a:bodyPr wrap="none" rtlCol="0">
            <a:spAutoFit/>
          </a:bodyPr>
          <a:lstStyle/>
          <a:p>
            <a:r>
              <a:rPr lang="ru-RU" sz="1600" b="1" dirty="0" smtClean="0">
                <a:latin typeface="Times New Roman" pitchFamily="18" charset="0"/>
                <a:cs typeface="Times New Roman" pitchFamily="18" charset="0"/>
              </a:rPr>
              <a:t>162,6 млн. рублей</a:t>
            </a:r>
            <a:endParaRPr lang="ru-RU" sz="1600" b="1" dirty="0">
              <a:latin typeface="Times New Roman" pitchFamily="18" charset="0"/>
              <a:cs typeface="Times New Roman" pitchFamily="18" charset="0"/>
            </a:endParaRPr>
          </a:p>
        </p:txBody>
      </p:sp>
      <p:graphicFrame>
        <p:nvGraphicFramePr>
          <p:cNvPr id="18" name="Схема 17"/>
          <p:cNvGraphicFramePr/>
          <p:nvPr/>
        </p:nvGraphicFramePr>
        <p:xfrm>
          <a:off x="323528" y="1916832"/>
          <a:ext cx="3168352" cy="30243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 name="TextBox 20"/>
          <p:cNvSpPr txBox="1"/>
          <p:nvPr/>
        </p:nvSpPr>
        <p:spPr>
          <a:xfrm>
            <a:off x="7790699" y="2852936"/>
            <a:ext cx="813749" cy="461665"/>
          </a:xfrm>
          <a:prstGeom prst="rect">
            <a:avLst/>
          </a:prstGeom>
          <a:noFill/>
        </p:spPr>
        <p:txBody>
          <a:bodyPr wrap="none" rtlCol="0">
            <a:spAutoFit/>
          </a:bodyPr>
          <a:lstStyle/>
          <a:p>
            <a:r>
              <a:rPr lang="ru-RU" sz="1200" b="1" dirty="0" smtClean="0">
                <a:latin typeface="Times New Roman" pitchFamily="18" charset="0"/>
                <a:cs typeface="Times New Roman" pitchFamily="18" charset="0"/>
              </a:rPr>
              <a:t>6,4 </a:t>
            </a:r>
          </a:p>
          <a:p>
            <a:r>
              <a:rPr lang="ru-RU" sz="1200" b="1" dirty="0" smtClean="0">
                <a:latin typeface="Times New Roman" pitchFamily="18" charset="0"/>
                <a:cs typeface="Times New Roman" pitchFamily="18" charset="0"/>
              </a:rPr>
              <a:t>млн. руб.</a:t>
            </a:r>
            <a:endParaRPr lang="ru-RU" sz="1200" b="1" dirty="0">
              <a:latin typeface="Times New Roman" pitchFamily="18" charset="0"/>
              <a:cs typeface="Times New Roman" pitchFamily="18" charset="0"/>
            </a:endParaRPr>
          </a:p>
        </p:txBody>
      </p:sp>
      <p:sp>
        <p:nvSpPr>
          <p:cNvPr id="12" name="Скругленный прямоугольник 11"/>
          <p:cNvSpPr/>
          <p:nvPr/>
        </p:nvSpPr>
        <p:spPr>
          <a:xfrm>
            <a:off x="4860032" y="5085184"/>
            <a:ext cx="4104456" cy="1656184"/>
          </a:xfrm>
          <a:prstGeom prst="roundRect">
            <a:avLst/>
          </a:prstGeom>
          <a:solidFill>
            <a:srgbClr val="FFC000">
              <a:alpha val="4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rgbClr val="663300"/>
                </a:solidFill>
                <a:latin typeface="Times New Roman" pitchFamily="18" charset="0"/>
                <a:cs typeface="Times New Roman" pitchFamily="18" charset="0"/>
              </a:rPr>
              <a:t>Отремонтированы </a:t>
            </a:r>
            <a:r>
              <a:rPr lang="ru-RU" sz="2000" b="1" dirty="0" smtClean="0">
                <a:solidFill>
                  <a:srgbClr val="663300"/>
                </a:solidFill>
                <a:latin typeface="Times New Roman" pitchFamily="18" charset="0"/>
                <a:cs typeface="Times New Roman" pitchFamily="18" charset="0"/>
              </a:rPr>
              <a:t>3</a:t>
            </a:r>
            <a:r>
              <a:rPr lang="ru-RU" sz="1600" b="1" dirty="0" smtClean="0">
                <a:solidFill>
                  <a:srgbClr val="663300"/>
                </a:solidFill>
                <a:latin typeface="Times New Roman" pitchFamily="18" charset="0"/>
                <a:cs typeface="Times New Roman" pitchFamily="18" charset="0"/>
              </a:rPr>
              <a:t> единицы оборудования: компьютерный томограф, магнитно-резонансный томограф, </a:t>
            </a:r>
            <a:r>
              <a:rPr lang="ru-RU" sz="1600" b="1" dirty="0" err="1" smtClean="0">
                <a:solidFill>
                  <a:srgbClr val="663300"/>
                </a:solidFill>
                <a:latin typeface="Times New Roman" pitchFamily="18" charset="0"/>
                <a:cs typeface="Times New Roman" pitchFamily="18" charset="0"/>
              </a:rPr>
              <a:t>флюорограф</a:t>
            </a:r>
            <a:endParaRPr lang="ru-RU" sz="1600" b="1" dirty="0">
              <a:solidFill>
                <a:srgbClr val="6633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86000" y="2143125"/>
            <a:ext cx="4572000" cy="2586038"/>
          </a:xfrm>
          <a:prstGeom prst="rect">
            <a:avLst/>
          </a:prstGeom>
        </p:spPr>
        <p:txBody>
          <a:bodyPr>
            <a:spAutoFit/>
          </a:bodyPr>
          <a:lstStyle/>
          <a:p>
            <a:pPr>
              <a:defRPr/>
            </a:pPr>
            <a:r>
              <a:rPr lang="ru-RU" sz="5400" b="1" dirty="0">
                <a:solidFill>
                  <a:srgbClr val="000099"/>
                </a:solidFill>
                <a:effectLst>
                  <a:outerShdw blurRad="38100" dist="38100" dir="2700000" algn="tl">
                    <a:srgbClr val="C0C0C0"/>
                  </a:outerShdw>
                </a:effectLst>
              </a:rPr>
              <a:t>Благодарю за внимание!</a:t>
            </a:r>
            <a:endParaRPr lang="fr-FR" sz="5400" dirty="0"/>
          </a:p>
        </p:txBody>
      </p:sp>
      <p:pic>
        <p:nvPicPr>
          <p:cNvPr id="3" name="Picture 1"/>
          <p:cNvPicPr>
            <a:picLocks noChangeAspect="1" noChangeArrowheads="1"/>
          </p:cNvPicPr>
          <p:nvPr/>
        </p:nvPicPr>
        <p:blipFill>
          <a:blip r:embed="rId3" cstate="print"/>
          <a:srcRect/>
          <a:stretch>
            <a:fillRect/>
          </a:stretch>
        </p:blipFill>
        <p:spPr bwMode="auto">
          <a:xfrm>
            <a:off x="0" y="1"/>
            <a:ext cx="755576" cy="649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0" y="476672"/>
            <a:ext cx="9144000" cy="1099592"/>
          </a:xfrm>
          <a:noFill/>
        </p:spPr>
        <p:txBody>
          <a:bodyPr/>
          <a:lstStyle/>
          <a:p>
            <a:pPr algn="ctr">
              <a:defRPr/>
            </a:pPr>
            <a:r>
              <a:rPr lang="ru-RU" sz="2400" b="1" dirty="0" smtClean="0">
                <a:solidFill>
                  <a:schemeClr val="bg2"/>
                </a:solidFill>
                <a:latin typeface="Times New Roman" pitchFamily="18" charset="0"/>
                <a:cs typeface="Times New Roman" pitchFamily="18" charset="0"/>
              </a:rPr>
              <a:t>Исполнение параметров бюджета </a:t>
            </a:r>
            <a:r>
              <a:rPr lang="ru-RU" sz="2400" b="1" dirty="0" smtClean="0">
                <a:solidFill>
                  <a:schemeClr val="bg2"/>
                </a:solidFill>
                <a:latin typeface="Times New Roman" pitchFamily="18" charset="0"/>
                <a:cs typeface="Times New Roman" pitchFamily="18" charset="0"/>
              </a:rPr>
              <a:t>ТФОМС АО за </a:t>
            </a:r>
            <a:r>
              <a:rPr lang="ru-RU" sz="2400" b="1" dirty="0" smtClean="0">
                <a:solidFill>
                  <a:schemeClr val="bg2"/>
                </a:solidFill>
                <a:latin typeface="Times New Roman" pitchFamily="18" charset="0"/>
                <a:cs typeface="Times New Roman" pitchFamily="18" charset="0"/>
              </a:rPr>
              <a:t>2016 год</a:t>
            </a:r>
          </a:p>
        </p:txBody>
      </p:sp>
      <p:graphicFrame>
        <p:nvGraphicFramePr>
          <p:cNvPr id="9" name="Содержимое 8"/>
          <p:cNvGraphicFramePr>
            <a:graphicFrameLocks noGrp="1"/>
          </p:cNvGraphicFramePr>
          <p:nvPr>
            <p:ph idx="1"/>
          </p:nvPr>
        </p:nvGraphicFramePr>
        <p:xfrm>
          <a:off x="827584" y="1844824"/>
          <a:ext cx="7704856" cy="3784536"/>
        </p:xfrm>
        <a:graphic>
          <a:graphicData uri="http://schemas.openxmlformats.org/drawingml/2006/table">
            <a:tbl>
              <a:tblPr firstRow="1" bandRow="1">
                <a:tableStyleId>{5940675A-B579-460E-94D1-54222C63F5DA}</a:tableStyleId>
              </a:tblPr>
              <a:tblGrid>
                <a:gridCol w="2088232"/>
                <a:gridCol w="1764196"/>
                <a:gridCol w="1926214"/>
                <a:gridCol w="1926214"/>
              </a:tblGrid>
              <a:tr h="1224136">
                <a:tc>
                  <a:txBody>
                    <a:bodyPr/>
                    <a:lstStyle/>
                    <a:p>
                      <a:endParaRPr lang="ru-RU" sz="2000" b="1" dirty="0" smtClean="0">
                        <a:solidFill>
                          <a:srgbClr val="002060"/>
                        </a:solidFill>
                        <a:latin typeface="Times New Roman" pitchFamily="18" charset="0"/>
                        <a:cs typeface="Times New Roman" pitchFamily="18" charset="0"/>
                      </a:endParaRPr>
                    </a:p>
                    <a:p>
                      <a:pPr algn="ctr"/>
                      <a:r>
                        <a:rPr lang="ru-RU" sz="2000" b="1" dirty="0" smtClean="0">
                          <a:solidFill>
                            <a:srgbClr val="002060"/>
                          </a:solidFill>
                          <a:latin typeface="Times New Roman" pitchFamily="18" charset="0"/>
                          <a:cs typeface="Times New Roman" pitchFamily="18" charset="0"/>
                        </a:rPr>
                        <a:t>Наименование</a:t>
                      </a:r>
                      <a:endParaRPr lang="ru-RU" sz="2000" b="1" dirty="0">
                        <a:solidFill>
                          <a:srgbClr val="002060"/>
                        </a:solidFill>
                        <a:latin typeface="Times New Roman" pitchFamily="18" charset="0"/>
                        <a:cs typeface="Times New Roman" pitchFamily="18" charset="0"/>
                      </a:endParaRPr>
                    </a:p>
                  </a:txBody>
                  <a:tcPr/>
                </a:tc>
                <a:tc>
                  <a:txBody>
                    <a:bodyPr/>
                    <a:lstStyle/>
                    <a:p>
                      <a:pPr algn="ctr"/>
                      <a:r>
                        <a:rPr lang="ru-RU" sz="2000" b="1" dirty="0" smtClean="0">
                          <a:solidFill>
                            <a:srgbClr val="002060"/>
                          </a:solidFill>
                          <a:latin typeface="Times New Roman" pitchFamily="18" charset="0"/>
                          <a:cs typeface="Times New Roman" pitchFamily="18" charset="0"/>
                        </a:rPr>
                        <a:t>Утверждено на 2016 год</a:t>
                      </a:r>
                      <a:endParaRPr lang="ru-RU" sz="2000" b="1" baseline="0" dirty="0" smtClean="0">
                        <a:solidFill>
                          <a:srgbClr val="002060"/>
                        </a:solidFill>
                        <a:latin typeface="Times New Roman" pitchFamily="18" charset="0"/>
                        <a:cs typeface="Times New Roman" pitchFamily="18" charset="0"/>
                      </a:endParaRPr>
                    </a:p>
                    <a:p>
                      <a:pPr algn="ctr"/>
                      <a:r>
                        <a:rPr lang="ru-RU" sz="2000" b="1" baseline="0" dirty="0" smtClean="0">
                          <a:solidFill>
                            <a:srgbClr val="002060"/>
                          </a:solidFill>
                          <a:latin typeface="Times New Roman" pitchFamily="18" charset="0"/>
                          <a:cs typeface="Times New Roman" pitchFamily="18" charset="0"/>
                        </a:rPr>
                        <a:t>(млн. руб.)</a:t>
                      </a:r>
                      <a:endParaRPr lang="ru-RU" sz="2000" b="1" dirty="0">
                        <a:solidFill>
                          <a:srgbClr val="002060"/>
                        </a:solidFill>
                        <a:latin typeface="Times New Roman" pitchFamily="18" charset="0"/>
                        <a:cs typeface="Times New Roman" pitchFamily="18" charset="0"/>
                      </a:endParaRPr>
                    </a:p>
                  </a:txBody>
                  <a:tcPr/>
                </a:tc>
                <a:tc>
                  <a:txBody>
                    <a:bodyPr/>
                    <a:lstStyle/>
                    <a:p>
                      <a:pPr algn="ctr"/>
                      <a:r>
                        <a:rPr lang="ru-RU" sz="2000" b="1" dirty="0" smtClean="0">
                          <a:solidFill>
                            <a:srgbClr val="002060"/>
                          </a:solidFill>
                          <a:latin typeface="Times New Roman" pitchFamily="18" charset="0"/>
                          <a:cs typeface="Times New Roman" pitchFamily="18" charset="0"/>
                        </a:rPr>
                        <a:t>Исполнено за 2016 год </a:t>
                      </a:r>
                    </a:p>
                    <a:p>
                      <a:pPr algn="ctr"/>
                      <a:r>
                        <a:rPr lang="ru-RU" sz="2000" b="1" dirty="0" smtClean="0">
                          <a:solidFill>
                            <a:srgbClr val="002060"/>
                          </a:solidFill>
                          <a:latin typeface="Times New Roman" pitchFamily="18" charset="0"/>
                          <a:cs typeface="Times New Roman" pitchFamily="18" charset="0"/>
                        </a:rPr>
                        <a:t>(млн. руб.)</a:t>
                      </a:r>
                      <a:endParaRPr lang="ru-RU" sz="2000" b="1" dirty="0">
                        <a:solidFill>
                          <a:srgbClr val="002060"/>
                        </a:solidFill>
                        <a:latin typeface="Times New Roman" pitchFamily="18" charset="0"/>
                        <a:cs typeface="Times New Roman" pitchFamily="18" charset="0"/>
                      </a:endParaRPr>
                    </a:p>
                  </a:txBody>
                  <a:tcPr/>
                </a:tc>
                <a:tc>
                  <a:txBody>
                    <a:bodyPr/>
                    <a:lstStyle/>
                    <a:p>
                      <a:pPr algn="ctr"/>
                      <a:r>
                        <a:rPr lang="ru-RU" sz="2000" b="1" dirty="0" smtClean="0">
                          <a:solidFill>
                            <a:srgbClr val="002060"/>
                          </a:solidFill>
                          <a:latin typeface="Times New Roman" pitchFamily="18" charset="0"/>
                          <a:cs typeface="Times New Roman" pitchFamily="18" charset="0"/>
                        </a:rPr>
                        <a:t>Процент исполнения</a:t>
                      </a:r>
                      <a:endParaRPr lang="ru-RU" sz="2000" b="1" dirty="0">
                        <a:solidFill>
                          <a:srgbClr val="002060"/>
                        </a:solidFill>
                        <a:latin typeface="Times New Roman" pitchFamily="18" charset="0"/>
                        <a:cs typeface="Times New Roman" pitchFamily="18" charset="0"/>
                      </a:endParaRPr>
                    </a:p>
                  </a:txBody>
                  <a:tcPr/>
                </a:tc>
              </a:tr>
              <a:tr h="832208">
                <a:tc>
                  <a:txBody>
                    <a:bodyPr/>
                    <a:lstStyle/>
                    <a:p>
                      <a:endParaRPr lang="ru-RU" b="1"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Доходы</a:t>
                      </a:r>
                      <a:endParaRPr lang="ru-RU" sz="2400" b="1" dirty="0">
                        <a:solidFill>
                          <a:srgbClr val="002060"/>
                        </a:solidFill>
                        <a:latin typeface="Times New Roman" pitchFamily="18" charset="0"/>
                        <a:cs typeface="Times New Roman" pitchFamily="18" charset="0"/>
                      </a:endParaRPr>
                    </a:p>
                  </a:txBody>
                  <a:tcPr/>
                </a:tc>
                <a:tc>
                  <a:txBody>
                    <a:bodyPr/>
                    <a:lstStyle/>
                    <a:p>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17 403,0</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17 449,8</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100,3</a:t>
                      </a:r>
                      <a:endParaRPr lang="ru-RU" sz="2400" b="1" dirty="0">
                        <a:solidFill>
                          <a:srgbClr val="002060"/>
                        </a:solidFill>
                        <a:latin typeface="Times New Roman" pitchFamily="18" charset="0"/>
                        <a:cs typeface="Times New Roman" pitchFamily="18" charset="0"/>
                      </a:endParaRPr>
                    </a:p>
                  </a:txBody>
                  <a:tcPr/>
                </a:tc>
              </a:tr>
              <a:tr h="834480">
                <a:tc>
                  <a:txBody>
                    <a:bodyPr/>
                    <a:lstStyle/>
                    <a:p>
                      <a:endParaRPr lang="ru-RU" b="1"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Расходы</a:t>
                      </a:r>
                      <a:endParaRPr lang="ru-RU" sz="2400" b="1" dirty="0">
                        <a:solidFill>
                          <a:srgbClr val="002060"/>
                        </a:solidFill>
                        <a:latin typeface="Times New Roman" pitchFamily="18" charset="0"/>
                        <a:cs typeface="Times New Roman" pitchFamily="18" charset="0"/>
                      </a:endParaRPr>
                    </a:p>
                  </a:txBody>
                  <a:tcPr/>
                </a:tc>
                <a:tc>
                  <a:txBody>
                    <a:bodyPr/>
                    <a:lstStyle/>
                    <a:p>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17 536,8</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16 825,1</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95,9</a:t>
                      </a:r>
                      <a:endParaRPr lang="ru-RU" sz="2400" b="1" dirty="0">
                        <a:solidFill>
                          <a:srgbClr val="002060"/>
                        </a:solidFill>
                        <a:latin typeface="Times New Roman" pitchFamily="18" charset="0"/>
                        <a:cs typeface="Times New Roman" pitchFamily="18" charset="0"/>
                      </a:endParaRPr>
                    </a:p>
                  </a:txBody>
                  <a:tcPr/>
                </a:tc>
              </a:tr>
              <a:tr h="893712">
                <a:tc>
                  <a:txBody>
                    <a:bodyPr/>
                    <a:lstStyle/>
                    <a:p>
                      <a:endParaRPr lang="ru-RU" sz="2400" b="1"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Дефицит</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133,8</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624,7</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endParaRPr lang="ru-RU" sz="2400" b="1" dirty="0">
                        <a:solidFill>
                          <a:srgbClr val="002060"/>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611560" y="332656"/>
            <a:ext cx="8280920" cy="504056"/>
          </a:xfrm>
        </p:spPr>
        <p:txBody>
          <a:bodyPr/>
          <a:lstStyle/>
          <a:p>
            <a:pPr algn="ct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600" b="1" dirty="0" smtClean="0">
                <a:solidFill>
                  <a:schemeClr val="bg2"/>
                </a:solidFill>
                <a:latin typeface="Times New Roman" pitchFamily="18" charset="0"/>
                <a:cs typeface="Times New Roman" pitchFamily="18" charset="0"/>
              </a:rPr>
              <a:t>Доходы бюджета </a:t>
            </a:r>
            <a:r>
              <a:rPr lang="ru-RU" sz="2600" b="1" dirty="0" smtClean="0">
                <a:solidFill>
                  <a:schemeClr val="bg2"/>
                </a:solidFill>
                <a:latin typeface="Times New Roman" pitchFamily="18" charset="0"/>
                <a:cs typeface="Times New Roman" pitchFamily="18" charset="0"/>
              </a:rPr>
              <a:t>ТФОМС АО за </a:t>
            </a:r>
            <a:r>
              <a:rPr lang="ru-RU" sz="2600" b="1" dirty="0" smtClean="0">
                <a:solidFill>
                  <a:schemeClr val="bg2"/>
                </a:solidFill>
                <a:latin typeface="Times New Roman" pitchFamily="18" charset="0"/>
                <a:cs typeface="Times New Roman" pitchFamily="18" charset="0"/>
              </a:rPr>
              <a:t>2016 год </a:t>
            </a:r>
            <a:r>
              <a:rPr lang="ru-RU" sz="2600" b="1" dirty="0" smtClean="0">
                <a:solidFill>
                  <a:srgbClr val="002060"/>
                </a:solidFill>
                <a:latin typeface="Times New Roman" pitchFamily="18" charset="0"/>
                <a:cs typeface="Times New Roman" pitchFamily="18" charset="0"/>
              </a:rPr>
              <a:t/>
            </a:r>
            <a:br>
              <a:rPr lang="ru-RU" sz="2600" b="1" dirty="0" smtClean="0">
                <a:solidFill>
                  <a:srgbClr val="002060"/>
                </a:solidFill>
                <a:latin typeface="Times New Roman" pitchFamily="18" charset="0"/>
                <a:cs typeface="Times New Roman" pitchFamily="18" charset="0"/>
              </a:rPr>
            </a:br>
            <a:r>
              <a:rPr lang="ru-RU" sz="2400" dirty="0" smtClean="0">
                <a:solidFill>
                  <a:srgbClr val="002060"/>
                </a:solidFill>
              </a:rPr>
              <a:t/>
            </a:r>
            <a:br>
              <a:rPr lang="ru-RU" sz="2400" dirty="0" smtClean="0">
                <a:solidFill>
                  <a:srgbClr val="002060"/>
                </a:solidFill>
              </a:rPr>
            </a:br>
            <a:r>
              <a:rPr lang="ru-RU" sz="2400" dirty="0" smtClean="0">
                <a:solidFill>
                  <a:srgbClr val="002060"/>
                </a:solidFill>
              </a:rPr>
              <a:t/>
            </a:r>
            <a:br>
              <a:rPr lang="ru-RU" sz="2400" dirty="0" smtClean="0">
                <a:solidFill>
                  <a:srgbClr val="002060"/>
                </a:solidFill>
              </a:rPr>
            </a:br>
            <a:r>
              <a:rPr lang="ru-RU" sz="2400" dirty="0" smtClean="0">
                <a:solidFill>
                  <a:srgbClr val="002060"/>
                </a:solidFill>
              </a:rPr>
              <a:t/>
            </a:r>
            <a:br>
              <a:rPr lang="ru-RU" sz="2400" dirty="0" smtClean="0">
                <a:solidFill>
                  <a:srgbClr val="002060"/>
                </a:solidFill>
              </a:rPr>
            </a:br>
            <a:endParaRPr lang="ru-RU" sz="2400" dirty="0">
              <a:solidFill>
                <a:srgbClr val="002060"/>
              </a:solidFill>
            </a:endParaRPr>
          </a:p>
        </p:txBody>
      </p:sp>
      <p:graphicFrame>
        <p:nvGraphicFramePr>
          <p:cNvPr id="10" name="Таблица 9"/>
          <p:cNvGraphicFramePr>
            <a:graphicFrameLocks noGrp="1"/>
          </p:cNvGraphicFramePr>
          <p:nvPr/>
        </p:nvGraphicFramePr>
        <p:xfrm>
          <a:off x="251520" y="836712"/>
          <a:ext cx="8640962" cy="5774358"/>
        </p:xfrm>
        <a:graphic>
          <a:graphicData uri="http://schemas.openxmlformats.org/drawingml/2006/table">
            <a:tbl>
              <a:tblPr/>
              <a:tblGrid>
                <a:gridCol w="4719852"/>
                <a:gridCol w="1250268"/>
                <a:gridCol w="1413975"/>
                <a:gridCol w="1256867"/>
              </a:tblGrid>
              <a:tr h="718111">
                <a:tc>
                  <a:txBody>
                    <a:bodyPr/>
                    <a:lstStyle/>
                    <a:p>
                      <a:pPr algn="ctr">
                        <a:spcAft>
                          <a:spcPts val="0"/>
                        </a:spcAft>
                      </a:pP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Наименование </a:t>
                      </a:r>
                      <a:r>
                        <a:rPr lang="ru-RU" sz="1400" b="1" spc="-10" dirty="0">
                          <a:solidFill>
                            <a:srgbClr val="002060"/>
                          </a:solidFill>
                          <a:latin typeface="Times New Roman" pitchFamily="18" charset="0"/>
                          <a:ea typeface="Times New Roman"/>
                          <a:cs typeface="Times New Roman" pitchFamily="18" charset="0"/>
                        </a:rPr>
                        <a:t>показателя</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Утверждено</a:t>
                      </a:r>
                      <a:endParaRPr lang="ru-RU" sz="1400" b="1" dirty="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 2016 год</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(млн. рублей) </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Исполнено за 2016</a:t>
                      </a:r>
                      <a:r>
                        <a:rPr lang="ru-RU" sz="1400" b="1" spc="-10" baseline="0" dirty="0" smtClean="0">
                          <a:solidFill>
                            <a:srgbClr val="002060"/>
                          </a:solidFill>
                          <a:latin typeface="Times New Roman" pitchFamily="18" charset="0"/>
                          <a:ea typeface="Times New Roman"/>
                          <a:cs typeface="Times New Roman" pitchFamily="18" charset="0"/>
                        </a:rPr>
                        <a:t> год </a:t>
                      </a:r>
                    </a:p>
                    <a:p>
                      <a:pPr algn="ctr">
                        <a:spcAft>
                          <a:spcPts val="0"/>
                        </a:spcAft>
                      </a:pPr>
                      <a:r>
                        <a:rPr lang="ru-RU" sz="1400" b="1" spc="-10" baseline="0" dirty="0" smtClean="0">
                          <a:solidFill>
                            <a:srgbClr val="002060"/>
                          </a:solidFill>
                          <a:latin typeface="Times New Roman" pitchFamily="18" charset="0"/>
                          <a:ea typeface="Times New Roman"/>
                          <a:cs typeface="Times New Roman" pitchFamily="18" charset="0"/>
                        </a:rPr>
                        <a:t>(млн. рублей)</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Процент </a:t>
                      </a: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исполнения</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017">
                <a:tc>
                  <a:txBody>
                    <a:bodyPr/>
                    <a:lstStyle/>
                    <a:p>
                      <a:pPr>
                        <a:spcAft>
                          <a:spcPts val="0"/>
                        </a:spcAft>
                      </a:pPr>
                      <a:r>
                        <a:rPr lang="ru-RU" sz="1600" b="1" spc="-10" dirty="0" smtClean="0">
                          <a:solidFill>
                            <a:srgbClr val="002060"/>
                          </a:solidFill>
                          <a:latin typeface="Times New Roman" pitchFamily="18" charset="0"/>
                          <a:ea typeface="Times New Roman"/>
                          <a:cs typeface="Times New Roman" pitchFamily="18" charset="0"/>
                        </a:rPr>
                        <a:t>Всего, </a:t>
                      </a:r>
                      <a:r>
                        <a:rPr lang="ru-RU" sz="1600" b="1" spc="-10" dirty="0" smtClean="0">
                          <a:solidFill>
                            <a:srgbClr val="002060"/>
                          </a:solidFill>
                          <a:latin typeface="Times New Roman" pitchFamily="18" charset="0"/>
                          <a:ea typeface="Times New Roman"/>
                          <a:cs typeface="Times New Roman" pitchFamily="18" charset="0"/>
                        </a:rPr>
                        <a:t> том </a:t>
                      </a:r>
                      <a:r>
                        <a:rPr lang="ru-RU" sz="1600" b="1" spc="-10" dirty="0">
                          <a:solidFill>
                            <a:srgbClr val="002060"/>
                          </a:solidFill>
                          <a:latin typeface="Times New Roman" pitchFamily="18" charset="0"/>
                          <a:ea typeface="Times New Roman"/>
                          <a:cs typeface="Times New Roman" pitchFamily="18" charset="0"/>
                        </a:rPr>
                        <a:t>числе</a:t>
                      </a:r>
                      <a:r>
                        <a:rPr lang="ru-RU" sz="1600" b="1" spc="-10" dirty="0" smtClean="0">
                          <a:solidFill>
                            <a:srgbClr val="002060"/>
                          </a:solidFill>
                          <a:latin typeface="Times New Roman" pitchFamily="18" charset="0"/>
                          <a:ea typeface="Times New Roman"/>
                          <a:cs typeface="Times New Roman" pitchFamily="18" charset="0"/>
                        </a:rPr>
                        <a:t>: </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17 403,0</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17 449,8</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100,3</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1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spc="-10" dirty="0" smtClean="0">
                          <a:solidFill>
                            <a:srgbClr val="002060"/>
                          </a:solidFill>
                          <a:latin typeface="Times New Roman" pitchFamily="18" charset="0"/>
                          <a:ea typeface="Times New Roman"/>
                          <a:cs typeface="Times New Roman" pitchFamily="18" charset="0"/>
                        </a:rPr>
                        <a:t>Неналоговые </a:t>
                      </a:r>
                      <a:r>
                        <a:rPr lang="ru-RU" sz="1600" b="1" kern="1200" spc="-10" dirty="0" smtClean="0">
                          <a:solidFill>
                            <a:srgbClr val="002060"/>
                          </a:solidFill>
                          <a:latin typeface="Times New Roman" pitchFamily="18" charset="0"/>
                          <a:ea typeface="Times New Roman"/>
                          <a:cs typeface="Times New Roman" pitchFamily="18" charset="0"/>
                        </a:rPr>
                        <a:t>доходы, в т.ч.  на фин. обеспечение мероприятий по организации ДПО  медработников , а также по приобретению и проведению ремонта медицинского оборудования </a:t>
                      </a:r>
                      <a:endParaRPr lang="ru-RU" sz="1600" b="1" kern="1200" spc="-10" dirty="0" smtClean="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152,1</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179,3</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117,9</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345">
                <a:tc>
                  <a:txBody>
                    <a:bodyPr/>
                    <a:lstStyle/>
                    <a:p>
                      <a:pPr marL="0" algn="l" defTabSz="914400" rtl="0" eaLnBrk="1" latinLnBrk="0" hangingPunct="1">
                        <a:spcAft>
                          <a:spcPts val="0"/>
                        </a:spcAft>
                      </a:pPr>
                      <a:r>
                        <a:rPr lang="ru-RU" sz="1600" b="1" kern="1200" spc="-10" dirty="0" smtClean="0">
                          <a:solidFill>
                            <a:srgbClr val="002060"/>
                          </a:solidFill>
                          <a:latin typeface="Times New Roman" pitchFamily="18" charset="0"/>
                          <a:ea typeface="Times New Roman"/>
                          <a:cs typeface="Times New Roman" pitchFamily="18" charset="0"/>
                        </a:rPr>
                        <a:t>Субвенция ФОМС </a:t>
                      </a:r>
                      <a:endParaRPr lang="ru-RU" sz="16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16 973,6</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16 973,6</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100,0</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Times New Roman" pitchFamily="18" charset="0"/>
                          <a:ea typeface="Times New Roman"/>
                          <a:cs typeface="Times New Roman" pitchFamily="18" charset="0"/>
                        </a:rPr>
                        <a:t>МБТ из бюджета ФОМС на  д</a:t>
                      </a:r>
                      <a:r>
                        <a:rPr lang="ru-RU" sz="1600" b="1" dirty="0" smtClean="0">
                          <a:solidFill>
                            <a:srgbClr val="002060"/>
                          </a:solidFill>
                          <a:latin typeface="Times New Roman" pitchFamily="18" charset="0"/>
                          <a:ea typeface="Times New Roman"/>
                          <a:cs typeface="Times New Roman" pitchFamily="18" charset="0"/>
                        </a:rPr>
                        <a:t>ополнительное финансовое обеспечение федеральных государственных </a:t>
                      </a:r>
                      <a:r>
                        <a:rPr lang="ru-RU" sz="1600" b="1" dirty="0" smtClean="0">
                          <a:solidFill>
                            <a:srgbClr val="002060"/>
                          </a:solidFill>
                          <a:latin typeface="Times New Roman" pitchFamily="18" charset="0"/>
                          <a:ea typeface="Times New Roman"/>
                          <a:cs typeface="Times New Roman" pitchFamily="18" charset="0"/>
                        </a:rPr>
                        <a:t>учреждений </a:t>
                      </a:r>
                      <a:endParaRPr lang="ru-RU" sz="1600" b="1" dirty="0" smtClean="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144,2</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144,2</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100,0</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4259">
                <a:tc>
                  <a:txBody>
                    <a:bodyPr/>
                    <a:lstStyle/>
                    <a:p>
                      <a:pPr marL="0" algn="l"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Межбюджетные трансферты из ТФОМС на межтерриториальные расчеты</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250,0</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272,3</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108,9</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312">
                <a:tc>
                  <a:txBody>
                    <a:bodyPr/>
                    <a:lstStyle/>
                    <a:p>
                      <a:pPr>
                        <a:spcAft>
                          <a:spcPts val="0"/>
                        </a:spcAft>
                      </a:pPr>
                      <a:r>
                        <a:rPr lang="ru-RU" sz="1600" b="1" spc="-10" dirty="0" smtClean="0">
                          <a:solidFill>
                            <a:srgbClr val="002060"/>
                          </a:solidFill>
                          <a:latin typeface="Times New Roman" pitchFamily="18" charset="0"/>
                          <a:ea typeface="Times New Roman"/>
                          <a:cs typeface="Times New Roman" pitchFamily="18" charset="0"/>
                        </a:rPr>
                        <a:t>Единовременные </a:t>
                      </a:r>
                      <a:r>
                        <a:rPr lang="ru-RU" sz="1600" b="1" spc="-10" dirty="0">
                          <a:solidFill>
                            <a:srgbClr val="002060"/>
                          </a:solidFill>
                          <a:latin typeface="Times New Roman" pitchFamily="18" charset="0"/>
                          <a:ea typeface="Times New Roman"/>
                          <a:cs typeface="Times New Roman" pitchFamily="18" charset="0"/>
                        </a:rPr>
                        <a:t>компенсационные выплаты медицинским работникам</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21,6</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25,2</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116,8</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634">
                <a:tc>
                  <a:txBody>
                    <a:bodyPr/>
                    <a:lstStyle/>
                    <a:p>
                      <a:pPr marL="0" algn="l" defTabSz="914400" rtl="0" eaLnBrk="1" latinLnBrk="0" hangingPunct="1">
                        <a:spcAft>
                          <a:spcPts val="0"/>
                        </a:spcAft>
                      </a:pPr>
                      <a:r>
                        <a:rPr lang="ru-RU" sz="1600" b="1" kern="1200" spc="-10" dirty="0" smtClean="0">
                          <a:solidFill>
                            <a:srgbClr val="002060"/>
                          </a:solidFill>
                          <a:latin typeface="Times New Roman" pitchFamily="18" charset="0"/>
                          <a:ea typeface="Times New Roman"/>
                          <a:cs typeface="Times New Roman" pitchFamily="18" charset="0"/>
                        </a:rPr>
                        <a:t>Доходы от возврата субсидий, субвенций и иных МБТ прошлых лет</a:t>
                      </a:r>
                      <a:endParaRPr lang="ru-RU" sz="16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0,3</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1,1</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363,4</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7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spc="-10" dirty="0" smtClean="0">
                          <a:solidFill>
                            <a:srgbClr val="002060"/>
                          </a:solidFill>
                          <a:latin typeface="Times New Roman" pitchFamily="18" charset="0"/>
                          <a:ea typeface="Times New Roman"/>
                          <a:cs typeface="Times New Roman" pitchFamily="18" charset="0"/>
                        </a:rPr>
                        <a:t>Возврат остатков субсидий, субвенций и иных МБТ прошлых лет</a:t>
                      </a:r>
                      <a:endParaRPr lang="ru-RU" sz="16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- 138,8</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- 145,9</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105,1</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040" y="332656"/>
            <a:ext cx="8389440" cy="955576"/>
          </a:xfrm>
        </p:spPr>
        <p:txBody>
          <a:bodyPr/>
          <a:lstStyle/>
          <a:p>
            <a:pPr algn="ctr"/>
            <a:r>
              <a:rPr lang="ru-RU" sz="2600" b="1" dirty="0" smtClean="0">
                <a:solidFill>
                  <a:schemeClr val="bg2"/>
                </a:solidFill>
                <a:latin typeface="Times New Roman" pitchFamily="18" charset="0"/>
                <a:cs typeface="Times New Roman" pitchFamily="18" charset="0"/>
              </a:rPr>
              <a:t>Динамика доходов и расходов бюджета </a:t>
            </a:r>
            <a:r>
              <a:rPr lang="ru-RU" sz="2600" b="1" dirty="0" smtClean="0">
                <a:solidFill>
                  <a:schemeClr val="bg2"/>
                </a:solidFill>
                <a:latin typeface="Times New Roman" pitchFamily="18" charset="0"/>
                <a:cs typeface="Times New Roman" pitchFamily="18" charset="0"/>
              </a:rPr>
              <a:t>ТФОМС АО</a:t>
            </a:r>
            <a:br>
              <a:rPr lang="ru-RU" sz="2600" b="1" dirty="0" smtClean="0">
                <a:solidFill>
                  <a:schemeClr val="bg2"/>
                </a:solidFill>
                <a:latin typeface="Times New Roman" pitchFamily="18" charset="0"/>
                <a:cs typeface="Times New Roman" pitchFamily="18" charset="0"/>
              </a:rPr>
            </a:br>
            <a:r>
              <a:rPr lang="ru-RU" sz="2600" b="1" dirty="0" smtClean="0">
                <a:solidFill>
                  <a:schemeClr val="bg2"/>
                </a:solidFill>
                <a:latin typeface="Times New Roman" pitchFamily="18" charset="0"/>
                <a:cs typeface="Times New Roman" pitchFamily="18" charset="0"/>
              </a:rPr>
              <a:t> за 2015 </a:t>
            </a:r>
            <a:r>
              <a:rPr lang="ru-RU" sz="2600" b="1" dirty="0" smtClean="0">
                <a:solidFill>
                  <a:schemeClr val="bg2"/>
                </a:solidFill>
                <a:latin typeface="Times New Roman" pitchFamily="18" charset="0"/>
                <a:cs typeface="Times New Roman" pitchFamily="18" charset="0"/>
              </a:rPr>
              <a:t>– 2016 годы</a:t>
            </a:r>
            <a:endParaRPr lang="ru-RU" sz="2600" b="1" dirty="0">
              <a:solidFill>
                <a:schemeClr val="bg2"/>
              </a:solidFill>
              <a:latin typeface="Times New Roman" pitchFamily="18" charset="0"/>
              <a:cs typeface="Times New Roman" pitchFamily="18" charset="0"/>
            </a:endParaRPr>
          </a:p>
        </p:txBody>
      </p:sp>
      <p:graphicFrame>
        <p:nvGraphicFramePr>
          <p:cNvPr id="6" name="Содержимое 5"/>
          <p:cNvGraphicFramePr>
            <a:graphicFrameLocks noGrp="1"/>
          </p:cNvGraphicFramePr>
          <p:nvPr>
            <p:ph sz="half" idx="1"/>
          </p:nvPr>
        </p:nvGraphicFramePr>
        <p:xfrm>
          <a:off x="251520" y="1412776"/>
          <a:ext cx="5184576" cy="28083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Содержимое 6"/>
          <p:cNvGraphicFramePr>
            <a:graphicFrameLocks noGrp="1"/>
          </p:cNvGraphicFramePr>
          <p:nvPr>
            <p:ph sz="half" idx="2"/>
          </p:nvPr>
        </p:nvGraphicFramePr>
        <p:xfrm>
          <a:off x="4499992" y="1268760"/>
          <a:ext cx="4392488"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8" name="Скругленный прямоугольник 7"/>
          <p:cNvSpPr/>
          <p:nvPr/>
        </p:nvSpPr>
        <p:spPr>
          <a:xfrm>
            <a:off x="0" y="3933056"/>
            <a:ext cx="9144000" cy="2924944"/>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t"/>
          <a:lstStyle/>
          <a:p>
            <a:pPr algn="l"/>
            <a:r>
              <a:rPr lang="ru-RU" b="1" dirty="0" smtClean="0">
                <a:solidFill>
                  <a:srgbClr val="C00000"/>
                </a:solidFill>
                <a:latin typeface="Times New Roman" pitchFamily="18" charset="0"/>
                <a:cs typeface="Times New Roman" pitchFamily="18" charset="0"/>
              </a:rPr>
              <a:t> </a:t>
            </a:r>
            <a:r>
              <a:rPr lang="ru-RU" b="1" u="sng" dirty="0" smtClean="0">
                <a:solidFill>
                  <a:srgbClr val="C00000"/>
                </a:solidFill>
                <a:latin typeface="Times New Roman" pitchFamily="18" charset="0"/>
                <a:cs typeface="Times New Roman" pitchFamily="18" charset="0"/>
              </a:rPr>
              <a:t>В 2016 ГОДУ </a:t>
            </a:r>
            <a:r>
              <a:rPr lang="ru-RU" sz="2000" b="1" u="sng" dirty="0" smtClean="0">
                <a:solidFill>
                  <a:srgbClr val="C00000"/>
                </a:solidFill>
                <a:latin typeface="Times New Roman" pitchFamily="18" charset="0"/>
                <a:cs typeface="Times New Roman" pitchFamily="18" charset="0"/>
              </a:rPr>
              <a:t>ИСКЛЮЧЕНЫ</a:t>
            </a:r>
            <a:r>
              <a:rPr lang="ru-RU" b="1" u="sng" dirty="0" smtClean="0">
                <a:solidFill>
                  <a:srgbClr val="C00000"/>
                </a:solidFill>
                <a:latin typeface="Times New Roman" pitchFamily="18" charset="0"/>
                <a:cs typeface="Times New Roman" pitchFamily="18" charset="0"/>
              </a:rPr>
              <a:t>:</a:t>
            </a:r>
          </a:p>
          <a:p>
            <a:pPr algn="l">
              <a:spcAft>
                <a:spcPts val="600"/>
              </a:spcAft>
              <a:buFontTx/>
              <a:buChar char="-"/>
            </a:pPr>
            <a:r>
              <a:rPr lang="ru-RU" b="1" dirty="0" smtClean="0">
                <a:solidFill>
                  <a:srgbClr val="002060"/>
                </a:solidFill>
                <a:latin typeface="Times New Roman" pitchFamily="18" charset="0"/>
                <a:cs typeface="Times New Roman" pitchFamily="18" charset="0"/>
              </a:rPr>
              <a:t>субсидия на реализацию Программы модернизации здравоохранения </a:t>
            </a:r>
            <a:r>
              <a:rPr lang="ru-RU" b="1" dirty="0" smtClean="0">
                <a:solidFill>
                  <a:srgbClr val="002060"/>
                </a:solidFill>
                <a:latin typeface="Times New Roman" pitchFamily="18" charset="0"/>
                <a:cs typeface="Times New Roman" pitchFamily="18" charset="0"/>
              </a:rPr>
              <a:t>Архангельской области в части мероприятий по проектированию, строительству и вводу в эксплуатацию перинатального </a:t>
            </a:r>
            <a:r>
              <a:rPr lang="ru-RU" b="1" dirty="0" smtClean="0">
                <a:solidFill>
                  <a:srgbClr val="002060"/>
                </a:solidFill>
                <a:latin typeface="Times New Roman" pitchFamily="18" charset="0"/>
                <a:cs typeface="Times New Roman" pitchFamily="18" charset="0"/>
              </a:rPr>
              <a:t>центра;</a:t>
            </a:r>
          </a:p>
          <a:p>
            <a:pPr algn="l">
              <a:spcAft>
                <a:spcPts val="600"/>
              </a:spcAft>
              <a:buFontTx/>
              <a:buChar char="-"/>
            </a:pPr>
            <a:r>
              <a:rPr lang="ru-RU" b="1" dirty="0" smtClean="0">
                <a:solidFill>
                  <a:srgbClr val="002060"/>
                </a:solidFill>
                <a:latin typeface="Times New Roman" pitchFamily="18" charset="0"/>
                <a:cs typeface="Times New Roman" pitchFamily="18" charset="0"/>
              </a:rPr>
              <a:t> </a:t>
            </a:r>
            <a:r>
              <a:rPr lang="ru-RU" b="1" dirty="0" smtClean="0">
                <a:solidFill>
                  <a:srgbClr val="002060"/>
                </a:solidFill>
                <a:latin typeface="Times New Roman" pitchFamily="18" charset="0"/>
                <a:cs typeface="Times New Roman" pitchFamily="18" charset="0"/>
              </a:rPr>
              <a:t>межбюджетный трансферт </a:t>
            </a:r>
            <a:r>
              <a:rPr lang="ru-RU" b="1" dirty="0" smtClean="0">
                <a:solidFill>
                  <a:srgbClr val="002060"/>
                </a:solidFill>
                <a:latin typeface="Times New Roman" pitchFamily="18" charset="0"/>
                <a:cs typeface="Times New Roman" pitchFamily="18" charset="0"/>
              </a:rPr>
              <a:t>из НСЗ ФОМС на дополнительное финансовое обеспечение ТПОМС в связи с изменением курса валют при приобретении импортных лекарственных средств, медицинских изделий и расходных материалов, медицинского инструментария, реактивов и </a:t>
            </a:r>
            <a:r>
              <a:rPr lang="ru-RU" b="1" dirty="0" smtClean="0">
                <a:solidFill>
                  <a:srgbClr val="002060"/>
                </a:solidFill>
                <a:latin typeface="Times New Roman" pitchFamily="18" charset="0"/>
                <a:cs typeface="Times New Roman" pitchFamily="18" charset="0"/>
              </a:rPr>
              <a:t>химикатов;</a:t>
            </a:r>
            <a:endParaRPr lang="ru-RU" b="1" dirty="0" smtClean="0">
              <a:solidFill>
                <a:srgbClr val="002060"/>
              </a:solidFill>
              <a:latin typeface="Times New Roman" pitchFamily="18" charset="0"/>
              <a:cs typeface="Times New Roman" pitchFamily="18" charset="0"/>
            </a:endParaRPr>
          </a:p>
          <a:p>
            <a:pPr algn="l">
              <a:spcAft>
                <a:spcPts val="600"/>
              </a:spcAft>
              <a:buFontTx/>
              <a:buChar char="-"/>
            </a:pPr>
            <a:r>
              <a:rPr lang="ru-RU" b="1" dirty="0" smtClean="0">
                <a:solidFill>
                  <a:srgbClr val="002060"/>
                </a:solidFill>
                <a:latin typeface="Times New Roman" pitchFamily="18" charset="0"/>
                <a:cs typeface="Times New Roman" pitchFamily="18" charset="0"/>
              </a:rPr>
              <a:t>межбюджетного трансферта </a:t>
            </a:r>
            <a:r>
              <a:rPr lang="ru-RU" b="1" dirty="0" smtClean="0">
                <a:solidFill>
                  <a:srgbClr val="002060"/>
                </a:solidFill>
                <a:latin typeface="Times New Roman" pitchFamily="18" charset="0"/>
                <a:cs typeface="Times New Roman" pitchFamily="18" charset="0"/>
              </a:rPr>
              <a:t>из областного </a:t>
            </a:r>
            <a:r>
              <a:rPr lang="ru-RU" b="1" dirty="0" smtClean="0">
                <a:solidFill>
                  <a:srgbClr val="002060"/>
                </a:solidFill>
                <a:latin typeface="Times New Roman" pitchFamily="18" charset="0"/>
                <a:cs typeface="Times New Roman" pitchFamily="18" charset="0"/>
              </a:rPr>
              <a:t>бюджета.</a:t>
            </a:r>
            <a:endParaRPr lang="ru-RU" b="1" dirty="0" smtClean="0">
              <a:solidFill>
                <a:srgbClr val="002060"/>
              </a:solidFill>
              <a:latin typeface="Times New Roman" pitchFamily="18" charset="0"/>
              <a:cs typeface="Times New Roman" pitchFamily="18" charset="0"/>
            </a:endParaRPr>
          </a:p>
          <a:p>
            <a:pPr algn="l">
              <a:buFontTx/>
              <a:buChar char="-"/>
            </a:pPr>
            <a:r>
              <a:rPr lang="ru-RU" b="1" dirty="0" smtClean="0">
                <a:solidFill>
                  <a:srgbClr val="002060"/>
                </a:solidFill>
                <a:latin typeface="Times New Roman" pitchFamily="18" charset="0"/>
                <a:cs typeface="Times New Roman" pitchFamily="18" charset="0"/>
              </a:rPr>
              <a:t> </a:t>
            </a:r>
            <a:br>
              <a:rPr lang="ru-RU" b="1" dirty="0" smtClean="0">
                <a:solidFill>
                  <a:srgbClr val="002060"/>
                </a:solidFill>
                <a:latin typeface="Times New Roman" pitchFamily="18" charset="0"/>
                <a:cs typeface="Times New Roman" pitchFamily="18" charset="0"/>
              </a:rPr>
            </a:br>
            <a:endParaRPr lang="ru-RU"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85813" y="2428875"/>
            <a:ext cx="7643812" cy="646113"/>
          </a:xfrm>
          <a:prstGeom prst="rect">
            <a:avLst/>
          </a:prstGeom>
        </p:spPr>
        <p:txBody>
          <a:bodyPr>
            <a:spAutoFit/>
          </a:bodyPr>
          <a:lstStyle/>
          <a:p>
            <a:pPr>
              <a:buClr>
                <a:schemeClr val="tx1"/>
              </a:buClr>
              <a:defRPr/>
            </a:pPr>
            <a:r>
              <a:rPr lang="en-US" sz="3600" b="1" dirty="0">
                <a:solidFill>
                  <a:srgbClr val="000099"/>
                </a:solidFill>
                <a:effectLst>
                  <a:outerShdw blurRad="38100" dist="38100" dir="2700000" algn="tl">
                    <a:srgbClr val="C0C0C0"/>
                  </a:outerShdw>
                </a:effectLst>
              </a:rPr>
              <a:t> </a:t>
            </a:r>
          </a:p>
        </p:txBody>
      </p:sp>
      <p:sp>
        <p:nvSpPr>
          <p:cNvPr id="7" name="Заголовок 6"/>
          <p:cNvSpPr>
            <a:spLocks noGrp="1"/>
          </p:cNvSpPr>
          <p:nvPr>
            <p:ph type="title"/>
          </p:nvPr>
        </p:nvSpPr>
        <p:spPr>
          <a:xfrm>
            <a:off x="683568" y="476672"/>
            <a:ext cx="8064896" cy="720080"/>
          </a:xfrm>
        </p:spPr>
        <p:txBody>
          <a:bodyPr/>
          <a:lstStyle/>
          <a:p>
            <a:pPr algn="ctr">
              <a:defRPr/>
            </a:pPr>
            <a:r>
              <a:rPr lang="ru-RU" sz="2600" b="1" dirty="0" smtClean="0">
                <a:solidFill>
                  <a:schemeClr val="bg2"/>
                </a:solidFill>
                <a:latin typeface="Times New Roman" pitchFamily="18" charset="0"/>
                <a:cs typeface="Times New Roman" pitchFamily="18" charset="0"/>
              </a:rPr>
              <a:t>Расходы бюджета </a:t>
            </a:r>
            <a:r>
              <a:rPr lang="ru-RU" sz="2600" b="1" dirty="0" smtClean="0">
                <a:solidFill>
                  <a:schemeClr val="bg2"/>
                </a:solidFill>
                <a:latin typeface="Times New Roman" pitchFamily="18" charset="0"/>
                <a:cs typeface="Times New Roman" pitchFamily="18" charset="0"/>
              </a:rPr>
              <a:t>ТФОМС АО </a:t>
            </a:r>
            <a:r>
              <a:rPr lang="ru-RU" sz="2600" b="1" dirty="0" smtClean="0">
                <a:solidFill>
                  <a:schemeClr val="bg2"/>
                </a:solidFill>
                <a:latin typeface="Times New Roman" pitchFamily="18" charset="0"/>
                <a:cs typeface="Times New Roman" pitchFamily="18" charset="0"/>
              </a:rPr>
              <a:t>за 2016 год</a:t>
            </a:r>
            <a:endParaRPr lang="ru-RU" sz="2600" dirty="0">
              <a:solidFill>
                <a:schemeClr val="bg2"/>
              </a:solidFill>
              <a:latin typeface="Times New Roman" pitchFamily="18" charset="0"/>
              <a:cs typeface="Times New Roman" pitchFamily="18" charset="0"/>
            </a:endParaRPr>
          </a:p>
        </p:txBody>
      </p:sp>
      <p:graphicFrame>
        <p:nvGraphicFramePr>
          <p:cNvPr id="9" name="Таблица 8"/>
          <p:cNvGraphicFramePr>
            <a:graphicFrameLocks noGrp="1"/>
          </p:cNvGraphicFramePr>
          <p:nvPr/>
        </p:nvGraphicFramePr>
        <p:xfrm>
          <a:off x="683568" y="1772816"/>
          <a:ext cx="8064896" cy="3738421"/>
        </p:xfrm>
        <a:graphic>
          <a:graphicData uri="http://schemas.openxmlformats.org/drawingml/2006/table">
            <a:tbl>
              <a:tblPr/>
              <a:tblGrid>
                <a:gridCol w="3312368"/>
                <a:gridCol w="1224136"/>
                <a:gridCol w="1224136"/>
                <a:gridCol w="1180459"/>
                <a:gridCol w="1123797"/>
              </a:tblGrid>
              <a:tr h="936104">
                <a:tc>
                  <a:txBody>
                    <a:bodyPr/>
                    <a:lstStyle/>
                    <a:p>
                      <a:pPr algn="ctr">
                        <a:spcAft>
                          <a:spcPts val="0"/>
                        </a:spcAft>
                      </a:pP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Наименование </a:t>
                      </a:r>
                      <a:r>
                        <a:rPr lang="ru-RU" sz="1400" b="1" spc="-10" dirty="0">
                          <a:solidFill>
                            <a:srgbClr val="002060"/>
                          </a:solidFill>
                          <a:latin typeface="Times New Roman" pitchFamily="18" charset="0"/>
                          <a:ea typeface="Times New Roman"/>
                          <a:cs typeface="Times New Roman" pitchFamily="18" charset="0"/>
                        </a:rPr>
                        <a:t>показателя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Утверждено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 2016 год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(млн.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Исполнено</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за 2016 год</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(млн.</a:t>
                      </a:r>
                      <a:r>
                        <a:rPr lang="ru-RU" sz="1400" b="1" baseline="0" dirty="0" smtClean="0">
                          <a:solidFill>
                            <a:srgbClr val="002060"/>
                          </a:solidFill>
                          <a:latin typeface="Times New Roman" pitchFamily="18" charset="0"/>
                          <a:ea typeface="Times New Roman"/>
                          <a:cs typeface="Times New Roman" pitchFamily="18" charset="0"/>
                        </a:rPr>
                        <a:t>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Процент исполнения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rgbClr val="002060"/>
                          </a:solidFill>
                          <a:latin typeface="Times New Roman" pitchFamily="18" charset="0"/>
                          <a:ea typeface="Times New Roman"/>
                          <a:cs typeface="Times New Roman" pitchFamily="18" charset="0"/>
                        </a:rPr>
                        <a:t>Структура расходов, %</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400">
                <a:tc>
                  <a:txBody>
                    <a:bodyPr/>
                    <a:lstStyle/>
                    <a:p>
                      <a:pPr>
                        <a:spcAft>
                          <a:spcPts val="0"/>
                        </a:spcAft>
                      </a:pPr>
                      <a:r>
                        <a:rPr lang="ru-RU" sz="2000" b="1" spc="-10" dirty="0" smtClean="0">
                          <a:solidFill>
                            <a:srgbClr val="002060"/>
                          </a:solidFill>
                          <a:latin typeface="Times New Roman" pitchFamily="18" charset="0"/>
                          <a:ea typeface="Times New Roman"/>
                          <a:cs typeface="Times New Roman" pitchFamily="18" charset="0"/>
                        </a:rPr>
                        <a:t>Всего,</a:t>
                      </a:r>
                    </a:p>
                    <a:p>
                      <a:pPr>
                        <a:spcAft>
                          <a:spcPts val="0"/>
                        </a:spcAft>
                      </a:pPr>
                      <a:r>
                        <a:rPr lang="ru-RU" sz="2000" b="1" dirty="0" smtClean="0">
                          <a:solidFill>
                            <a:srgbClr val="002060"/>
                          </a:solidFill>
                          <a:latin typeface="Times New Roman" pitchFamily="18" charset="0"/>
                          <a:ea typeface="Times New Roman"/>
                          <a:cs typeface="Times New Roman" pitchFamily="18" charset="0"/>
                        </a:rPr>
                        <a:t>в том числе:</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spc="-10" dirty="0" smtClean="0">
                          <a:solidFill>
                            <a:srgbClr val="002060"/>
                          </a:solidFill>
                          <a:latin typeface="Times New Roman" pitchFamily="18" charset="0"/>
                          <a:ea typeface="Times New Roman"/>
                          <a:cs typeface="Times New Roman" pitchFamily="18" charset="0"/>
                        </a:rPr>
                        <a:t>17 536,8</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16 825,1</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95,9</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100,0</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765">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Финансовое обеспечение организации ОМС</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17 515,2</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16 799,9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95,8</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99,9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8152">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Финансовое обеспечение единовременных компенсационных выплат </a:t>
                      </a:r>
                      <a:r>
                        <a:rPr lang="ru-RU" sz="1800" b="1" spc="-10" dirty="0">
                          <a:solidFill>
                            <a:srgbClr val="002060"/>
                          </a:solidFill>
                          <a:latin typeface="Times New Roman" pitchFamily="18" charset="0"/>
                          <a:ea typeface="Times New Roman"/>
                          <a:cs typeface="Times New Roman" pitchFamily="18" charset="0"/>
                        </a:rPr>
                        <a:t>медицинским работникам</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21,6</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25,2</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116,8</a:t>
                      </a:r>
                      <a:endParaRPr lang="ru-RU" sz="1800" b="1" spc="-1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0,1</a:t>
                      </a:r>
                      <a:endParaRPr lang="ru-RU" sz="1800" b="1" spc="-1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85813" y="2428875"/>
            <a:ext cx="7643812" cy="646113"/>
          </a:xfrm>
          <a:prstGeom prst="rect">
            <a:avLst/>
          </a:prstGeom>
        </p:spPr>
        <p:txBody>
          <a:bodyPr>
            <a:spAutoFit/>
          </a:bodyPr>
          <a:lstStyle/>
          <a:p>
            <a:pPr>
              <a:buClr>
                <a:schemeClr val="tx1"/>
              </a:buClr>
              <a:defRPr/>
            </a:pPr>
            <a:r>
              <a:rPr lang="en-US" sz="3600" b="1" dirty="0">
                <a:solidFill>
                  <a:srgbClr val="000099"/>
                </a:solidFill>
                <a:effectLst>
                  <a:outerShdw blurRad="38100" dist="38100" dir="2700000" algn="tl">
                    <a:srgbClr val="C0C0C0"/>
                  </a:outerShdw>
                </a:effectLst>
              </a:rPr>
              <a:t> </a:t>
            </a:r>
          </a:p>
        </p:txBody>
      </p:sp>
      <p:sp>
        <p:nvSpPr>
          <p:cNvPr id="7" name="Заголовок 6"/>
          <p:cNvSpPr>
            <a:spLocks noGrp="1"/>
          </p:cNvSpPr>
          <p:nvPr>
            <p:ph type="title"/>
          </p:nvPr>
        </p:nvSpPr>
        <p:spPr>
          <a:xfrm>
            <a:off x="611560" y="476672"/>
            <a:ext cx="7992888" cy="864096"/>
          </a:xfrm>
        </p:spPr>
        <p:txBody>
          <a:bodyPr/>
          <a:lstStyle/>
          <a:p>
            <a:pPr algn="ctr">
              <a:defRPr/>
            </a:pPr>
            <a:r>
              <a:rPr lang="ru-RU" sz="2600" b="1" dirty="0" smtClean="0">
                <a:solidFill>
                  <a:schemeClr val="bg2"/>
                </a:solidFill>
                <a:latin typeface="Times New Roman" pitchFamily="18" charset="0"/>
                <a:cs typeface="Times New Roman" pitchFamily="18" charset="0"/>
              </a:rPr>
              <a:t>Расходы на финансовое обеспечение организации ОМС в 2016 году</a:t>
            </a:r>
            <a:endParaRPr lang="ru-RU" sz="2600" dirty="0">
              <a:solidFill>
                <a:schemeClr val="bg2"/>
              </a:solidFill>
              <a:latin typeface="Times New Roman" pitchFamily="18" charset="0"/>
              <a:cs typeface="Times New Roman" pitchFamily="18" charset="0"/>
            </a:endParaRPr>
          </a:p>
        </p:txBody>
      </p:sp>
      <p:graphicFrame>
        <p:nvGraphicFramePr>
          <p:cNvPr id="9" name="Таблица 8"/>
          <p:cNvGraphicFramePr>
            <a:graphicFrameLocks noGrp="1"/>
          </p:cNvGraphicFramePr>
          <p:nvPr/>
        </p:nvGraphicFramePr>
        <p:xfrm>
          <a:off x="323528" y="1484784"/>
          <a:ext cx="8424936" cy="4584536"/>
        </p:xfrm>
        <a:graphic>
          <a:graphicData uri="http://schemas.openxmlformats.org/drawingml/2006/table">
            <a:tbl>
              <a:tblPr/>
              <a:tblGrid>
                <a:gridCol w="4896543"/>
                <a:gridCol w="1224136"/>
                <a:gridCol w="1132091"/>
                <a:gridCol w="1172166"/>
              </a:tblGrid>
              <a:tr h="657025">
                <a:tc>
                  <a:txBody>
                    <a:bodyPr/>
                    <a:lstStyle/>
                    <a:p>
                      <a:pPr algn="ctr">
                        <a:spcAft>
                          <a:spcPts val="0"/>
                        </a:spcAft>
                      </a:pP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Наименование </a:t>
                      </a:r>
                      <a:r>
                        <a:rPr lang="ru-RU" sz="1400" b="1" spc="-10" dirty="0">
                          <a:solidFill>
                            <a:srgbClr val="002060"/>
                          </a:solidFill>
                          <a:latin typeface="Times New Roman" pitchFamily="18" charset="0"/>
                          <a:ea typeface="Times New Roman"/>
                          <a:cs typeface="Times New Roman" pitchFamily="18" charset="0"/>
                        </a:rPr>
                        <a:t>показателя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Утверждено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 2016 год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(млн.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Исполнено</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за 2016 год</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(млн.</a:t>
                      </a:r>
                      <a:r>
                        <a:rPr lang="ru-RU" sz="1400" b="1" baseline="0" dirty="0" smtClean="0">
                          <a:solidFill>
                            <a:srgbClr val="002060"/>
                          </a:solidFill>
                          <a:latin typeface="Times New Roman" pitchFamily="18" charset="0"/>
                          <a:ea typeface="Times New Roman"/>
                          <a:cs typeface="Times New Roman" pitchFamily="18" charset="0"/>
                        </a:rPr>
                        <a:t>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Процент исполнения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7110">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Всего,</a:t>
                      </a:r>
                    </a:p>
                    <a:p>
                      <a:pPr>
                        <a:spcAft>
                          <a:spcPts val="0"/>
                        </a:spcAft>
                      </a:pPr>
                      <a:r>
                        <a:rPr lang="ru-RU" sz="1800" b="1" dirty="0" smtClean="0">
                          <a:solidFill>
                            <a:srgbClr val="002060"/>
                          </a:solidFill>
                          <a:latin typeface="Times New Roman" pitchFamily="18" charset="0"/>
                          <a:ea typeface="Times New Roman"/>
                          <a:cs typeface="Times New Roman" pitchFamily="18" charset="0"/>
                        </a:rPr>
                        <a:t>в том числе:</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17 515,2</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16 799,9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95,9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1">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Оплата медицинской помощи</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16 912,2</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16 331,9</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96,5</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smtClean="0">
                          <a:solidFill>
                            <a:srgbClr val="002060"/>
                          </a:solidFill>
                          <a:latin typeface="Times New Roman" pitchFamily="18" charset="0"/>
                          <a:ea typeface="Times New Roman"/>
                          <a:cs typeface="Times New Roman" pitchFamily="18" charset="0"/>
                        </a:rPr>
                        <a:t>Дополнительное финансовое обеспечение федеральных государственных учреждений</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144,2</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144,0</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99,9</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spc="-10" dirty="0" smtClean="0">
                          <a:solidFill>
                            <a:srgbClr val="002060"/>
                          </a:solidFill>
                          <a:latin typeface="Times New Roman" pitchFamily="18" charset="0"/>
                          <a:ea typeface="Times New Roman"/>
                          <a:cs typeface="Times New Roman" pitchFamily="18" charset="0"/>
                        </a:rPr>
                        <a:t>Финансовое обеспечение мероприятий по организации ДПО медицинских работников по программам повышения квалификации, а также по приобретению и проведению ремонта медицинского оборудования</a:t>
                      </a:r>
                      <a:endParaRPr lang="ru-RU" sz="1800" b="1" kern="1200" spc="-1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141,7</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18,9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13,3</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Затраты на ведение дела СМО</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209,3</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202,2</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96,6</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spcAft>
                          <a:spcPts val="0"/>
                        </a:spcAft>
                      </a:pPr>
                      <a:r>
                        <a:rPr lang="ru-RU" sz="1800" b="1" dirty="0" smtClean="0">
                          <a:solidFill>
                            <a:srgbClr val="002060"/>
                          </a:solidFill>
                          <a:latin typeface="Times New Roman" pitchFamily="18" charset="0"/>
                          <a:ea typeface="Times New Roman"/>
                          <a:cs typeface="Times New Roman" pitchFamily="18" charset="0"/>
                        </a:rPr>
                        <a:t>Расходы на выполнение ТФОМС АО своих функций</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107,8</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102,9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95,5</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38027" y="1124744"/>
            <a:ext cx="5194060" cy="576064"/>
          </a:xfrm>
          <a:prstGeom prst="roundRect">
            <a:avLst/>
          </a:prstGeom>
          <a:solidFill>
            <a:schemeClr val="accent5">
              <a:lumMod val="20000"/>
              <a:lumOff val="8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002060"/>
                </a:solidFill>
                <a:latin typeface="Times New Roman" panose="02020603050405020304" pitchFamily="18" charset="0"/>
                <a:cs typeface="Times New Roman" panose="02020603050405020304" pitchFamily="18" charset="0"/>
              </a:rPr>
              <a:t>Медицинская помощь в амбулаторных условиях</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5731437" y="1105845"/>
            <a:ext cx="3322984" cy="560818"/>
          </a:xfrm>
          <a:prstGeom prst="roundRect">
            <a:avLst/>
          </a:prstGeom>
          <a:solidFill>
            <a:schemeClr val="accent5">
              <a:lumMod val="20000"/>
              <a:lumOff val="8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rgbClr val="002060"/>
                </a:solidFill>
                <a:latin typeface="Times New Roman" panose="02020603050405020304" pitchFamily="18" charset="0"/>
                <a:cs typeface="Times New Roman" panose="02020603050405020304" pitchFamily="18" charset="0"/>
              </a:rPr>
              <a:t>Медицинская помощь</a:t>
            </a:r>
          </a:p>
        </p:txBody>
      </p:sp>
      <p:sp>
        <p:nvSpPr>
          <p:cNvPr id="8" name="Скругленный прямоугольник 7"/>
          <p:cNvSpPr/>
          <p:nvPr/>
        </p:nvSpPr>
        <p:spPr>
          <a:xfrm>
            <a:off x="123520" y="1815050"/>
            <a:ext cx="1800200" cy="11046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с профилактическими и иными целями</a:t>
            </a:r>
          </a:p>
        </p:txBody>
      </p:sp>
      <p:sp>
        <p:nvSpPr>
          <p:cNvPr id="9" name="Скругленный прямоугольник 8"/>
          <p:cNvSpPr/>
          <p:nvPr/>
        </p:nvSpPr>
        <p:spPr>
          <a:xfrm>
            <a:off x="2040935" y="1815050"/>
            <a:ext cx="1584176" cy="11188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в неотложной форме</a:t>
            </a:r>
          </a:p>
        </p:txBody>
      </p:sp>
      <p:sp>
        <p:nvSpPr>
          <p:cNvPr id="10" name="Скругленный прямоугольник 9"/>
          <p:cNvSpPr/>
          <p:nvPr/>
        </p:nvSpPr>
        <p:spPr>
          <a:xfrm>
            <a:off x="3757463" y="1815050"/>
            <a:ext cx="1514547" cy="11188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в связи с заболеваниями</a:t>
            </a:r>
          </a:p>
        </p:txBody>
      </p:sp>
      <p:sp>
        <p:nvSpPr>
          <p:cNvPr id="11" name="Скругленный прямоугольник 10"/>
          <p:cNvSpPr/>
          <p:nvPr/>
        </p:nvSpPr>
        <p:spPr>
          <a:xfrm>
            <a:off x="5731437" y="1815049"/>
            <a:ext cx="1514547" cy="11046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в дневных стационарах</a:t>
            </a:r>
          </a:p>
        </p:txBody>
      </p:sp>
      <p:sp>
        <p:nvSpPr>
          <p:cNvPr id="12" name="Скругленный прямоугольник 11"/>
          <p:cNvSpPr/>
          <p:nvPr/>
        </p:nvSpPr>
        <p:spPr>
          <a:xfrm>
            <a:off x="7338078" y="1815048"/>
            <a:ext cx="1514547" cy="110465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скорая</a:t>
            </a:r>
          </a:p>
        </p:txBody>
      </p:sp>
      <p:sp>
        <p:nvSpPr>
          <p:cNvPr id="13" name="TextBox 12"/>
          <p:cNvSpPr txBox="1"/>
          <p:nvPr/>
        </p:nvSpPr>
        <p:spPr>
          <a:xfrm>
            <a:off x="287033" y="3009045"/>
            <a:ext cx="1332148"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93,8</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5" name="TextBox 14"/>
          <p:cNvSpPr txBox="1"/>
          <p:nvPr/>
        </p:nvSpPr>
        <p:spPr>
          <a:xfrm>
            <a:off x="2168290" y="3007024"/>
            <a:ext cx="1329466"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94%</a:t>
            </a:r>
            <a:endParaRPr lang="ru-RU" sz="1900" b="1" dirty="0">
              <a:solidFill>
                <a:srgbClr val="C0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3831850" y="3009045"/>
            <a:ext cx="1369342"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90,2</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7" name="TextBox 16"/>
          <p:cNvSpPr txBox="1"/>
          <p:nvPr/>
        </p:nvSpPr>
        <p:spPr>
          <a:xfrm>
            <a:off x="5880756" y="3007024"/>
            <a:ext cx="1224136"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99,5</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8" name="TextBox 17"/>
          <p:cNvSpPr txBox="1"/>
          <p:nvPr/>
        </p:nvSpPr>
        <p:spPr>
          <a:xfrm>
            <a:off x="7591295" y="3007024"/>
            <a:ext cx="1224136"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90,2</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9" name="TextBox 18"/>
          <p:cNvSpPr txBox="1"/>
          <p:nvPr/>
        </p:nvSpPr>
        <p:spPr>
          <a:xfrm>
            <a:off x="287033" y="3789040"/>
            <a:ext cx="1440160" cy="707886"/>
          </a:xfrm>
          <a:prstGeom prst="rect">
            <a:avLst/>
          </a:prstGeom>
          <a:solidFill>
            <a:schemeClr val="accent4">
              <a:lumMod val="20000"/>
              <a:lumOff val="80000"/>
            </a:schemeClr>
          </a:solid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Стоимость 96,3%</a:t>
            </a:r>
            <a:endParaRPr lang="ru-RU" sz="2000" b="1"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2013034" y="3789119"/>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96,8%</a:t>
            </a:r>
          </a:p>
        </p:txBody>
      </p:sp>
      <p:sp>
        <p:nvSpPr>
          <p:cNvPr id="22" name="TextBox 21"/>
          <p:cNvSpPr txBox="1"/>
          <p:nvPr/>
        </p:nvSpPr>
        <p:spPr>
          <a:xfrm>
            <a:off x="3831850" y="3794092"/>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88,2%</a:t>
            </a:r>
          </a:p>
        </p:txBody>
      </p:sp>
      <p:sp>
        <p:nvSpPr>
          <p:cNvPr id="23" name="TextBox 22"/>
          <p:cNvSpPr txBox="1"/>
          <p:nvPr/>
        </p:nvSpPr>
        <p:spPr>
          <a:xfrm>
            <a:off x="5768630" y="3794092"/>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94,8%</a:t>
            </a:r>
          </a:p>
        </p:txBody>
      </p:sp>
      <p:sp>
        <p:nvSpPr>
          <p:cNvPr id="24" name="TextBox 23"/>
          <p:cNvSpPr txBox="1"/>
          <p:nvPr/>
        </p:nvSpPr>
        <p:spPr>
          <a:xfrm>
            <a:off x="7591295" y="3785907"/>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98,8%</a:t>
            </a:r>
          </a:p>
        </p:txBody>
      </p:sp>
      <p:graphicFrame>
        <p:nvGraphicFramePr>
          <p:cNvPr id="29" name="Схема 28"/>
          <p:cNvGraphicFramePr/>
          <p:nvPr>
            <p:extLst>
              <p:ext uri="{D42A27DB-BD31-4B8C-83A1-F6EECF244321}">
                <p14:modId xmlns="" xmlns:p14="http://schemas.microsoft.com/office/powerpoint/2010/main" val="3559876825"/>
              </p:ext>
            </p:extLst>
          </p:nvPr>
        </p:nvGraphicFramePr>
        <p:xfrm>
          <a:off x="-100713" y="4499957"/>
          <a:ext cx="7107814" cy="2322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 name="Рисунок 29" descr="восклицательный%20знак.jpg"/>
          <p:cNvPicPr>
            <a:picLocks noChangeAspect="1"/>
          </p:cNvPicPr>
          <p:nvPr/>
        </p:nvPicPr>
        <p:blipFill>
          <a:blip r:embed="rId8" cstate="print"/>
          <a:stretch>
            <a:fillRect/>
          </a:stretch>
        </p:blipFill>
        <p:spPr>
          <a:xfrm>
            <a:off x="1264151" y="5921896"/>
            <a:ext cx="748883" cy="936104"/>
          </a:xfrm>
          <a:prstGeom prst="rect">
            <a:avLst/>
          </a:prstGeom>
        </p:spPr>
      </p:pic>
      <p:sp>
        <p:nvSpPr>
          <p:cNvPr id="35" name="Скругленный прямоугольник 34"/>
          <p:cNvSpPr/>
          <p:nvPr/>
        </p:nvSpPr>
        <p:spPr>
          <a:xfrm>
            <a:off x="6876256" y="4869160"/>
            <a:ext cx="2110652" cy="172819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rgbClr val="002060"/>
                </a:solidFill>
                <a:latin typeface="Times New Roman" panose="02020603050405020304" pitchFamily="18" charset="0"/>
                <a:cs typeface="Times New Roman" panose="02020603050405020304" pitchFamily="18" charset="0"/>
              </a:rPr>
              <a:t>Остаток средств </a:t>
            </a:r>
            <a:br>
              <a:rPr lang="ru-RU" b="1" dirty="0" smtClean="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в бюджете ТФОМС АО </a:t>
            </a:r>
            <a:br>
              <a:rPr lang="ru-RU" b="1" dirty="0" smtClean="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на </a:t>
            </a:r>
            <a:r>
              <a:rPr lang="ru-RU" b="1" dirty="0" smtClean="0">
                <a:solidFill>
                  <a:srgbClr val="002060"/>
                </a:solidFill>
                <a:latin typeface="Times New Roman" panose="02020603050405020304" pitchFamily="18" charset="0"/>
                <a:cs typeface="Times New Roman" panose="02020603050405020304" pitchFamily="18" charset="0"/>
              </a:rPr>
              <a:t>01.04.2017 </a:t>
            </a:r>
            <a:r>
              <a:rPr lang="ru-RU" b="1" dirty="0" smtClean="0">
                <a:solidFill>
                  <a:srgbClr val="C00000"/>
                </a:solidFill>
                <a:latin typeface="Times New Roman" panose="02020603050405020304" pitchFamily="18" charset="0"/>
                <a:cs typeface="Times New Roman" panose="02020603050405020304" pitchFamily="18" charset="0"/>
              </a:rPr>
              <a:t>265,3 млн. руб.</a:t>
            </a:r>
            <a:endParaRPr lang="ru-RU" b="1" dirty="0">
              <a:solidFill>
                <a:srgbClr val="C00000"/>
              </a:solidFill>
              <a:latin typeface="Times New Roman" panose="02020603050405020304" pitchFamily="18" charset="0"/>
              <a:cs typeface="Times New Roman" panose="02020603050405020304" pitchFamily="18" charset="0"/>
            </a:endParaRPr>
          </a:p>
        </p:txBody>
      </p:sp>
      <p:sp>
        <p:nvSpPr>
          <p:cNvPr id="25" name="Заголовок 24"/>
          <p:cNvSpPr>
            <a:spLocks noGrp="1"/>
          </p:cNvSpPr>
          <p:nvPr>
            <p:ph type="title"/>
          </p:nvPr>
        </p:nvSpPr>
        <p:spPr>
          <a:xfrm>
            <a:off x="0" y="476672"/>
            <a:ext cx="9144000" cy="576064"/>
          </a:xfrm>
          <a:noFill/>
        </p:spPr>
        <p:txBody>
          <a:bodyPr/>
          <a:lstStyle/>
          <a:p>
            <a:pPr algn="ctr"/>
            <a:r>
              <a:rPr lang="ru-RU" sz="2200" b="1" dirty="0" smtClean="0">
                <a:solidFill>
                  <a:schemeClr val="bg2"/>
                </a:solidFill>
                <a:latin typeface="Times New Roman" pitchFamily="18" charset="0"/>
                <a:cs typeface="Times New Roman" pitchFamily="18" charset="0"/>
              </a:rPr>
              <a:t>Расходы на </a:t>
            </a:r>
            <a:r>
              <a:rPr lang="ru-RU" sz="2200" b="1" spc="-10" dirty="0" smtClean="0">
                <a:solidFill>
                  <a:srgbClr val="002060"/>
                </a:solidFill>
                <a:latin typeface="Times New Roman" pitchFamily="18" charset="0"/>
                <a:cs typeface="Times New Roman" pitchFamily="18" charset="0"/>
              </a:rPr>
              <a:t>о</a:t>
            </a:r>
            <a:r>
              <a:rPr lang="ru-RU" sz="2200" b="1" spc="-10" dirty="0" smtClean="0">
                <a:solidFill>
                  <a:srgbClr val="002060"/>
                </a:solidFill>
                <a:latin typeface="Times New Roman" pitchFamily="18" charset="0"/>
                <a:ea typeface="Times New Roman"/>
                <a:cs typeface="Times New Roman" pitchFamily="18" charset="0"/>
              </a:rPr>
              <a:t>плату </a:t>
            </a:r>
            <a:r>
              <a:rPr lang="ru-RU" sz="2200" b="1" spc="-10" dirty="0" smtClean="0">
                <a:solidFill>
                  <a:srgbClr val="002060"/>
                </a:solidFill>
                <a:latin typeface="Times New Roman" pitchFamily="18" charset="0"/>
                <a:ea typeface="Times New Roman"/>
                <a:cs typeface="Times New Roman" pitchFamily="18" charset="0"/>
              </a:rPr>
              <a:t>медицинской </a:t>
            </a:r>
            <a:r>
              <a:rPr lang="ru-RU" sz="2200" b="1" spc="-10" dirty="0" smtClean="0">
                <a:solidFill>
                  <a:srgbClr val="002060"/>
                </a:solidFill>
                <a:latin typeface="Times New Roman" pitchFamily="18" charset="0"/>
                <a:ea typeface="Times New Roman"/>
                <a:cs typeface="Times New Roman" pitchFamily="18" charset="0"/>
              </a:rPr>
              <a:t>помощи составили </a:t>
            </a:r>
            <a:r>
              <a:rPr lang="ru-RU" sz="2200" b="1" dirty="0" smtClean="0">
                <a:solidFill>
                  <a:srgbClr val="002060"/>
                </a:solidFill>
                <a:latin typeface="Times New Roman" pitchFamily="18" charset="0"/>
                <a:ea typeface="Times New Roman"/>
                <a:cs typeface="Times New Roman" pitchFamily="18" charset="0"/>
              </a:rPr>
              <a:t>96,5%</a:t>
            </a:r>
            <a:endParaRPr lang="ru-RU" sz="2400" dirty="0"/>
          </a:p>
        </p:txBody>
      </p:sp>
    </p:spTree>
    <p:extLst>
      <p:ext uri="{BB962C8B-B14F-4D97-AF65-F5344CB8AC3E}">
        <p14:creationId xmlns="" xmlns:p14="http://schemas.microsoft.com/office/powerpoint/2010/main" val="1797889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1144216"/>
          </a:xfrm>
          <a:noFill/>
        </p:spPr>
        <p:txBody>
          <a:bodyPr/>
          <a:lstStyle/>
          <a:p>
            <a:pPr algn="ctr"/>
            <a:r>
              <a:rPr lang="ru-RU" sz="1600" b="1" dirty="0" smtClean="0">
                <a:solidFill>
                  <a:srgbClr val="002060"/>
                </a:solidFill>
                <a:latin typeface="Times New Roman" pitchFamily="18" charset="0"/>
                <a:cs typeface="Times New Roman" pitchFamily="18" charset="0"/>
              </a:rPr>
              <a:t/>
            </a:r>
            <a:br>
              <a:rPr lang="ru-RU" sz="1600" b="1" dirty="0" smtClean="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ea typeface="Times New Roman"/>
                <a:cs typeface="Times New Roman" pitchFamily="18" charset="0"/>
              </a:rPr>
              <a:t> </a:t>
            </a:r>
            <a:r>
              <a:rPr lang="ru-RU" sz="2200" b="1" dirty="0" smtClean="0">
                <a:solidFill>
                  <a:srgbClr val="002060"/>
                </a:solidFill>
                <a:latin typeface="Times New Roman" pitchFamily="18" charset="0"/>
                <a:ea typeface="Times New Roman"/>
                <a:cs typeface="Times New Roman" pitchFamily="18" charset="0"/>
              </a:rPr>
              <a:t>Дополнительное финансовое обеспечение федеральных государственных </a:t>
            </a:r>
            <a:r>
              <a:rPr lang="ru-RU" sz="2200" b="1" dirty="0" smtClean="0">
                <a:solidFill>
                  <a:srgbClr val="002060"/>
                </a:solidFill>
                <a:latin typeface="Times New Roman" pitchFamily="18" charset="0"/>
                <a:ea typeface="Times New Roman"/>
                <a:cs typeface="Times New Roman" pitchFamily="18" charset="0"/>
              </a:rPr>
              <a:t>учреждений </a:t>
            </a:r>
            <a:r>
              <a:rPr lang="ru-RU" sz="2200" b="1" dirty="0" smtClean="0">
                <a:solidFill>
                  <a:srgbClr val="002060"/>
                </a:solidFill>
                <a:latin typeface="Times New Roman" pitchFamily="18" charset="0"/>
                <a:cs typeface="Times New Roman" pitchFamily="18" charset="0"/>
              </a:rPr>
              <a:t>, </a:t>
            </a:r>
            <a:r>
              <a:rPr lang="ru-RU" sz="2200" b="1" dirty="0" smtClean="0">
                <a:solidFill>
                  <a:srgbClr val="002060"/>
                </a:solidFill>
                <a:latin typeface="Times New Roman" pitchFamily="18" charset="0"/>
                <a:cs typeface="Times New Roman" pitchFamily="18" charset="0"/>
              </a:rPr>
              <a:t>за счет средств иных межбюджетных трансфертов </a:t>
            </a:r>
            <a:r>
              <a:rPr lang="ru-RU" sz="2200" b="1" dirty="0" smtClean="0">
                <a:solidFill>
                  <a:srgbClr val="002060"/>
                </a:solidFill>
                <a:latin typeface="Times New Roman" pitchFamily="18" charset="0"/>
                <a:cs typeface="Times New Roman" pitchFamily="18" charset="0"/>
              </a:rPr>
              <a:t>ФОМС </a:t>
            </a:r>
            <a:r>
              <a:rPr lang="ru-RU" sz="2200" b="1" dirty="0" smtClean="0">
                <a:solidFill>
                  <a:srgbClr val="002060"/>
                </a:solidFill>
                <a:latin typeface="Times New Roman" pitchFamily="18" charset="0"/>
                <a:cs typeface="Times New Roman" pitchFamily="18" charset="0"/>
              </a:rPr>
              <a:t/>
            </a:r>
            <a:br>
              <a:rPr lang="ru-RU" sz="2200" b="1" dirty="0" smtClean="0">
                <a:solidFill>
                  <a:srgbClr val="002060"/>
                </a:solidFill>
                <a:latin typeface="Times New Roman" pitchFamily="18" charset="0"/>
                <a:cs typeface="Times New Roman" pitchFamily="18" charset="0"/>
              </a:rPr>
            </a:br>
            <a:endParaRPr lang="ru-RU" sz="2200" b="1" dirty="0">
              <a:solidFill>
                <a:srgbClr val="002060"/>
              </a:solidFill>
              <a:latin typeface="Times New Roman" pitchFamily="18" charset="0"/>
              <a:cs typeface="Times New Roman" pitchFamily="18" charset="0"/>
            </a:endParaRPr>
          </a:p>
        </p:txBody>
      </p:sp>
      <p:graphicFrame>
        <p:nvGraphicFramePr>
          <p:cNvPr id="8" name="Диаграмма 7"/>
          <p:cNvGraphicFramePr/>
          <p:nvPr/>
        </p:nvGraphicFramePr>
        <p:xfrm>
          <a:off x="683568" y="1412776"/>
          <a:ext cx="4248472" cy="3456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Диаграмма 30"/>
          <p:cNvGraphicFramePr/>
          <p:nvPr/>
        </p:nvGraphicFramePr>
        <p:xfrm>
          <a:off x="4572000" y="2060848"/>
          <a:ext cx="4176464" cy="3240360"/>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Box 35"/>
          <p:cNvSpPr txBox="1"/>
          <p:nvPr/>
        </p:nvSpPr>
        <p:spPr>
          <a:xfrm>
            <a:off x="5364088" y="1393612"/>
            <a:ext cx="3240360" cy="523220"/>
          </a:xfrm>
          <a:prstGeom prst="rect">
            <a:avLst/>
          </a:prstGeom>
          <a:noFill/>
        </p:spPr>
        <p:txBody>
          <a:bodyPr wrap="square" rtlCol="0">
            <a:spAutoFit/>
          </a:bodyPr>
          <a:lstStyle/>
          <a:p>
            <a:r>
              <a:rPr lang="ru-RU" sz="1400" b="1" dirty="0" smtClean="0">
                <a:latin typeface="Times New Roman" pitchFamily="18" charset="0"/>
                <a:cs typeface="Times New Roman" pitchFamily="18" charset="0"/>
              </a:rPr>
              <a:t>число случаев лечения в условиях дневного стационара</a:t>
            </a:r>
            <a:endParaRPr lang="ru-RU" sz="1400" b="1" dirty="0">
              <a:latin typeface="Times New Roman" pitchFamily="18" charset="0"/>
              <a:cs typeface="Times New Roman" pitchFamily="18" charset="0"/>
            </a:endParaRPr>
          </a:p>
        </p:txBody>
      </p:sp>
      <p:sp>
        <p:nvSpPr>
          <p:cNvPr id="30" name="Прямоугольник 29"/>
          <p:cNvSpPr/>
          <p:nvPr/>
        </p:nvSpPr>
        <p:spPr>
          <a:xfrm>
            <a:off x="467544" y="1988840"/>
            <a:ext cx="1368152" cy="504056"/>
          </a:xfrm>
          <a:prstGeom prst="rect">
            <a:avLst/>
          </a:prstGeom>
          <a:solidFill>
            <a:schemeClr val="bg1"/>
          </a:solidFill>
          <a:ln>
            <a:solidFill>
              <a:srgbClr val="FFC000"/>
            </a:solidFill>
          </a:ln>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tx1"/>
                </a:solidFill>
                <a:latin typeface="Times New Roman" pitchFamily="18" charset="0"/>
                <a:cs typeface="Times New Roman" pitchFamily="18" charset="0"/>
              </a:rPr>
              <a:t>261 случай;</a:t>
            </a:r>
          </a:p>
          <a:p>
            <a:pPr algn="ctr"/>
            <a:r>
              <a:rPr lang="ru-RU" sz="1400" b="1" dirty="0" smtClean="0">
                <a:solidFill>
                  <a:schemeClr val="tx1"/>
                </a:solidFill>
                <a:latin typeface="Times New Roman" pitchFamily="18" charset="0"/>
                <a:cs typeface="Times New Roman" pitchFamily="18" charset="0"/>
              </a:rPr>
              <a:t>15,3 млн. руб.</a:t>
            </a:r>
          </a:p>
        </p:txBody>
      </p:sp>
      <p:sp>
        <p:nvSpPr>
          <p:cNvPr id="18" name="Прямоугольник 17"/>
          <p:cNvSpPr/>
          <p:nvPr/>
        </p:nvSpPr>
        <p:spPr>
          <a:xfrm>
            <a:off x="2771800" y="2420888"/>
            <a:ext cx="1440160" cy="504056"/>
          </a:xfrm>
          <a:prstGeom prst="rect">
            <a:avLst/>
          </a:prstGeom>
          <a:solidFill>
            <a:schemeClr val="bg1"/>
          </a:solidFill>
          <a:ln>
            <a:solidFill>
              <a:srgbClr val="00B0F0"/>
            </a:solidFill>
          </a:ln>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tx1"/>
                </a:solidFill>
                <a:latin typeface="Times New Roman" pitchFamily="18" charset="0"/>
                <a:cs typeface="Times New Roman" pitchFamily="18" charset="0"/>
              </a:rPr>
              <a:t>1 237 случаев;</a:t>
            </a:r>
          </a:p>
          <a:p>
            <a:pPr algn="ctr"/>
            <a:r>
              <a:rPr lang="ru-RU" sz="1400" b="1" dirty="0" smtClean="0">
                <a:solidFill>
                  <a:schemeClr val="tx1"/>
                </a:solidFill>
                <a:latin typeface="Times New Roman" pitchFamily="18" charset="0"/>
                <a:cs typeface="Times New Roman" pitchFamily="18" charset="0"/>
              </a:rPr>
              <a:t>62,5 млн. руб.</a:t>
            </a:r>
          </a:p>
        </p:txBody>
      </p:sp>
      <p:sp>
        <p:nvSpPr>
          <p:cNvPr id="20" name="Прямоугольник 19"/>
          <p:cNvSpPr/>
          <p:nvPr/>
        </p:nvSpPr>
        <p:spPr>
          <a:xfrm>
            <a:off x="323528" y="4221088"/>
            <a:ext cx="1368152" cy="576064"/>
          </a:xfrm>
          <a:prstGeom prst="rect">
            <a:avLst/>
          </a:prstGeom>
          <a:solidFill>
            <a:schemeClr val="bg1"/>
          </a:solidFill>
          <a:ln>
            <a:solidFill>
              <a:srgbClr val="00B050"/>
            </a:solidFill>
          </a:ln>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tx1"/>
                </a:solidFill>
                <a:latin typeface="Times New Roman" pitchFamily="18" charset="0"/>
                <a:cs typeface="Times New Roman" pitchFamily="18" charset="0"/>
              </a:rPr>
              <a:t>1 118 случаев;</a:t>
            </a:r>
          </a:p>
          <a:p>
            <a:pPr algn="ctr"/>
            <a:r>
              <a:rPr lang="ru-RU" sz="1400" b="1" dirty="0" smtClean="0">
                <a:solidFill>
                  <a:schemeClr val="tx1"/>
                </a:solidFill>
                <a:latin typeface="Times New Roman" pitchFamily="18" charset="0"/>
                <a:cs typeface="Times New Roman" pitchFamily="18" charset="0"/>
              </a:rPr>
              <a:t>65,0 млн. руб. </a:t>
            </a:r>
          </a:p>
        </p:txBody>
      </p:sp>
      <p:graphicFrame>
        <p:nvGraphicFramePr>
          <p:cNvPr id="21" name="Диаграмма 20"/>
          <p:cNvGraphicFramePr/>
          <p:nvPr/>
        </p:nvGraphicFramePr>
        <p:xfrm>
          <a:off x="0" y="4653136"/>
          <a:ext cx="8532440" cy="2204864"/>
        </p:xfrm>
        <a:graphic>
          <a:graphicData uri="http://schemas.openxmlformats.org/drawingml/2006/chart">
            <c:chart xmlns:c="http://schemas.openxmlformats.org/drawingml/2006/chart" xmlns:r="http://schemas.openxmlformats.org/officeDocument/2006/relationships" r:id="rId5"/>
          </a:graphicData>
        </a:graphic>
      </p:graphicFrame>
      <p:sp>
        <p:nvSpPr>
          <p:cNvPr id="19" name="TextBox 18"/>
          <p:cNvSpPr txBox="1"/>
          <p:nvPr/>
        </p:nvSpPr>
        <p:spPr>
          <a:xfrm>
            <a:off x="4227237" y="5785519"/>
            <a:ext cx="1136851" cy="307777"/>
          </a:xfrm>
          <a:prstGeom prst="rect">
            <a:avLst/>
          </a:prstGeom>
          <a:noFill/>
        </p:spPr>
        <p:txBody>
          <a:bodyPr wrap="none" rtlCol="0">
            <a:spAutoFit/>
          </a:bodyPr>
          <a:lstStyle/>
          <a:p>
            <a:r>
              <a:rPr lang="ru-RU" sz="1400" b="1" dirty="0" smtClean="0">
                <a:latin typeface="Times New Roman" pitchFamily="18" charset="0"/>
                <a:cs typeface="Times New Roman" pitchFamily="18" charset="0"/>
              </a:rPr>
              <a:t>107 случаев</a:t>
            </a:r>
            <a:endParaRPr lang="ru-RU" sz="1400" b="1" dirty="0">
              <a:latin typeface="Times New Roman" pitchFamily="18" charset="0"/>
              <a:cs typeface="Times New Roman" pitchFamily="18" charset="0"/>
            </a:endParaRPr>
          </a:p>
        </p:txBody>
      </p:sp>
      <p:sp>
        <p:nvSpPr>
          <p:cNvPr id="22" name="TextBox 21"/>
          <p:cNvSpPr txBox="1"/>
          <p:nvPr/>
        </p:nvSpPr>
        <p:spPr>
          <a:xfrm>
            <a:off x="4227237" y="6165304"/>
            <a:ext cx="1136851" cy="307777"/>
          </a:xfrm>
          <a:prstGeom prst="rect">
            <a:avLst/>
          </a:prstGeom>
          <a:noFill/>
        </p:spPr>
        <p:txBody>
          <a:bodyPr wrap="none" rtlCol="0">
            <a:spAutoFit/>
          </a:bodyPr>
          <a:lstStyle/>
          <a:p>
            <a:r>
              <a:rPr lang="ru-RU" sz="1400" b="1" dirty="0" smtClean="0">
                <a:latin typeface="Times New Roman" pitchFamily="18" charset="0"/>
                <a:cs typeface="Times New Roman" pitchFamily="18" charset="0"/>
              </a:rPr>
              <a:t>100 случаев</a:t>
            </a:r>
            <a:endParaRPr lang="ru-RU" sz="1400" b="1" dirty="0">
              <a:latin typeface="Times New Roman" pitchFamily="18" charset="0"/>
              <a:cs typeface="Times New Roman" pitchFamily="18" charset="0"/>
            </a:endParaRPr>
          </a:p>
        </p:txBody>
      </p:sp>
      <p:sp>
        <p:nvSpPr>
          <p:cNvPr id="23" name="TextBox 22"/>
          <p:cNvSpPr txBox="1"/>
          <p:nvPr/>
        </p:nvSpPr>
        <p:spPr>
          <a:xfrm>
            <a:off x="5004048" y="5229200"/>
            <a:ext cx="1333443" cy="338554"/>
          </a:xfrm>
          <a:prstGeom prst="rect">
            <a:avLst/>
          </a:prstGeom>
          <a:noFill/>
        </p:spPr>
        <p:txBody>
          <a:bodyPr wrap="none" rtlCol="0">
            <a:spAutoFit/>
          </a:bodyPr>
          <a:lstStyle/>
          <a:p>
            <a:r>
              <a:rPr lang="ru-RU" sz="1600" b="1" dirty="0" smtClean="0">
                <a:latin typeface="Times New Roman" pitchFamily="18" charset="0"/>
                <a:cs typeface="Times New Roman" pitchFamily="18" charset="0"/>
              </a:rPr>
              <a:t>3,8 млн. руб.</a:t>
            </a:r>
            <a:endParaRPr lang="ru-RU" sz="1600" b="1" dirty="0">
              <a:latin typeface="Times New Roman" pitchFamily="18" charset="0"/>
              <a:cs typeface="Times New Roman" pitchFamily="18" charset="0"/>
            </a:endParaRPr>
          </a:p>
        </p:txBody>
      </p:sp>
      <p:sp>
        <p:nvSpPr>
          <p:cNvPr id="24" name="TextBox 23"/>
          <p:cNvSpPr txBox="1"/>
          <p:nvPr/>
        </p:nvSpPr>
        <p:spPr>
          <a:xfrm>
            <a:off x="6942045" y="6093296"/>
            <a:ext cx="1436035" cy="338554"/>
          </a:xfrm>
          <a:prstGeom prst="rect">
            <a:avLst/>
          </a:prstGeom>
          <a:noFill/>
        </p:spPr>
        <p:txBody>
          <a:bodyPr wrap="none" rtlCol="0">
            <a:spAutoFit/>
          </a:bodyPr>
          <a:lstStyle/>
          <a:p>
            <a:r>
              <a:rPr lang="ru-RU" sz="1600" b="1" dirty="0" smtClean="0">
                <a:latin typeface="Times New Roman" pitchFamily="18" charset="0"/>
                <a:cs typeface="Times New Roman" pitchFamily="18" charset="0"/>
              </a:rPr>
              <a:t>12,4 млн. руб.</a:t>
            </a:r>
            <a:endParaRPr lang="ru-RU" sz="1600" b="1" dirty="0">
              <a:latin typeface="Times New Roman" pitchFamily="18" charset="0"/>
              <a:cs typeface="Times New Roman" pitchFamily="18" charset="0"/>
            </a:endParaRPr>
          </a:p>
        </p:txBody>
      </p:sp>
      <p:cxnSp>
        <p:nvCxnSpPr>
          <p:cNvPr id="26" name="Прямая со стрелкой 25"/>
          <p:cNvCxnSpPr/>
          <p:nvPr/>
        </p:nvCxnSpPr>
        <p:spPr>
          <a:xfrm>
            <a:off x="6516216" y="3933056"/>
            <a:ext cx="720080" cy="504056"/>
          </a:xfrm>
          <a:prstGeom prst="straightConnector1">
            <a:avLst/>
          </a:prstGeom>
          <a:ln>
            <a:solidFill>
              <a:srgbClr val="6600CC"/>
            </a:solidFill>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flipV="1">
            <a:off x="5724128" y="2492896"/>
            <a:ext cx="360040" cy="216024"/>
          </a:xfrm>
          <a:prstGeom prst="straightConnector1">
            <a:avLst/>
          </a:prstGeom>
          <a:ln>
            <a:solidFill>
              <a:srgbClr val="996633"/>
            </a:solidFill>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flipH="1" flipV="1">
            <a:off x="1187624" y="2492896"/>
            <a:ext cx="432048" cy="144016"/>
          </a:xfrm>
          <a:prstGeom prst="straightConnector1">
            <a:avLst/>
          </a:prstGeom>
          <a:ln>
            <a:solidFill>
              <a:srgbClr val="996633"/>
            </a:solidFill>
            <a:tailEnd type="arrow"/>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flipV="1">
            <a:off x="2771800" y="2924944"/>
            <a:ext cx="504056" cy="360040"/>
          </a:xfrm>
          <a:prstGeom prst="straightConnector1">
            <a:avLst/>
          </a:prstGeom>
          <a:ln>
            <a:solidFill>
              <a:srgbClr val="003399"/>
            </a:solidFill>
            <a:tailEnd type="arrow"/>
          </a:ln>
        </p:spPr>
        <p:style>
          <a:lnRef idx="1">
            <a:schemeClr val="accent1"/>
          </a:lnRef>
          <a:fillRef idx="0">
            <a:schemeClr val="accent1"/>
          </a:fillRef>
          <a:effectRef idx="0">
            <a:schemeClr val="accent1"/>
          </a:effectRef>
          <a:fontRef idx="minor">
            <a:schemeClr val="tx1"/>
          </a:fontRef>
        </p:style>
      </p:cxnSp>
      <p:cxnSp>
        <p:nvCxnSpPr>
          <p:cNvPr id="51" name="Прямая со стрелкой 50"/>
          <p:cNvCxnSpPr/>
          <p:nvPr/>
        </p:nvCxnSpPr>
        <p:spPr>
          <a:xfrm flipH="1">
            <a:off x="827584" y="3789040"/>
            <a:ext cx="360040" cy="432048"/>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4"/>
          <p:cNvSpPr txBox="1">
            <a:spLocks noChangeArrowheads="1"/>
          </p:cNvSpPr>
          <p:nvPr/>
        </p:nvSpPr>
        <p:spPr bwMode="auto">
          <a:xfrm>
            <a:off x="1384789" y="2873375"/>
            <a:ext cx="184731" cy="369332"/>
          </a:xfrm>
          <a:prstGeom prst="rect">
            <a:avLst/>
          </a:prstGeom>
          <a:noFill/>
          <a:ln w="12700" algn="ctr">
            <a:noFill/>
            <a:miter lim="800000"/>
            <a:headEnd/>
            <a:tailEnd/>
          </a:ln>
        </p:spPr>
        <p:txBody>
          <a:bodyPr wrap="none">
            <a:spAutoFit/>
          </a:bodyPr>
          <a:lstStyle/>
          <a:p>
            <a:pPr algn="l"/>
            <a:endParaRPr kumimoji="1" lang="ru-RU" b="1" dirty="0">
              <a:solidFill>
                <a:srgbClr val="CC0000"/>
              </a:solidFill>
              <a:ea typeface="ＭＳ Ｐゴシック" pitchFamily="34" charset="-128"/>
            </a:endParaRPr>
          </a:p>
        </p:txBody>
      </p:sp>
      <p:sp>
        <p:nvSpPr>
          <p:cNvPr id="4102" name="Text Box 5"/>
          <p:cNvSpPr txBox="1">
            <a:spLocks noChangeArrowheads="1"/>
          </p:cNvSpPr>
          <p:nvPr/>
        </p:nvSpPr>
        <p:spPr bwMode="auto">
          <a:xfrm>
            <a:off x="430824" y="1628776"/>
            <a:ext cx="8713177" cy="461963"/>
          </a:xfrm>
          <a:prstGeom prst="rect">
            <a:avLst/>
          </a:prstGeom>
          <a:noFill/>
          <a:ln w="12700" algn="ctr">
            <a:noFill/>
            <a:miter lim="800000"/>
            <a:headEnd/>
            <a:tailEnd/>
          </a:ln>
        </p:spPr>
        <p:txBody>
          <a:bodyPr>
            <a:spAutoFit/>
          </a:bodyPr>
          <a:lstStyle/>
          <a:p>
            <a:endParaRPr kumimoji="1" lang="ru-RU" sz="2400" b="1" dirty="0">
              <a:solidFill>
                <a:srgbClr val="FF0000"/>
              </a:solidFill>
              <a:latin typeface="Tahoma" pitchFamily="34" charset="0"/>
              <a:ea typeface="ＭＳ Ｐゴシック" pitchFamily="34" charset="-128"/>
            </a:endParaRPr>
          </a:p>
        </p:txBody>
      </p:sp>
      <p:graphicFrame>
        <p:nvGraphicFramePr>
          <p:cNvPr id="8" name="Таблица 7"/>
          <p:cNvGraphicFramePr>
            <a:graphicFrameLocks noGrp="1"/>
          </p:cNvGraphicFramePr>
          <p:nvPr/>
        </p:nvGraphicFramePr>
        <p:xfrm>
          <a:off x="683568" y="332656"/>
          <a:ext cx="8136903" cy="798476"/>
        </p:xfrm>
        <a:graphic>
          <a:graphicData uri="http://schemas.openxmlformats.org/drawingml/2006/table">
            <a:tbl>
              <a:tblPr/>
              <a:tblGrid>
                <a:gridCol w="8136903"/>
              </a:tblGrid>
              <a:tr h="792088">
                <a:tc>
                  <a:txBody>
                    <a:bodyPr/>
                    <a:lstStyle/>
                    <a:p>
                      <a:pPr algn="ctr" fontAlgn="b"/>
                      <a:r>
                        <a:rPr lang="ru-RU" sz="2600" b="1" i="0" u="none" strike="noStrike" baseline="0" dirty="0" smtClean="0">
                          <a:solidFill>
                            <a:schemeClr val="bg2"/>
                          </a:solidFill>
                          <a:latin typeface="Times New Roman" pitchFamily="18" charset="0"/>
                          <a:cs typeface="Times New Roman" pitchFamily="18" charset="0"/>
                        </a:rPr>
                        <a:t>Единовременные компенсационные выплаты медицинским работникам</a:t>
                      </a:r>
                      <a:endParaRPr lang="ru-RU" sz="2600" b="1" i="0" u="none" strike="noStrike" dirty="0">
                        <a:solidFill>
                          <a:schemeClr val="bg2"/>
                        </a:solidFill>
                        <a:latin typeface="Times New Roman" pitchFamily="18" charset="0"/>
                        <a:cs typeface="Times New Roman" pitchFamily="18" charset="0"/>
                      </a:endParaRPr>
                    </a:p>
                  </a:txBody>
                  <a:tcPr marL="5996" marR="5996" marT="5996" marB="0" anchor="b">
                    <a:lnL>
                      <a:noFill/>
                    </a:lnL>
                    <a:lnR>
                      <a:noFill/>
                    </a:lnR>
                    <a:lnT>
                      <a:noFill/>
                    </a:lnT>
                    <a:lnB>
                      <a:noFill/>
                    </a:lnB>
                  </a:tcPr>
                </a:tc>
              </a:tr>
            </a:tbl>
          </a:graphicData>
        </a:graphic>
      </p:graphicFrame>
      <p:graphicFrame>
        <p:nvGraphicFramePr>
          <p:cNvPr id="4098" name="Object 2"/>
          <p:cNvGraphicFramePr>
            <a:graphicFrameLocks noChangeAspect="1"/>
          </p:cNvGraphicFramePr>
          <p:nvPr/>
        </p:nvGraphicFramePr>
        <p:xfrm>
          <a:off x="251520" y="1412776"/>
          <a:ext cx="8609013" cy="3456384"/>
        </p:xfrm>
        <a:graphic>
          <a:graphicData uri="http://schemas.openxmlformats.org/presentationml/2006/ole">
            <p:oleObj spid="_x0000_s35842" name="Worksheet" r:id="rId4" imgW="9067823" imgH="3867210" progId="Excel.Sheet.8">
              <p:embed/>
            </p:oleObj>
          </a:graphicData>
        </a:graphic>
      </p:graphicFrame>
      <p:sp>
        <p:nvSpPr>
          <p:cNvPr id="7" name="Прямоугольник 6"/>
          <p:cNvSpPr/>
          <p:nvPr/>
        </p:nvSpPr>
        <p:spPr>
          <a:xfrm>
            <a:off x="467544" y="4509120"/>
            <a:ext cx="8352928" cy="1815882"/>
          </a:xfrm>
          <a:prstGeom prst="rect">
            <a:avLst/>
          </a:prstGeom>
        </p:spPr>
        <p:txBody>
          <a:bodyPr wrap="square">
            <a:spAutoFit/>
          </a:bodyPr>
          <a:lstStyle/>
          <a:p>
            <a:pPr algn="l" fontAlgn="b"/>
            <a:r>
              <a:rPr lang="ru-RU" sz="1600" b="1" dirty="0" smtClean="0">
                <a:latin typeface="Times New Roman" pitchFamily="18" charset="0"/>
                <a:cs typeface="Times New Roman" pitchFamily="18" charset="0"/>
              </a:rPr>
              <a:t>Условия предоставления </a:t>
            </a:r>
            <a:r>
              <a:rPr lang="ru-RU" sz="1600" b="1" dirty="0" smtClean="0">
                <a:latin typeface="Times New Roman" pitchFamily="18" charset="0"/>
                <a:cs typeface="Times New Roman" pitchFamily="18" charset="0"/>
              </a:rPr>
              <a:t>ЕКВ в 2016 году:</a:t>
            </a:r>
          </a:p>
          <a:p>
            <a:pPr fontAlgn="b"/>
            <a:endParaRPr lang="ru-RU" sz="1600" b="1" dirty="0" smtClean="0">
              <a:latin typeface="Times New Roman" pitchFamily="18" charset="0"/>
              <a:cs typeface="Times New Roman" pitchFamily="18" charset="0"/>
            </a:endParaRPr>
          </a:p>
          <a:p>
            <a:pPr algn="l" fontAlgn="b">
              <a:buAutoNum type="arabicParenR"/>
            </a:pPr>
            <a:r>
              <a:rPr lang="ru-RU" sz="1600" b="1" dirty="0" smtClean="0">
                <a:latin typeface="Times New Roman" pitchFamily="18" charset="0"/>
                <a:cs typeface="Times New Roman" pitchFamily="18" charset="0"/>
              </a:rPr>
              <a:t> возраст медицинских работников увеличен до 50 лет;</a:t>
            </a:r>
          </a:p>
          <a:p>
            <a:pPr marL="342900" indent="-342900" algn="l" fontAlgn="b"/>
            <a:endParaRPr lang="ru-RU" sz="1600" b="1" dirty="0" smtClean="0">
              <a:latin typeface="Times New Roman" pitchFamily="18" charset="0"/>
              <a:cs typeface="Times New Roman" pitchFamily="18" charset="0"/>
            </a:endParaRPr>
          </a:p>
          <a:p>
            <a:pPr algn="l" fontAlgn="b"/>
            <a:r>
              <a:rPr lang="ru-RU" sz="1600" b="1" dirty="0" smtClean="0">
                <a:latin typeface="Times New Roman" pitchFamily="18" charset="0"/>
                <a:cs typeface="Times New Roman" pitchFamily="18" charset="0"/>
              </a:rPr>
              <a:t>2) в перечень населенных пунктов добавлены поселки городского типа;</a:t>
            </a:r>
          </a:p>
          <a:p>
            <a:pPr algn="l" fontAlgn="b"/>
            <a:endParaRPr lang="ru-RU" sz="1600" b="1" dirty="0" smtClean="0">
              <a:latin typeface="Times New Roman" pitchFamily="18" charset="0"/>
              <a:cs typeface="Times New Roman" pitchFamily="18" charset="0"/>
            </a:endParaRPr>
          </a:p>
          <a:p>
            <a:pPr algn="l" fontAlgn="b"/>
            <a:r>
              <a:rPr lang="ru-RU" sz="1600" b="1" dirty="0" smtClean="0">
                <a:latin typeface="Times New Roman" pitchFamily="18" charset="0"/>
                <a:cs typeface="Times New Roman" pitchFamily="18" charset="0"/>
              </a:rPr>
              <a:t>3) доля софинансирования из бюджета ФОМС 60%, из бюджета субъекта РФ 40%.</a:t>
            </a:r>
            <a:endParaRPr lang="ru-RU" sz="16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13666</TotalTime>
  <Words>2337</Words>
  <Application>Microsoft Office PowerPoint</Application>
  <PresentationFormat>Экран (4:3)</PresentationFormat>
  <Paragraphs>297</Paragraphs>
  <Slides>11</Slides>
  <Notes>11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11</vt:i4>
      </vt:variant>
    </vt:vector>
  </HeadingPairs>
  <TitlesOfParts>
    <vt:vector size="13" baseType="lpstr">
      <vt:lpstr>Пиксел</vt:lpstr>
      <vt:lpstr>Лист Microsoft Office Excel 97-2003</vt:lpstr>
      <vt:lpstr>«Отчет об исполнении бюджета территориального фонда обязательного медицинского страхования Архангельской области за 2016 год»</vt:lpstr>
      <vt:lpstr>Исполнение параметров бюджета ТФОМС АО за 2016 год</vt:lpstr>
      <vt:lpstr>    Доходы бюджета ТФОМС АО за 2016 год     </vt:lpstr>
      <vt:lpstr>Динамика доходов и расходов бюджета ТФОМС АО  за 2015 – 2016 годы</vt:lpstr>
      <vt:lpstr>Расходы бюджета ТФОМС АО за 2016 год</vt:lpstr>
      <vt:lpstr>Расходы на финансовое обеспечение организации ОМС в 2016 году</vt:lpstr>
      <vt:lpstr>Расходы на оплату медицинской помощи составили 96,5%</vt:lpstr>
      <vt:lpstr>  Дополнительное финансовое обеспечение федеральных государственных учреждений , за счет средств иных межбюджетных трансфертов ФОМС  </vt:lpstr>
      <vt:lpstr>Слайд 9</vt:lpstr>
      <vt:lpstr>НСЗ ТФОМС АО на финансовое обеспечение мероприятий по повышению квалификации медицинских  работников,  на приобретение и осуществление ремонта медицинского оборудования</vt:lpstr>
      <vt:lpstr>Слайд 11</vt:lpstr>
    </vt:vector>
  </TitlesOfParts>
  <Company>FREE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Пономарев</dc:creator>
  <cp:lastModifiedBy>Ясько </cp:lastModifiedBy>
  <cp:revision>1252</cp:revision>
  <dcterms:created xsi:type="dcterms:W3CDTF">2009-10-07T09:46:29Z</dcterms:created>
  <dcterms:modified xsi:type="dcterms:W3CDTF">2017-06-26T08:44:37Z</dcterms:modified>
</cp:coreProperties>
</file>