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rawings/drawing1.xml" ContentType="application/vnd.openxmlformats-officedocument.drawingml.chartshapes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56" r:id="rId2"/>
    <p:sldId id="267" r:id="rId3"/>
    <p:sldId id="262" r:id="rId4"/>
    <p:sldId id="258" r:id="rId5"/>
    <p:sldId id="269" r:id="rId6"/>
    <p:sldId id="264" r:id="rId7"/>
    <p:sldId id="277" r:id="rId8"/>
    <p:sldId id="278" r:id="rId9"/>
    <p:sldId id="279" r:id="rId10"/>
    <p:sldId id="280" r:id="rId11"/>
    <p:sldId id="281" r:id="rId12"/>
    <p:sldId id="260" r:id="rId13"/>
    <p:sldId id="268" r:id="rId14"/>
  </p:sldIdLst>
  <p:sldSz cx="9144000" cy="6858000" type="screen4x3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B301B821-A1FF-4177-AEE7-76D212191A09}" styleName="Средний стиль 1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87719" autoAdjust="0"/>
  </p:normalViewPr>
  <p:slideViewPr>
    <p:cSldViewPr>
      <p:cViewPr varScale="1">
        <p:scale>
          <a:sx n="102" d="100"/>
          <a:sy n="102" d="100"/>
        </p:scale>
        <p:origin x="-187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Office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26"/>
  <c:chart>
    <c:title>
      <c:tx>
        <c:rich>
          <a:bodyPr/>
          <a:lstStyle/>
          <a:p>
            <a:pPr>
              <a:defRPr sz="1800">
                <a:latin typeface="Times New Roman" pitchFamily="18" charset="0"/>
                <a:cs typeface="Times New Roman" pitchFamily="18" charset="0"/>
              </a:defRPr>
            </a:pP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Динамика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государственного долга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                      Архангельской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области за 2016 – 2019 годы</a:t>
            </a:r>
          </a:p>
        </c:rich>
      </c:tx>
      <c:layout>
        <c:manualLayout>
          <c:xMode val="edge"/>
          <c:yMode val="edge"/>
          <c:x val="0.13247271825396817"/>
          <c:y val="0.13140498373878964"/>
        </c:manualLayout>
      </c:layout>
    </c:title>
    <c:plotArea>
      <c:layout>
        <c:manualLayout>
          <c:layoutTarget val="inner"/>
          <c:xMode val="edge"/>
          <c:yMode val="edge"/>
          <c:x val="9.9396577380952811E-2"/>
          <c:y val="0.42015873632580142"/>
          <c:w val="0.62591381448412975"/>
          <c:h val="0.35598013898583764"/>
        </c:manualLayout>
      </c:layout>
      <c:barChart>
        <c:barDir val="col"/>
        <c:grouping val="stacked"/>
        <c:ser>
          <c:idx val="0"/>
          <c:order val="0"/>
          <c:tx>
            <c:strRef>
              <c:f>Лист1!$B$1</c:f>
              <c:strCache>
                <c:ptCount val="1"/>
                <c:pt idx="0">
                  <c:v>Бюджетные кредиты </c:v>
                </c:pt>
              </c:strCache>
            </c:strRef>
          </c:tx>
          <c:cat>
            <c:strRef>
              <c:f>Лист1!$A$2:$A$5</c:f>
              <c:strCache>
                <c:ptCount val="4"/>
                <c:pt idx="0">
                  <c:v>утверждено 
на 01.01.2017</c:v>
                </c:pt>
                <c:pt idx="1">
                  <c:v>прогноз 
на 01.01.2018</c:v>
                </c:pt>
                <c:pt idx="2">
                  <c:v>прогноз
на 01.01.2019</c:v>
                </c:pt>
                <c:pt idx="3">
                  <c:v>прогноз
на 01.01.2020</c:v>
                </c:pt>
              </c:strCache>
            </c:strRef>
          </c:cat>
          <c:val>
            <c:numRef>
              <c:f>Лист1!$B$2:$B$5</c:f>
              <c:numCache>
                <c:formatCode>#,##0.00</c:formatCode>
                <c:ptCount val="4"/>
                <c:pt idx="0">
                  <c:v>19.970647999999919</c:v>
                </c:pt>
                <c:pt idx="1">
                  <c:v>13.730094999999999</c:v>
                </c:pt>
                <c:pt idx="2">
                  <c:v>7.4143277999999997</c:v>
                </c:pt>
                <c:pt idx="3">
                  <c:v>3.2771280000000012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Коммерческие кредиты </c:v>
                </c:pt>
              </c:strCache>
            </c:strRef>
          </c:tx>
          <c:cat>
            <c:strRef>
              <c:f>Лист1!$A$2:$A$5</c:f>
              <c:strCache>
                <c:ptCount val="4"/>
                <c:pt idx="0">
                  <c:v>утверждено 
на 01.01.2017</c:v>
                </c:pt>
                <c:pt idx="1">
                  <c:v>прогноз 
на 01.01.2018</c:v>
                </c:pt>
                <c:pt idx="2">
                  <c:v>прогноз
на 01.01.2019</c:v>
                </c:pt>
                <c:pt idx="3">
                  <c:v>прогноз
на 01.01.2020</c:v>
                </c:pt>
              </c:strCache>
            </c:strRef>
          </c:cat>
          <c:val>
            <c:numRef>
              <c:f>Лист1!$C$2:$C$5</c:f>
              <c:numCache>
                <c:formatCode>#,##0.00</c:formatCode>
                <c:ptCount val="4"/>
                <c:pt idx="0">
                  <c:v>21.282766299999889</c:v>
                </c:pt>
                <c:pt idx="1">
                  <c:v>27.839519299999989</c:v>
                </c:pt>
                <c:pt idx="2">
                  <c:v>34.147286499999893</c:v>
                </c:pt>
                <c:pt idx="3">
                  <c:v>38.276486300000002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Государственные гарантии</c:v>
                </c:pt>
              </c:strCache>
            </c:strRef>
          </c:tx>
          <c:cat>
            <c:strRef>
              <c:f>Лист1!$A$2:$A$5</c:f>
              <c:strCache>
                <c:ptCount val="4"/>
                <c:pt idx="0">
                  <c:v>утверждено 
на 01.01.2017</c:v>
                </c:pt>
                <c:pt idx="1">
                  <c:v>прогноз 
на 01.01.2018</c:v>
                </c:pt>
                <c:pt idx="2">
                  <c:v>прогноз
на 01.01.2019</c:v>
                </c:pt>
                <c:pt idx="3">
                  <c:v>прогноз
на 01.01.2020</c:v>
                </c:pt>
              </c:strCache>
            </c:strRef>
          </c:cat>
          <c:val>
            <c:numRef>
              <c:f>Лист1!$D$2:$D$5</c:f>
              <c:numCache>
                <c:formatCode>General</c:formatCode>
                <c:ptCount val="4"/>
                <c:pt idx="0" formatCode="#,##0.00">
                  <c:v>0.4</c:v>
                </c:pt>
              </c:numCache>
            </c:numRef>
          </c:val>
        </c:ser>
        <c:gapWidth val="55"/>
        <c:overlap val="100"/>
        <c:axId val="130152320"/>
        <c:axId val="130153856"/>
      </c:barChart>
      <c:catAx>
        <c:axId val="130152320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sz="12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30153856"/>
        <c:crosses val="autoZero"/>
        <c:auto val="1"/>
        <c:lblAlgn val="ctr"/>
        <c:lblOffset val="100"/>
      </c:catAx>
      <c:valAx>
        <c:axId val="130153856"/>
        <c:scaling>
          <c:orientation val="minMax"/>
          <c:max val="45"/>
          <c:min val="0"/>
        </c:scaling>
        <c:axPos val="l"/>
        <c:majorGridlines/>
        <c:numFmt formatCode="General" sourceLinked="0"/>
        <c:majorTickMark val="none"/>
        <c:tickLblPos val="nextTo"/>
        <c:txPr>
          <a:bodyPr/>
          <a:lstStyle/>
          <a:p>
            <a:pPr>
              <a:defRPr sz="14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30152320"/>
        <c:crosses val="autoZero"/>
        <c:crossBetween val="between"/>
        <c:majorUnit val="15"/>
      </c:valAx>
    </c:plotArea>
    <c:legend>
      <c:legendPos val="r"/>
      <c:layout>
        <c:manualLayout>
          <c:xMode val="edge"/>
          <c:yMode val="edge"/>
          <c:x val="0.75824640376984165"/>
          <c:y val="0.43783522163006394"/>
          <c:w val="0.22278211805555545"/>
          <c:h val="0.37750507857052978"/>
        </c:manualLayout>
      </c:layout>
      <c:txPr>
        <a:bodyPr/>
        <a:lstStyle/>
        <a:p>
          <a:pPr>
            <a:defRPr sz="140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  <c:userShapes r:id="rId2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712EB2A-A768-4166-BEBF-EA9C5069EB18}" type="doc">
      <dgm:prSet loTypeId="urn:microsoft.com/office/officeart/2005/8/layout/hierarchy3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8E119639-638B-4AA3-B13C-BE505891E76E}">
      <dgm:prSet phldrT="[Текст]"/>
      <dgm:spPr/>
      <dgm:t>
        <a:bodyPr/>
        <a:lstStyle/>
        <a:p>
          <a:r>
            <a:rPr lang="ru-RU" b="1" dirty="0" smtClean="0">
              <a:latin typeface="Times New Roman" pitchFamily="18" charset="0"/>
              <a:cs typeface="Times New Roman" pitchFamily="18" charset="0"/>
            </a:rPr>
            <a:t>Проект областного бюджета на 2017 год и на плановый период 2018 и 2019 годов</a:t>
          </a:r>
          <a:endParaRPr lang="ru-RU" dirty="0"/>
        </a:p>
      </dgm:t>
    </dgm:pt>
    <dgm:pt modelId="{814C2E2C-A2B4-4B0F-B722-35592D87F66D}" type="parTrans" cxnId="{025A86D2-AC4C-4265-8219-183ABABCD1C1}">
      <dgm:prSet/>
      <dgm:spPr/>
      <dgm:t>
        <a:bodyPr/>
        <a:lstStyle/>
        <a:p>
          <a:endParaRPr lang="ru-RU"/>
        </a:p>
      </dgm:t>
    </dgm:pt>
    <dgm:pt modelId="{B8E40B29-E44D-4512-93BE-98289A1E57BF}" type="sibTrans" cxnId="{025A86D2-AC4C-4265-8219-183ABABCD1C1}">
      <dgm:prSet/>
      <dgm:spPr/>
      <dgm:t>
        <a:bodyPr/>
        <a:lstStyle/>
        <a:p>
          <a:endParaRPr lang="ru-RU"/>
        </a:p>
      </dgm:t>
    </dgm:pt>
    <dgm:pt modelId="{C6B2C0FA-8E0D-4A04-80FA-7A40B17DF45A}">
      <dgm:prSet phldrT="[Текст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2400" dirty="0" smtClean="0">
              <a:latin typeface="Times New Roman" pitchFamily="18" charset="0"/>
              <a:cs typeface="Times New Roman" pitchFamily="18" charset="0"/>
            </a:rPr>
            <a:t>Дефицит за счет роста государственных заимствований – 0%</a:t>
          </a:r>
          <a:endParaRPr lang="ru-RU" sz="2400" dirty="0"/>
        </a:p>
      </dgm:t>
    </dgm:pt>
    <dgm:pt modelId="{DDCFD1AE-06DE-44F3-B6CC-17F7A987A832}" type="parTrans" cxnId="{329113C1-815B-4F83-B148-2238D138C8D9}">
      <dgm:prSet/>
      <dgm:spPr/>
      <dgm:t>
        <a:bodyPr/>
        <a:lstStyle/>
        <a:p>
          <a:endParaRPr lang="ru-RU"/>
        </a:p>
      </dgm:t>
    </dgm:pt>
    <dgm:pt modelId="{FFAE80EC-946A-470D-95FC-B7879FCF92AF}" type="sibTrans" cxnId="{329113C1-815B-4F83-B148-2238D138C8D9}">
      <dgm:prSet/>
      <dgm:spPr/>
      <dgm:t>
        <a:bodyPr/>
        <a:lstStyle/>
        <a:p>
          <a:endParaRPr lang="ru-RU"/>
        </a:p>
      </dgm:t>
    </dgm:pt>
    <dgm:pt modelId="{CA5380EB-1FE5-44EE-9D6D-0C7F5056F12E}">
      <dgm:prSet phldrT="[Текст]"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2400" dirty="0" err="1" smtClean="0">
              <a:latin typeface="Times New Roman" pitchFamily="18" charset="0"/>
              <a:cs typeface="Times New Roman" pitchFamily="18" charset="0"/>
            </a:rPr>
            <a:t>Неувеличение</a:t>
          </a:r>
          <a:r>
            <a:rPr lang="ru-RU" sz="2400" dirty="0" smtClean="0">
              <a:latin typeface="Times New Roman" pitchFamily="18" charset="0"/>
              <a:cs typeface="Times New Roman" pitchFamily="18" charset="0"/>
            </a:rPr>
            <a:t> уровня государственного долга Архангельской области                                                         в 2017 – 2019 годах</a:t>
          </a:r>
        </a:p>
        <a:p>
          <a:r>
            <a:rPr lang="ru-RU" sz="2400" dirty="0" smtClean="0">
              <a:latin typeface="Times New Roman" pitchFamily="18" charset="0"/>
              <a:cs typeface="Times New Roman" pitchFamily="18" charset="0"/>
            </a:rPr>
            <a:t>Уровень государственного долга                          по коммерческим кредитам на 01.01.2018 – не более 60 %</a:t>
          </a:r>
        </a:p>
        <a:p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(условие постановления Правительства РФ от 27.01.2016 № 40 «Об утверждении правил предоставления (использования, возврата) из федерального бюджета бюджетам субъектов Российской Федерации бюджетных кредитов на 2016 год»)</a:t>
          </a:r>
          <a:endParaRPr lang="ru-RU" sz="1400" dirty="0"/>
        </a:p>
      </dgm:t>
    </dgm:pt>
    <dgm:pt modelId="{97C1D96F-49B3-4CDA-9317-4B1B8AEF7EF0}" type="parTrans" cxnId="{4D8767AC-105E-49BD-97F1-0C8CFFF20747}">
      <dgm:prSet/>
      <dgm:spPr/>
      <dgm:t>
        <a:bodyPr/>
        <a:lstStyle/>
        <a:p>
          <a:endParaRPr lang="ru-RU"/>
        </a:p>
      </dgm:t>
    </dgm:pt>
    <dgm:pt modelId="{95489E36-704F-49D0-ADB1-30B1E62D669B}" type="sibTrans" cxnId="{4D8767AC-105E-49BD-97F1-0C8CFFF20747}">
      <dgm:prSet/>
      <dgm:spPr/>
      <dgm:t>
        <a:bodyPr/>
        <a:lstStyle/>
        <a:p>
          <a:endParaRPr lang="ru-RU"/>
        </a:p>
      </dgm:t>
    </dgm:pt>
    <dgm:pt modelId="{4ABB4B87-B34F-4430-98E1-EC5335B0B695}" type="pres">
      <dgm:prSet presAssocID="{4712EB2A-A768-4166-BEBF-EA9C5069EB18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7C1A1130-FC33-4CD7-B4BC-5B56C0BD2FB6}" type="pres">
      <dgm:prSet presAssocID="{8E119639-638B-4AA3-B13C-BE505891E76E}" presName="root" presStyleCnt="0"/>
      <dgm:spPr/>
    </dgm:pt>
    <dgm:pt modelId="{162ED851-C372-4338-A9B5-B151797A20C8}" type="pres">
      <dgm:prSet presAssocID="{8E119639-638B-4AA3-B13C-BE505891E76E}" presName="rootComposite" presStyleCnt="0"/>
      <dgm:spPr/>
    </dgm:pt>
    <dgm:pt modelId="{0080F7FA-24B6-40E7-84E4-5FAB0C4AE62A}" type="pres">
      <dgm:prSet presAssocID="{8E119639-638B-4AA3-B13C-BE505891E76E}" presName="rootText" presStyleLbl="node1" presStyleIdx="0" presStyleCnt="1" custScaleX="271774" custLinFactNeighborX="-1840" custLinFactNeighborY="-19236"/>
      <dgm:spPr/>
      <dgm:t>
        <a:bodyPr/>
        <a:lstStyle/>
        <a:p>
          <a:endParaRPr lang="ru-RU"/>
        </a:p>
      </dgm:t>
    </dgm:pt>
    <dgm:pt modelId="{E909DBD1-6DF4-4B21-9B62-45792CD0D9BF}" type="pres">
      <dgm:prSet presAssocID="{8E119639-638B-4AA3-B13C-BE505891E76E}" presName="rootConnector" presStyleLbl="node1" presStyleIdx="0" presStyleCnt="1"/>
      <dgm:spPr/>
      <dgm:t>
        <a:bodyPr/>
        <a:lstStyle/>
        <a:p>
          <a:endParaRPr lang="ru-RU"/>
        </a:p>
      </dgm:t>
    </dgm:pt>
    <dgm:pt modelId="{D982BDCA-BF9F-4245-AAFE-AE7BD1CD4785}" type="pres">
      <dgm:prSet presAssocID="{8E119639-638B-4AA3-B13C-BE505891E76E}" presName="childShape" presStyleCnt="0"/>
      <dgm:spPr/>
    </dgm:pt>
    <dgm:pt modelId="{48CB776D-1663-4480-AF60-18B77101D207}" type="pres">
      <dgm:prSet presAssocID="{DDCFD1AE-06DE-44F3-B6CC-17F7A987A832}" presName="Name13" presStyleLbl="parChTrans1D2" presStyleIdx="0" presStyleCnt="2"/>
      <dgm:spPr/>
      <dgm:t>
        <a:bodyPr/>
        <a:lstStyle/>
        <a:p>
          <a:endParaRPr lang="ru-RU"/>
        </a:p>
      </dgm:t>
    </dgm:pt>
    <dgm:pt modelId="{4DA7BC8F-8F74-4A45-B379-B283A0607B55}" type="pres">
      <dgm:prSet presAssocID="{C6B2C0FA-8E0D-4A04-80FA-7A40B17DF45A}" presName="childText" presStyleLbl="bgAcc1" presStyleIdx="0" presStyleCnt="2" custScaleX="257342" custScaleY="58897" custLinFactNeighborX="-1689" custLinFactNeighborY="-1547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906E7D0-F0DA-4E90-887D-686126DBF89E}" type="pres">
      <dgm:prSet presAssocID="{97C1D96F-49B3-4CDA-9317-4B1B8AEF7EF0}" presName="Name13" presStyleLbl="parChTrans1D2" presStyleIdx="1" presStyleCnt="2"/>
      <dgm:spPr/>
      <dgm:t>
        <a:bodyPr/>
        <a:lstStyle/>
        <a:p>
          <a:endParaRPr lang="ru-RU"/>
        </a:p>
      </dgm:t>
    </dgm:pt>
    <dgm:pt modelId="{2C554F81-B63F-45BA-8D57-725F8256EFFF}" type="pres">
      <dgm:prSet presAssocID="{CA5380EB-1FE5-44EE-9D6D-0C7F5056F12E}" presName="childText" presStyleLbl="bgAcc1" presStyleIdx="1" presStyleCnt="2" custScaleX="293776" custScaleY="23119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D8767AC-105E-49BD-97F1-0C8CFFF20747}" srcId="{8E119639-638B-4AA3-B13C-BE505891E76E}" destId="{CA5380EB-1FE5-44EE-9D6D-0C7F5056F12E}" srcOrd="1" destOrd="0" parTransId="{97C1D96F-49B3-4CDA-9317-4B1B8AEF7EF0}" sibTransId="{95489E36-704F-49D0-ADB1-30B1E62D669B}"/>
    <dgm:cxn modelId="{025A86D2-AC4C-4265-8219-183ABABCD1C1}" srcId="{4712EB2A-A768-4166-BEBF-EA9C5069EB18}" destId="{8E119639-638B-4AA3-B13C-BE505891E76E}" srcOrd="0" destOrd="0" parTransId="{814C2E2C-A2B4-4B0F-B722-35592D87F66D}" sibTransId="{B8E40B29-E44D-4512-93BE-98289A1E57BF}"/>
    <dgm:cxn modelId="{B1115B71-DFC4-4ACB-A433-36F7163868AC}" type="presOf" srcId="{8E119639-638B-4AA3-B13C-BE505891E76E}" destId="{E909DBD1-6DF4-4B21-9B62-45792CD0D9BF}" srcOrd="1" destOrd="0" presId="urn:microsoft.com/office/officeart/2005/8/layout/hierarchy3"/>
    <dgm:cxn modelId="{54335CC7-B718-4B56-96ED-C8A3DC220E6C}" type="presOf" srcId="{4712EB2A-A768-4166-BEBF-EA9C5069EB18}" destId="{4ABB4B87-B34F-4430-98E1-EC5335B0B695}" srcOrd="0" destOrd="0" presId="urn:microsoft.com/office/officeart/2005/8/layout/hierarchy3"/>
    <dgm:cxn modelId="{329113C1-815B-4F83-B148-2238D138C8D9}" srcId="{8E119639-638B-4AA3-B13C-BE505891E76E}" destId="{C6B2C0FA-8E0D-4A04-80FA-7A40B17DF45A}" srcOrd="0" destOrd="0" parTransId="{DDCFD1AE-06DE-44F3-B6CC-17F7A987A832}" sibTransId="{FFAE80EC-946A-470D-95FC-B7879FCF92AF}"/>
    <dgm:cxn modelId="{824391CA-E110-4E75-824E-F4C144901726}" type="presOf" srcId="{CA5380EB-1FE5-44EE-9D6D-0C7F5056F12E}" destId="{2C554F81-B63F-45BA-8D57-725F8256EFFF}" srcOrd="0" destOrd="0" presId="urn:microsoft.com/office/officeart/2005/8/layout/hierarchy3"/>
    <dgm:cxn modelId="{B1F5DD30-519D-4E70-A44F-00CB9D601B58}" type="presOf" srcId="{DDCFD1AE-06DE-44F3-B6CC-17F7A987A832}" destId="{48CB776D-1663-4480-AF60-18B77101D207}" srcOrd="0" destOrd="0" presId="urn:microsoft.com/office/officeart/2005/8/layout/hierarchy3"/>
    <dgm:cxn modelId="{997F7153-6721-40A2-A18D-E290FBC4FA67}" type="presOf" srcId="{C6B2C0FA-8E0D-4A04-80FA-7A40B17DF45A}" destId="{4DA7BC8F-8F74-4A45-B379-B283A0607B55}" srcOrd="0" destOrd="0" presId="urn:microsoft.com/office/officeart/2005/8/layout/hierarchy3"/>
    <dgm:cxn modelId="{F827C3FA-83B7-49E2-9324-0361B320867A}" type="presOf" srcId="{97C1D96F-49B3-4CDA-9317-4B1B8AEF7EF0}" destId="{0906E7D0-F0DA-4E90-887D-686126DBF89E}" srcOrd="0" destOrd="0" presId="urn:microsoft.com/office/officeart/2005/8/layout/hierarchy3"/>
    <dgm:cxn modelId="{0B49DB9D-C886-4AF1-B170-F987CCB86DF5}" type="presOf" srcId="{8E119639-638B-4AA3-B13C-BE505891E76E}" destId="{0080F7FA-24B6-40E7-84E4-5FAB0C4AE62A}" srcOrd="0" destOrd="0" presId="urn:microsoft.com/office/officeart/2005/8/layout/hierarchy3"/>
    <dgm:cxn modelId="{177C191A-0514-4441-AC76-7CE47BEC82DD}" type="presParOf" srcId="{4ABB4B87-B34F-4430-98E1-EC5335B0B695}" destId="{7C1A1130-FC33-4CD7-B4BC-5B56C0BD2FB6}" srcOrd="0" destOrd="0" presId="urn:microsoft.com/office/officeart/2005/8/layout/hierarchy3"/>
    <dgm:cxn modelId="{A5D75710-1BAD-4D1A-9274-AFF69C33585F}" type="presParOf" srcId="{7C1A1130-FC33-4CD7-B4BC-5B56C0BD2FB6}" destId="{162ED851-C372-4338-A9B5-B151797A20C8}" srcOrd="0" destOrd="0" presId="urn:microsoft.com/office/officeart/2005/8/layout/hierarchy3"/>
    <dgm:cxn modelId="{E805F0CA-1F66-4FC6-88F6-5D8DA84911C9}" type="presParOf" srcId="{162ED851-C372-4338-A9B5-B151797A20C8}" destId="{0080F7FA-24B6-40E7-84E4-5FAB0C4AE62A}" srcOrd="0" destOrd="0" presId="urn:microsoft.com/office/officeart/2005/8/layout/hierarchy3"/>
    <dgm:cxn modelId="{E36F8B67-45B7-47CE-AAAA-86D95D5C8D54}" type="presParOf" srcId="{162ED851-C372-4338-A9B5-B151797A20C8}" destId="{E909DBD1-6DF4-4B21-9B62-45792CD0D9BF}" srcOrd="1" destOrd="0" presId="urn:microsoft.com/office/officeart/2005/8/layout/hierarchy3"/>
    <dgm:cxn modelId="{265800E1-F6EE-43FC-8C8F-C43A6BDF608E}" type="presParOf" srcId="{7C1A1130-FC33-4CD7-B4BC-5B56C0BD2FB6}" destId="{D982BDCA-BF9F-4245-AAFE-AE7BD1CD4785}" srcOrd="1" destOrd="0" presId="urn:microsoft.com/office/officeart/2005/8/layout/hierarchy3"/>
    <dgm:cxn modelId="{21C65D24-BF96-4A12-8582-B3797E2784B9}" type="presParOf" srcId="{D982BDCA-BF9F-4245-AAFE-AE7BD1CD4785}" destId="{48CB776D-1663-4480-AF60-18B77101D207}" srcOrd="0" destOrd="0" presId="urn:microsoft.com/office/officeart/2005/8/layout/hierarchy3"/>
    <dgm:cxn modelId="{DDCEA8D0-F940-4D8F-88CD-E45918F8753A}" type="presParOf" srcId="{D982BDCA-BF9F-4245-AAFE-AE7BD1CD4785}" destId="{4DA7BC8F-8F74-4A45-B379-B283A0607B55}" srcOrd="1" destOrd="0" presId="urn:microsoft.com/office/officeart/2005/8/layout/hierarchy3"/>
    <dgm:cxn modelId="{D8B09C0B-42DF-4A50-BFA9-3487761634B6}" type="presParOf" srcId="{D982BDCA-BF9F-4245-AAFE-AE7BD1CD4785}" destId="{0906E7D0-F0DA-4E90-887D-686126DBF89E}" srcOrd="2" destOrd="0" presId="urn:microsoft.com/office/officeart/2005/8/layout/hierarchy3"/>
    <dgm:cxn modelId="{C48DBA2A-5510-4ACA-BFFC-20963169FB4B}" type="presParOf" srcId="{D982BDCA-BF9F-4245-AAFE-AE7BD1CD4785}" destId="{2C554F81-B63F-45BA-8D57-725F8256EFFF}" srcOrd="3" destOrd="0" presId="urn:microsoft.com/office/officeart/2005/8/layout/hierarchy3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080F7FA-24B6-40E7-84E4-5FAB0C4AE62A}">
      <dsp:nvSpPr>
        <dsp:cNvPr id="0" name=""/>
        <dsp:cNvSpPr/>
      </dsp:nvSpPr>
      <dsp:spPr>
        <a:xfrm>
          <a:off x="126570" y="2390"/>
          <a:ext cx="8142161" cy="149796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43180" rIns="64770" bIns="4318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400" b="1" kern="1200" dirty="0" smtClean="0">
              <a:latin typeface="Times New Roman" pitchFamily="18" charset="0"/>
              <a:cs typeface="Times New Roman" pitchFamily="18" charset="0"/>
            </a:rPr>
            <a:t>Проект областного бюджета на 2017 год и на плановый период 2018 и 2019 годов</a:t>
          </a:r>
          <a:endParaRPr lang="ru-RU" sz="3400" kern="1200" dirty="0"/>
        </a:p>
      </dsp:txBody>
      <dsp:txXfrm>
        <a:off x="126570" y="2390"/>
        <a:ext cx="8142161" cy="1497965"/>
      </dsp:txXfrm>
    </dsp:sp>
    <dsp:sp modelId="{48CB776D-1663-4480-AF60-18B77101D207}">
      <dsp:nvSpPr>
        <dsp:cNvPr id="0" name=""/>
        <dsp:cNvSpPr/>
      </dsp:nvSpPr>
      <dsp:spPr>
        <a:xfrm>
          <a:off x="940786" y="1500355"/>
          <a:ext cx="814216" cy="100494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04940"/>
              </a:lnTo>
              <a:lnTo>
                <a:pt x="814216" y="1004940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DA7BC8F-8F74-4A45-B379-B283A0607B55}">
      <dsp:nvSpPr>
        <dsp:cNvPr id="0" name=""/>
        <dsp:cNvSpPr/>
      </dsp:nvSpPr>
      <dsp:spPr>
        <a:xfrm>
          <a:off x="1755002" y="1874847"/>
          <a:ext cx="6833862" cy="1260897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1">
                <a:tint val="1000"/>
                <a:satMod val="255000"/>
              </a:schemeClr>
            </a:gs>
            <a:gs pos="55000">
              <a:schemeClr val="accent1">
                <a:tint val="12000"/>
                <a:satMod val="255000"/>
              </a:schemeClr>
            </a:gs>
            <a:gs pos="100000">
              <a:schemeClr val="accent1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ln w="9525" cap="flat" cmpd="sng" algn="ctr">
          <a:solidFill>
            <a:schemeClr val="accent1"/>
          </a:solidFill>
          <a:prstDash val="solid"/>
        </a:ln>
        <a:effectLst>
          <a:outerShdw blurRad="51500" dist="25400" dir="5400000" rotWithShape="0">
            <a:srgbClr val="000000">
              <a:alpha val="40000"/>
            </a:srgbClr>
          </a:outerShdw>
        </a:effectLst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76200" tIns="50800" rIns="76200" bIns="508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000" kern="1200" dirty="0" smtClean="0">
              <a:latin typeface="Times New Roman" pitchFamily="18" charset="0"/>
              <a:cs typeface="Times New Roman" pitchFamily="18" charset="0"/>
            </a:rPr>
            <a:t>Дефицит – 0%</a:t>
          </a:r>
          <a:endParaRPr lang="ru-RU" sz="4000" kern="1200" dirty="0"/>
        </a:p>
      </dsp:txBody>
      <dsp:txXfrm>
        <a:off x="1755002" y="1874847"/>
        <a:ext cx="6833862" cy="1260897"/>
      </dsp:txXfrm>
    </dsp:sp>
    <dsp:sp modelId="{0906E7D0-F0DA-4E90-887D-686126DBF89E}">
      <dsp:nvSpPr>
        <dsp:cNvPr id="0" name=""/>
        <dsp:cNvSpPr/>
      </dsp:nvSpPr>
      <dsp:spPr>
        <a:xfrm>
          <a:off x="940786" y="1500355"/>
          <a:ext cx="814216" cy="298406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984067"/>
              </a:lnTo>
              <a:lnTo>
                <a:pt x="814216" y="2984067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C554F81-B63F-45BA-8D57-725F8256EFFF}">
      <dsp:nvSpPr>
        <dsp:cNvPr id="0" name=""/>
        <dsp:cNvSpPr/>
      </dsp:nvSpPr>
      <dsp:spPr>
        <a:xfrm>
          <a:off x="1755002" y="3510236"/>
          <a:ext cx="6734925" cy="1948373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2">
                <a:tint val="1000"/>
                <a:satMod val="255000"/>
              </a:schemeClr>
            </a:gs>
            <a:gs pos="55000">
              <a:schemeClr val="accent2">
                <a:tint val="12000"/>
                <a:satMod val="255000"/>
              </a:schemeClr>
            </a:gs>
            <a:gs pos="100000">
              <a:schemeClr val="accent2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ln w="9525" cap="flat" cmpd="sng" algn="ctr">
          <a:solidFill>
            <a:schemeClr val="accent2"/>
          </a:solidFill>
          <a:prstDash val="solid"/>
        </a:ln>
        <a:effectLst>
          <a:outerShdw blurRad="51500" dist="25400" dir="5400000" rotWithShape="0">
            <a:srgbClr val="000000">
              <a:alpha val="40000"/>
            </a:srgbClr>
          </a:outerShdw>
        </a:effectLst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  <dsp:txBody>
        <a:bodyPr spcFirstLastPara="0" vert="horz" wrap="square" lIns="57150" tIns="38100" rIns="57150" bIns="381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000" kern="1200" dirty="0" err="1" smtClean="0">
              <a:latin typeface="Times New Roman" pitchFamily="18" charset="0"/>
              <a:cs typeface="Times New Roman" pitchFamily="18" charset="0"/>
            </a:rPr>
            <a:t>Неувеличение</a:t>
          </a:r>
          <a:r>
            <a:rPr lang="ru-RU" sz="3000" kern="1200" dirty="0" smtClean="0">
              <a:latin typeface="Times New Roman" pitchFamily="18" charset="0"/>
              <a:cs typeface="Times New Roman" pitchFamily="18" charset="0"/>
            </a:rPr>
            <a:t> уровня государственного долга Архангельской области                                                         в 2017 – 2019 годах</a:t>
          </a:r>
        </a:p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(условие постановления Правительства РФ от 27.01.2016 № 40 «Об утверждении правил предоставления (использования, возврата) из федерального бюджета бюджетам субъектов Российской Федерации бюджетных кредитов на 2016 год»)</a:t>
          </a:r>
          <a:endParaRPr lang="ru-RU" sz="1400" kern="1200" dirty="0"/>
        </a:p>
      </dsp:txBody>
      <dsp:txXfrm>
        <a:off x="1755002" y="3510236"/>
        <a:ext cx="6734925" cy="194837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0.79245</cdr:x>
      <cdr:y>0.6375</cdr:y>
    </cdr:from>
    <cdr:to>
      <cdr:x>0.98113</cdr:x>
      <cdr:y>0.925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6048672" y="3672408"/>
          <a:ext cx="1440160" cy="165618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0.07476</cdr:x>
      <cdr:y>0.8375</cdr:y>
    </cdr:from>
    <cdr:to>
      <cdr:x>0.77562</cdr:x>
      <cdr:y>1</cdr:y>
    </cdr:to>
    <cdr:sp macro="" textlink="">
      <cdr:nvSpPr>
        <cdr:cNvPr id="7" name="TextBox 6"/>
        <cdr:cNvSpPr txBox="1"/>
      </cdr:nvSpPr>
      <cdr:spPr>
        <a:xfrm xmlns:a="http://schemas.openxmlformats.org/drawingml/2006/main">
          <a:off x="683568" y="5256584"/>
          <a:ext cx="6408712" cy="93610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0.2165</cdr:x>
      <cdr:y>0.3057</cdr:y>
    </cdr:from>
    <cdr:to>
      <cdr:x>0.2795</cdr:x>
      <cdr:y>0.34843</cdr:y>
    </cdr:to>
    <cdr:sp macro="" textlink="">
      <cdr:nvSpPr>
        <cdr:cNvPr id="16" name="TextBox 15"/>
        <cdr:cNvSpPr txBox="1"/>
      </cdr:nvSpPr>
      <cdr:spPr>
        <a:xfrm xmlns:a="http://schemas.openxmlformats.org/drawingml/2006/main">
          <a:off x="1979712" y="2060848"/>
          <a:ext cx="576064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0.09823</cdr:x>
      <cdr:y>0.28352</cdr:y>
    </cdr:from>
    <cdr:to>
      <cdr:x>0.72329</cdr:x>
      <cdr:y>0.41695</cdr:y>
    </cdr:to>
    <cdr:grpSp>
      <cdr:nvGrpSpPr>
        <cdr:cNvPr id="14" name="Группа 13"/>
        <cdr:cNvGrpSpPr/>
      </cdr:nvGrpSpPr>
      <cdr:grpSpPr>
        <a:xfrm xmlns:a="http://schemas.openxmlformats.org/drawingml/2006/main">
          <a:off x="792127" y="1196763"/>
          <a:ext cx="5040484" cy="563220"/>
          <a:chOff x="864096" y="1281598"/>
          <a:chExt cx="5040560" cy="563227"/>
        </a:xfrm>
      </cdr:grpSpPr>
      <cdr:grpSp>
        <cdr:nvGrpSpPr>
          <cdr:cNvPr id="28" name="Группа 27"/>
          <cdr:cNvGrpSpPr/>
        </cdr:nvGrpSpPr>
        <cdr:grpSpPr>
          <a:xfrm xmlns:a="http://schemas.openxmlformats.org/drawingml/2006/main">
            <a:off x="864096" y="1281598"/>
            <a:ext cx="2520280" cy="563227"/>
            <a:chOff x="979775" y="1490596"/>
            <a:chExt cx="2857855" cy="592050"/>
          </a:xfrm>
        </cdr:grpSpPr>
        <cdr:sp macro="" textlink="">
          <cdr:nvSpPr>
            <cdr:cNvPr id="18" name="TextBox 17"/>
            <cdr:cNvSpPr txBox="1"/>
          </cdr:nvSpPr>
          <cdr:spPr>
            <a:xfrm xmlns:a="http://schemas.openxmlformats.org/drawingml/2006/main">
              <a:off x="979775" y="1490597"/>
              <a:ext cx="1388101" cy="592049"/>
            </a:xfrm>
            <a:prstGeom xmlns:a="http://schemas.openxmlformats.org/drawingml/2006/main" prst="rect">
              <a:avLst/>
            </a:prstGeom>
          </cdr:spPr>
          <cdr:txBody>
            <a:bodyPr xmlns:a="http://schemas.openxmlformats.org/drawingml/2006/main" vertOverflow="clip" wrap="square" rtlCol="0"/>
            <a:lstStyle xmlns:a="http://schemas.openxmlformats.org/drawingml/2006/main"/>
            <a:p xmlns:a="http://schemas.openxmlformats.org/drawingml/2006/main">
              <a:pPr algn="ctr"/>
              <a:r>
                <a:rPr lang="ru-RU" sz="1800" b="1" dirty="0" smtClean="0">
                  <a:latin typeface="Times New Roman" pitchFamily="18" charset="0"/>
                  <a:cs typeface="Times New Roman" pitchFamily="18" charset="0"/>
                </a:rPr>
                <a:t>41,7</a:t>
              </a:r>
            </a:p>
            <a:p xmlns:a="http://schemas.openxmlformats.org/drawingml/2006/main">
              <a:pPr algn="ctr"/>
              <a:r>
                <a:rPr lang="ru-RU" sz="1200" b="1" dirty="0" smtClean="0">
                  <a:latin typeface="Times New Roman" pitchFamily="18" charset="0"/>
                  <a:cs typeface="Times New Roman" pitchFamily="18" charset="0"/>
                </a:rPr>
                <a:t>млрд. рублей</a:t>
              </a:r>
              <a:endParaRPr lang="ru-RU" sz="1200" b="1" dirty="0">
                <a:latin typeface="Times New Roman" pitchFamily="18" charset="0"/>
                <a:cs typeface="Times New Roman" pitchFamily="18" charset="0"/>
              </a:endParaRPr>
            </a:p>
          </cdr:txBody>
        </cdr:sp>
        <cdr:sp macro="" textlink="">
          <cdr:nvSpPr>
            <cdr:cNvPr id="19" name="TextBox 1"/>
            <cdr:cNvSpPr txBox="1"/>
          </cdr:nvSpPr>
          <cdr:spPr>
            <a:xfrm xmlns:a="http://schemas.openxmlformats.org/drawingml/2006/main">
              <a:off x="2449529" y="1490596"/>
              <a:ext cx="1388101" cy="549319"/>
            </a:xfrm>
            <a:prstGeom xmlns:a="http://schemas.openxmlformats.org/drawingml/2006/main" prst="rect">
              <a:avLst/>
            </a:prstGeom>
          </cdr:spPr>
          <cdr:txBody>
            <a:bodyPr xmlns:a="http://schemas.openxmlformats.org/drawingml/2006/main" wrap="square" rtlCol="0"/>
            <a:lstStyle xmlns:a="http://schemas.openxmlformats.org/drawingml/2006/main">
              <a:lvl1pPr marL="0" indent="0">
                <a:defRPr sz="1100">
                  <a:latin typeface="Georgia"/>
                </a:defRPr>
              </a:lvl1pPr>
              <a:lvl2pPr marL="457200" indent="0">
                <a:defRPr sz="1100">
                  <a:latin typeface="Georgia"/>
                </a:defRPr>
              </a:lvl2pPr>
              <a:lvl3pPr marL="914400" indent="0">
                <a:defRPr sz="1100">
                  <a:latin typeface="Georgia"/>
                </a:defRPr>
              </a:lvl3pPr>
              <a:lvl4pPr marL="1371600" indent="0">
                <a:defRPr sz="1100">
                  <a:latin typeface="Georgia"/>
                </a:defRPr>
              </a:lvl4pPr>
              <a:lvl5pPr marL="1828800" indent="0">
                <a:defRPr sz="1100">
                  <a:latin typeface="Georgia"/>
                </a:defRPr>
              </a:lvl5pPr>
              <a:lvl6pPr marL="2286000" indent="0">
                <a:defRPr sz="1100">
                  <a:latin typeface="Georgia"/>
                </a:defRPr>
              </a:lvl6pPr>
              <a:lvl7pPr marL="2743200" indent="0">
                <a:defRPr sz="1100">
                  <a:latin typeface="Georgia"/>
                </a:defRPr>
              </a:lvl7pPr>
              <a:lvl8pPr marL="3200400" indent="0">
                <a:defRPr sz="1100">
                  <a:latin typeface="Georgia"/>
                </a:defRPr>
              </a:lvl8pPr>
              <a:lvl9pPr marL="3657600" indent="0">
                <a:defRPr sz="1100">
                  <a:latin typeface="Georgia"/>
                </a:defRPr>
              </a:lvl9pPr>
            </a:lstStyle>
            <a:p xmlns:a="http://schemas.openxmlformats.org/drawingml/2006/main">
              <a:pPr algn="ctr"/>
              <a:r>
                <a:rPr lang="ru-RU" sz="1800" b="1" dirty="0" smtClean="0">
                  <a:latin typeface="Times New Roman" pitchFamily="18" charset="0"/>
                  <a:cs typeface="Times New Roman" pitchFamily="18" charset="0"/>
                </a:rPr>
                <a:t>41,6</a:t>
              </a:r>
            </a:p>
            <a:p xmlns:a="http://schemas.openxmlformats.org/drawingml/2006/main">
              <a:pPr algn="ctr"/>
              <a:r>
                <a:rPr lang="ru-RU" sz="1200" b="1" dirty="0" smtClean="0">
                  <a:latin typeface="Times New Roman" pitchFamily="18" charset="0"/>
                  <a:cs typeface="Times New Roman" pitchFamily="18" charset="0"/>
                </a:rPr>
                <a:t>млрд. рублей</a:t>
              </a:r>
            </a:p>
            <a:p xmlns:a="http://schemas.openxmlformats.org/drawingml/2006/main">
              <a:pPr algn="ctr"/>
              <a:endParaRPr lang="ru-RU" sz="1800" b="1" dirty="0" smtClean="0">
                <a:latin typeface="Times New Roman" pitchFamily="18" charset="0"/>
                <a:cs typeface="Times New Roman" pitchFamily="18" charset="0"/>
              </a:endParaRPr>
            </a:p>
            <a:p xmlns:a="http://schemas.openxmlformats.org/drawingml/2006/main">
              <a:pPr algn="ctr"/>
              <a:endParaRPr lang="ru-RU" sz="1800" b="1" dirty="0">
                <a:latin typeface="Times New Roman" pitchFamily="18" charset="0"/>
                <a:cs typeface="Times New Roman" pitchFamily="18" charset="0"/>
              </a:endParaRPr>
            </a:p>
          </cdr:txBody>
        </cdr:sp>
      </cdr:grpSp>
      <cdr:sp macro="" textlink="">
        <cdr:nvSpPr>
          <cdr:cNvPr id="11" name="TextBox 1"/>
          <cdr:cNvSpPr txBox="1"/>
        </cdr:nvSpPr>
        <cdr:spPr>
          <a:xfrm xmlns:a="http://schemas.openxmlformats.org/drawingml/2006/main">
            <a:off x="3456384" y="1281598"/>
            <a:ext cx="1224136" cy="522576"/>
          </a:xfrm>
          <a:prstGeom xmlns:a="http://schemas.openxmlformats.org/drawingml/2006/main" prst="rect">
            <a:avLst/>
          </a:prstGeom>
        </cdr:spPr>
        <cdr:txBody>
          <a:bodyPr xmlns:a="http://schemas.openxmlformats.org/drawingml/2006/main" wrap="square" rtlCol="0"/>
          <a:lstStyle xmlns:a="http://schemas.openxmlformats.org/drawingml/2006/main">
            <a:lvl1pPr marL="0" indent="0">
              <a:defRPr sz="1100">
                <a:latin typeface="Georgia"/>
              </a:defRPr>
            </a:lvl1pPr>
            <a:lvl2pPr marL="457200" indent="0">
              <a:defRPr sz="1100">
                <a:latin typeface="Georgia"/>
              </a:defRPr>
            </a:lvl2pPr>
            <a:lvl3pPr marL="914400" indent="0">
              <a:defRPr sz="1100">
                <a:latin typeface="Georgia"/>
              </a:defRPr>
            </a:lvl3pPr>
            <a:lvl4pPr marL="1371600" indent="0">
              <a:defRPr sz="1100">
                <a:latin typeface="Georgia"/>
              </a:defRPr>
            </a:lvl4pPr>
            <a:lvl5pPr marL="1828800" indent="0">
              <a:defRPr sz="1100">
                <a:latin typeface="Georgia"/>
              </a:defRPr>
            </a:lvl5pPr>
            <a:lvl6pPr marL="2286000" indent="0">
              <a:defRPr sz="1100">
                <a:latin typeface="Georgia"/>
              </a:defRPr>
            </a:lvl6pPr>
            <a:lvl7pPr marL="2743200" indent="0">
              <a:defRPr sz="1100">
                <a:latin typeface="Georgia"/>
              </a:defRPr>
            </a:lvl7pPr>
            <a:lvl8pPr marL="3200400" indent="0">
              <a:defRPr sz="1100">
                <a:latin typeface="Georgia"/>
              </a:defRPr>
            </a:lvl8pPr>
            <a:lvl9pPr marL="3657600" indent="0">
              <a:defRPr sz="1100">
                <a:latin typeface="Georgia"/>
              </a:defRPr>
            </a:lvl9pPr>
          </a:lstStyle>
          <a:p xmlns:a="http://schemas.openxmlformats.org/drawingml/2006/main">
            <a:pPr algn="ctr"/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41,6</a:t>
            </a:r>
          </a:p>
          <a:p xmlns:a="http://schemas.openxmlformats.org/drawingml/2006/main">
            <a:pPr algn="ctr"/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млрд. рублей</a:t>
            </a:r>
          </a:p>
          <a:p xmlns:a="http://schemas.openxmlformats.org/drawingml/2006/main">
            <a:pPr algn="ctr"/>
            <a:endParaRPr lang="ru-RU" sz="1800" b="1" dirty="0" smtClean="0">
              <a:latin typeface="Times New Roman" pitchFamily="18" charset="0"/>
              <a:cs typeface="Times New Roman" pitchFamily="18" charset="0"/>
            </a:endParaRPr>
          </a:p>
          <a:p xmlns:a="http://schemas.openxmlformats.org/drawingml/2006/main">
            <a:pPr algn="ctr"/>
            <a:endParaRPr lang="ru-RU" sz="1800" b="1" dirty="0">
              <a:latin typeface="Times New Roman" pitchFamily="18" charset="0"/>
              <a:cs typeface="Times New Roman" pitchFamily="18" charset="0"/>
            </a:endParaRPr>
          </a:p>
        </cdr:txBody>
      </cdr:sp>
      <cdr:sp macro="" textlink="">
        <cdr:nvSpPr>
          <cdr:cNvPr id="13" name="TextBox 1"/>
          <cdr:cNvSpPr txBox="1"/>
        </cdr:nvSpPr>
        <cdr:spPr>
          <a:xfrm xmlns:a="http://schemas.openxmlformats.org/drawingml/2006/main">
            <a:off x="4680520" y="1281598"/>
            <a:ext cx="1224136" cy="522576"/>
          </a:xfrm>
          <a:prstGeom xmlns:a="http://schemas.openxmlformats.org/drawingml/2006/main" prst="rect">
            <a:avLst/>
          </a:prstGeom>
        </cdr:spPr>
        <cdr:txBody>
          <a:bodyPr xmlns:a="http://schemas.openxmlformats.org/drawingml/2006/main" wrap="square" rtlCol="0"/>
          <a:lstStyle xmlns:a="http://schemas.openxmlformats.org/drawingml/2006/main">
            <a:lvl1pPr marL="0" indent="0">
              <a:defRPr sz="1100">
                <a:latin typeface="Georgia"/>
              </a:defRPr>
            </a:lvl1pPr>
            <a:lvl2pPr marL="457200" indent="0">
              <a:defRPr sz="1100">
                <a:latin typeface="Georgia"/>
              </a:defRPr>
            </a:lvl2pPr>
            <a:lvl3pPr marL="914400" indent="0">
              <a:defRPr sz="1100">
                <a:latin typeface="Georgia"/>
              </a:defRPr>
            </a:lvl3pPr>
            <a:lvl4pPr marL="1371600" indent="0">
              <a:defRPr sz="1100">
                <a:latin typeface="Georgia"/>
              </a:defRPr>
            </a:lvl4pPr>
            <a:lvl5pPr marL="1828800" indent="0">
              <a:defRPr sz="1100">
                <a:latin typeface="Georgia"/>
              </a:defRPr>
            </a:lvl5pPr>
            <a:lvl6pPr marL="2286000" indent="0">
              <a:defRPr sz="1100">
                <a:latin typeface="Georgia"/>
              </a:defRPr>
            </a:lvl6pPr>
            <a:lvl7pPr marL="2743200" indent="0">
              <a:defRPr sz="1100">
                <a:latin typeface="Georgia"/>
              </a:defRPr>
            </a:lvl7pPr>
            <a:lvl8pPr marL="3200400" indent="0">
              <a:defRPr sz="1100">
                <a:latin typeface="Georgia"/>
              </a:defRPr>
            </a:lvl8pPr>
            <a:lvl9pPr marL="3657600" indent="0">
              <a:defRPr sz="1100">
                <a:latin typeface="Georgia"/>
              </a:defRPr>
            </a:lvl9pPr>
          </a:lstStyle>
          <a:p xmlns:a="http://schemas.openxmlformats.org/drawingml/2006/main">
            <a:pPr algn="ctr"/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41,6</a:t>
            </a:r>
          </a:p>
          <a:p xmlns:a="http://schemas.openxmlformats.org/drawingml/2006/main">
            <a:pPr algn="ctr"/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млрд. рублей</a:t>
            </a:r>
          </a:p>
          <a:p xmlns:a="http://schemas.openxmlformats.org/drawingml/2006/main">
            <a:pPr algn="ctr"/>
            <a:endParaRPr lang="ru-RU" sz="1800" b="1" dirty="0" smtClean="0">
              <a:latin typeface="Times New Roman" pitchFamily="18" charset="0"/>
              <a:cs typeface="Times New Roman" pitchFamily="18" charset="0"/>
            </a:endParaRPr>
          </a:p>
          <a:p xmlns:a="http://schemas.openxmlformats.org/drawingml/2006/main">
            <a:pPr algn="ctr"/>
            <a:endParaRPr lang="ru-RU" sz="1800" b="1" dirty="0">
              <a:latin typeface="Times New Roman" pitchFamily="18" charset="0"/>
              <a:cs typeface="Times New Roman" pitchFamily="18" charset="0"/>
            </a:endParaRPr>
          </a:p>
        </cdr:txBody>
      </cdr:sp>
    </cdr:grp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45659" cy="4964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6" y="0"/>
            <a:ext cx="2945659" cy="4964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61540D-8DDA-422D-AA48-D87A81D44DB7}" type="datetimeFigureOut">
              <a:rPr lang="ru-RU" smtClean="0"/>
              <a:pPr/>
              <a:t>25.11.2016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6125"/>
            <a:ext cx="4959350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909"/>
            <a:ext cx="5438140" cy="44677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2" y="9430091"/>
            <a:ext cx="2945659" cy="4964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6" y="9430091"/>
            <a:ext cx="2945659" cy="4964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F16408-3EB2-4BF2-BE40-83290DBAC48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6581626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F59A1A4-2D72-4696-B585-01E506BA8936}" type="slidenum">
              <a:rPr lang="ru-RU" smtClean="0"/>
              <a:pPr>
                <a:defRPr/>
              </a:pPr>
              <a:t>13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5F63126F-D787-431B-B3C3-64EC06594B71}" type="datetime1">
              <a:rPr lang="ru-RU" smtClean="0"/>
              <a:pPr/>
              <a:t>25.11.2016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6A92713B-F09B-4015-8520-55AF9AE3EE9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BDC64-8DE3-4B37-A8F7-3F7FDE7B5A2C}" type="datetime1">
              <a:rPr lang="ru-RU" smtClean="0"/>
              <a:pPr/>
              <a:t>25.11.2016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2713B-F09B-4015-8520-55AF9AE3EE9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02BE5-9608-47C4-93FC-DEFD325D15CA}" type="datetime1">
              <a:rPr lang="ru-RU" smtClean="0"/>
              <a:pPr/>
              <a:t>25.11.2016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2713B-F09B-4015-8520-55AF9AE3EE9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/>
          </a:bodyPr>
          <a:lstStyle/>
          <a:p>
            <a:pPr lvl="0"/>
            <a:endParaRPr lang="ru-RU" noProof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41C982-4BE3-4F37-808D-72B5B422ED87}" type="datetime1">
              <a:rPr lang="ru-RU"/>
              <a:pPr>
                <a:defRPr/>
              </a:pPr>
              <a:t>25.11.2016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D12270-39D4-466B-96B2-8519A14626E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810B25-E48A-4A99-BF82-BE52219F78B0}" type="datetime1">
              <a:rPr lang="ru-RU" smtClean="0"/>
              <a:pPr/>
              <a:t>25.11.2016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2713B-F09B-4015-8520-55AF9AE3EE9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6F13D-C576-4EFF-9466-75A0C38F6AF6}" type="datetime1">
              <a:rPr lang="ru-RU" smtClean="0"/>
              <a:pPr/>
              <a:t>25.11.2016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2713B-F09B-4015-8520-55AF9AE3EE9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B4FA6-A724-48F0-AF7E-5DBB508BA44A}" type="datetime1">
              <a:rPr lang="ru-RU" smtClean="0"/>
              <a:pPr/>
              <a:t>25.11.2016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2713B-F09B-4015-8520-55AF9AE3EE9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A29CE620-1A07-4394-BD39-44C35D47675A}" type="datetime1">
              <a:rPr lang="ru-RU" smtClean="0"/>
              <a:pPr/>
              <a:t>25.11.2016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6A92713B-F09B-4015-8520-55AF9AE3EE9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6260A6E9-39B0-4C67-A184-EA484718BA38}" type="datetime1">
              <a:rPr lang="ru-RU" smtClean="0"/>
              <a:pPr/>
              <a:t>25.11.2016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6A92713B-F09B-4015-8520-55AF9AE3EE9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5D4E7-DDC5-479F-98BB-FE358465FE58}" type="datetime1">
              <a:rPr lang="ru-RU" smtClean="0"/>
              <a:pPr/>
              <a:t>25.11.2016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2713B-F09B-4015-8520-55AF9AE3EE9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FB4D9-D2EB-4045-AF2C-E1ED8817D155}" type="datetime1">
              <a:rPr lang="ru-RU" smtClean="0"/>
              <a:pPr/>
              <a:t>25.11.2016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2713B-F09B-4015-8520-55AF9AE3EE9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FDFB0-0498-4E9D-947C-43B5E5F657A7}" type="datetime1">
              <a:rPr lang="ru-RU" smtClean="0"/>
              <a:pPr/>
              <a:t>25.11.2016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2713B-F09B-4015-8520-55AF9AE3EE9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6714773E-4BFD-4D4C-AECD-79654E04893B}" type="datetime1">
              <a:rPr lang="ru-RU" smtClean="0"/>
              <a:pPr/>
              <a:t>25.11.2016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6A92713B-F09B-4015-8520-55AF9AE3EE9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71472" y="571480"/>
            <a:ext cx="8458200" cy="35776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ru-RU" dirty="0" smtClean="0"/>
              <a:t>О проекте областного закона                 «Об областном бюджете</a:t>
            </a:r>
            <a:br>
              <a:rPr lang="ru-RU" dirty="0" smtClean="0"/>
            </a:br>
            <a:r>
              <a:rPr lang="ru-RU" dirty="0" smtClean="0"/>
              <a:t>на 2017 год и на плановый период 2018 и 2019 годов»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5686436" cy="2743772"/>
          </a:xfrm>
        </p:spPr>
        <p:txBody>
          <a:bodyPr>
            <a:norm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Министр финансов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Архангельской области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Е.Ю. Усачева</a:t>
            </a: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                            28 ноября 2016 года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2713B-F09B-4015-8520-55AF9AE3EE9B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2" name="Rectangle 2"/>
          <p:cNvSpPr>
            <a:spLocks noGrp="1" noChangeArrowheads="1"/>
          </p:cNvSpPr>
          <p:nvPr>
            <p:ph type="title"/>
          </p:nvPr>
        </p:nvSpPr>
        <p:spPr>
          <a:xfrm>
            <a:off x="285720" y="571480"/>
            <a:ext cx="8715436" cy="428628"/>
          </a:xfrm>
        </p:spPr>
        <p:txBody>
          <a:bodyPr>
            <a:noAutofit/>
          </a:bodyPr>
          <a:lstStyle/>
          <a:p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Нецелевая финансовая поддержка муниципальных образований</a:t>
            </a:r>
            <a:endParaRPr lang="ru-RU" sz="22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84392" name="Group 72"/>
          <p:cNvGraphicFramePr>
            <a:graphicFrameLocks noGrp="1"/>
          </p:cNvGraphicFramePr>
          <p:nvPr>
            <p:ph idx="1"/>
          </p:nvPr>
        </p:nvGraphicFramePr>
        <p:xfrm>
          <a:off x="142844" y="1285860"/>
          <a:ext cx="8786873" cy="5093368"/>
        </p:xfrm>
        <a:graphic>
          <a:graphicData uri="http://schemas.openxmlformats.org/drawingml/2006/table">
            <a:tbl>
              <a:tblPr/>
              <a:tblGrid>
                <a:gridCol w="5456365"/>
                <a:gridCol w="1062928"/>
                <a:gridCol w="1133790"/>
                <a:gridCol w="1133790"/>
              </a:tblGrid>
              <a:tr h="917955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9663" marR="89663" marT="46957" marB="46957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2016 г.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9663" marR="89663" marT="46957" marB="469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2017 г.</a:t>
                      </a:r>
                    </a:p>
                  </a:txBody>
                  <a:tcPr marL="89663" marR="89663" marT="46957" marB="469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Сравнение с 2016 г.</a:t>
                      </a:r>
                    </a:p>
                  </a:txBody>
                  <a:tcPr marL="89663" marR="89663" marT="46957" marB="469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624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Дотация </a:t>
                      </a: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 выравнивание</a:t>
                      </a: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поселений</a:t>
                      </a:r>
                    </a:p>
                  </a:txBody>
                  <a:tcPr marL="89663" marR="89663" marT="46957" marB="4695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281</a:t>
                      </a:r>
                    </a:p>
                  </a:txBody>
                  <a:tcPr marL="90129" marR="90129" marT="45452" marB="4545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279</a:t>
                      </a:r>
                    </a:p>
                  </a:txBody>
                  <a:tcPr marL="90129" marR="90129" marT="45452" marB="4545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-2</a:t>
                      </a:r>
                    </a:p>
                  </a:txBody>
                  <a:tcPr marL="90129" marR="90129" marT="45452" marB="4545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7362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Дотация </a:t>
                      </a: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 выравнивание</a:t>
                      </a: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муниципальных районов (городских округов)</a:t>
                      </a:r>
                    </a:p>
                  </a:txBody>
                  <a:tcPr marL="89663" marR="89663" marT="46957" marB="4695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1 085</a:t>
                      </a:r>
                    </a:p>
                  </a:txBody>
                  <a:tcPr marL="90129" marR="90129" marT="45452" marB="4545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1 263</a:t>
                      </a:r>
                    </a:p>
                  </a:txBody>
                  <a:tcPr marL="90129" marR="90129" marT="45452" marB="4545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+178</a:t>
                      </a:r>
                    </a:p>
                  </a:txBody>
                  <a:tcPr marL="90129" marR="90129" marT="45452" marB="4545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9329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Субсидия </a:t>
                      </a: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 </a:t>
                      </a:r>
                      <a:r>
                        <a:rPr kumimoji="0" lang="ru-RU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софинансирование</a:t>
                      </a: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вопросов местного значения</a:t>
                      </a:r>
                      <a:endParaRPr kumimoji="0" lang="ru-RU" sz="20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9663" marR="89663" marT="46957" marB="4695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1 899</a:t>
                      </a:r>
                    </a:p>
                  </a:txBody>
                  <a:tcPr marL="90129" marR="90129" marT="45452" marB="4545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1 550</a:t>
                      </a:r>
                    </a:p>
                  </a:txBody>
                  <a:tcPr marL="90129" marR="90129" marT="45452" marB="4545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ru-RU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349</a:t>
                      </a:r>
                    </a:p>
                  </a:txBody>
                  <a:tcPr marL="90129" marR="90129" marT="45452" marB="4545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1397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Дотация на обеспечение </a:t>
                      </a: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сбалансированности</a:t>
                      </a:r>
                    </a:p>
                  </a:txBody>
                  <a:tcPr marL="72000" marR="89663" marT="46957" marB="46957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60</a:t>
                      </a:r>
                    </a:p>
                  </a:txBody>
                  <a:tcPr marL="90129" marR="90129" marT="45452" marB="4545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0129" marR="90129" marT="45452" marB="4545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- 60</a:t>
                      </a:r>
                    </a:p>
                  </a:txBody>
                  <a:tcPr marL="90129" marR="90129" marT="45452" marB="4545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681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ВСЕГО </a:t>
                      </a: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средства областного бюджета</a:t>
                      </a:r>
                      <a:endParaRPr kumimoji="0" lang="ru-RU" sz="20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3 325</a:t>
                      </a:r>
                      <a:endParaRPr kumimoji="0" lang="ru-RU" sz="20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3 092</a:t>
                      </a:r>
                      <a:endParaRPr kumimoji="0" lang="ru-RU" sz="20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- 233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63407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6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Справочно</a:t>
                      </a:r>
                      <a:r>
                        <a:rPr kumimoji="0" lang="ru-RU" sz="1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: </a:t>
                      </a: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налоговые и неналоговые доходы МО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(без акцизов на нефтепродукты, продажи активов и платных услуг)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11 603</a:t>
                      </a:r>
                      <a:endParaRPr kumimoji="0" lang="ru-RU" sz="20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12 100</a:t>
                      </a:r>
                      <a:endParaRPr kumimoji="0" lang="ru-RU" sz="20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+497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ACD69-000A-4DFE-8A40-8645A2C3B0BA}" type="slidenum">
              <a:rPr lang="ru-RU" smtClean="0"/>
              <a:pPr/>
              <a:t>10</a:t>
            </a:fld>
            <a:endParaRPr lang="ru-RU"/>
          </a:p>
        </p:txBody>
      </p:sp>
      <p:sp>
        <p:nvSpPr>
          <p:cNvPr id="6" name="Номер слайда 9"/>
          <p:cNvSpPr txBox="1">
            <a:spLocks/>
          </p:cNvSpPr>
          <p:nvPr/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40EE5C9-CD71-4368-B7D6-7B48A21416D4}" type="slidenum">
              <a:rPr kumimoji="0" lang="ru-RU" sz="18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429520" y="928670"/>
            <a:ext cx="157160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млн. рублей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Заголовок 1"/>
          <p:cNvSpPr>
            <a:spLocks noGrp="1"/>
          </p:cNvSpPr>
          <p:nvPr>
            <p:ph type="title"/>
          </p:nvPr>
        </p:nvSpPr>
        <p:spPr>
          <a:xfrm>
            <a:off x="107950" y="549275"/>
            <a:ext cx="9036050" cy="642938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Направления областной адресной инвестиционной программы</a:t>
            </a:r>
            <a:br>
              <a:rPr lang="ru-RU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(ОАИП)</a:t>
            </a: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50825" y="1341438"/>
          <a:ext cx="8464579" cy="50088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21617"/>
                <a:gridCol w="1539014"/>
                <a:gridCol w="1539014"/>
                <a:gridCol w="1364934"/>
              </a:tblGrid>
              <a:tr h="873116">
                <a:tc>
                  <a:txBody>
                    <a:bodyPr/>
                    <a:lstStyle/>
                    <a:p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0" marB="3600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Утверждено на 2016 год </a:t>
                      </a:r>
                    </a:p>
                  </a:txBody>
                  <a:tcPr marT="0" marB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2017 год</a:t>
                      </a:r>
                    </a:p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(проект)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0" marB="3600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i="1" dirty="0" smtClean="0">
                          <a:latin typeface="Times New Roman" pitchFamily="18" charset="0"/>
                          <a:cs typeface="Times New Roman" pitchFamily="18" charset="0"/>
                        </a:rPr>
                        <a:t> Сравнение с 2016 г.</a:t>
                      </a:r>
                    </a:p>
                  </a:txBody>
                  <a:tcPr marT="0" marB="36000" anchor="ctr"/>
                </a:tc>
              </a:tr>
              <a:tr h="711504"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ВСЕГО по ОАИП</a:t>
                      </a:r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1 983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1 548 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buFontTx/>
                        <a:buNone/>
                      </a:pPr>
                      <a:r>
                        <a:rPr lang="ru-RU" sz="24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- 435</a:t>
                      </a:r>
                      <a:endParaRPr lang="ru-RU" sz="2400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ru-RU" sz="1200" i="1" dirty="0" smtClean="0">
                          <a:latin typeface="Times New Roman" pitchFamily="18" charset="0"/>
                          <a:cs typeface="Times New Roman" pitchFamily="18" charset="0"/>
                        </a:rPr>
                        <a:t>в том числе по отраслям:</a:t>
                      </a:r>
                      <a:endParaRPr lang="ru-RU" sz="12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lang="ru-RU" sz="12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lang="ru-RU" sz="12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lang="ru-RU" sz="12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396903"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 - дорожное хозяйство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240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249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buFontTx/>
                        <a:buNone/>
                      </a:pPr>
                      <a:r>
                        <a:rPr lang="ru-RU" sz="1800" i="1" dirty="0" smtClean="0">
                          <a:latin typeface="Times New Roman" pitchFamily="18" charset="0"/>
                          <a:cs typeface="Times New Roman" pitchFamily="18" charset="0"/>
                        </a:rPr>
                        <a:t>+9</a:t>
                      </a:r>
                      <a:endParaRPr lang="ru-RU" sz="18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508708"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 - жилищно-коммунальное хозяйство 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1 200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721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buFontTx/>
                        <a:buChar char="-"/>
                      </a:pPr>
                      <a:r>
                        <a:rPr lang="ru-RU" sz="1800" i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479</a:t>
                      </a:r>
                      <a:endParaRPr lang="ru-RU" sz="18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283415"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- транспорт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150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buFontTx/>
                        <a:buNone/>
                      </a:pPr>
                      <a:r>
                        <a:rPr lang="ru-RU" sz="1800" i="1" dirty="0" smtClean="0">
                          <a:latin typeface="Times New Roman" pitchFamily="18" charset="0"/>
                          <a:cs typeface="Times New Roman" pitchFamily="18" charset="0"/>
                        </a:rPr>
                        <a:t>+150</a:t>
                      </a:r>
                      <a:endParaRPr lang="ru-RU" sz="18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283415"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- образование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305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157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buFontTx/>
                        <a:buChar char="-"/>
                      </a:pPr>
                      <a:r>
                        <a:rPr lang="ru-RU" sz="1800" i="1" dirty="0" smtClean="0">
                          <a:latin typeface="Times New Roman" pitchFamily="18" charset="0"/>
                          <a:cs typeface="Times New Roman" pitchFamily="18" charset="0"/>
                        </a:rPr>
                        <a:t>148</a:t>
                      </a:r>
                      <a:endParaRPr lang="ru-RU" sz="18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55761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- здравоохранение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198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i="1" dirty="0" smtClean="0">
                          <a:latin typeface="Times New Roman" pitchFamily="18" charset="0"/>
                          <a:cs typeface="Times New Roman" pitchFamily="18" charset="0"/>
                        </a:rPr>
                        <a:t>+195</a:t>
                      </a:r>
                      <a:endParaRPr lang="ru-RU" sz="18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47760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- культура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85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39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i="1" dirty="0" smtClean="0">
                          <a:latin typeface="Times New Roman" pitchFamily="18" charset="0"/>
                          <a:cs typeface="Times New Roman" pitchFamily="18" charset="0"/>
                        </a:rPr>
                        <a:t>-46</a:t>
                      </a:r>
                      <a:endParaRPr lang="ru-RU" sz="18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47760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- прочие объекты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150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34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i="1" dirty="0" smtClean="0">
                          <a:latin typeface="Times New Roman" pitchFamily="18" charset="0"/>
                          <a:cs typeface="Times New Roman" pitchFamily="18" charset="0"/>
                        </a:rPr>
                        <a:t>-116</a:t>
                      </a:r>
                      <a:endParaRPr lang="ru-RU" sz="18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E22EB78-E7B5-4166-9F10-2CEBEC8D830F}" type="slidenum">
              <a:rPr lang="ru-RU" smtClean="0"/>
              <a:pPr>
                <a:defRPr/>
              </a:pPr>
              <a:t>11</a:t>
            </a:fld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7429520" y="928670"/>
            <a:ext cx="157160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млн. рублей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57290" y="571480"/>
            <a:ext cx="6500858" cy="428628"/>
          </a:xfrm>
        </p:spPr>
        <p:txBody>
          <a:bodyPr>
            <a:normAutofit/>
          </a:bodyPr>
          <a:lstStyle/>
          <a:p>
            <a:pPr algn="ctr"/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Общие параметры областного бюджета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2713B-F09B-4015-8520-55AF9AE3EE9B}" type="slidenum">
              <a:rPr lang="ru-RU" smtClean="0"/>
              <a:pPr/>
              <a:t>12</a:t>
            </a:fld>
            <a:endParaRPr lang="ru-RU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214282" y="1142984"/>
          <a:ext cx="8786873" cy="55013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54093"/>
                <a:gridCol w="1391255"/>
                <a:gridCol w="1171583"/>
                <a:gridCol w="1171583"/>
                <a:gridCol w="1098359"/>
              </a:tblGrid>
              <a:tr h="372682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Наименование показателя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Утверждено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b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на 2016 год </a:t>
                      </a:r>
                      <a:endParaRPr lang="ru-RU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2017 год</a:t>
                      </a:r>
                    </a:p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(проект)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2018 год</a:t>
                      </a:r>
                    </a:p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(проект)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2019 год</a:t>
                      </a:r>
                    </a:p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(проект)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219224">
                <a:tc>
                  <a:txBody>
                    <a:bodyPr/>
                    <a:lstStyle/>
                    <a:p>
                      <a:pPr algn="l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ДОХОДЫ, ВСЕГО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62 126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59 210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63 140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66 013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219224">
                <a:tc>
                  <a:txBody>
                    <a:bodyPr/>
                    <a:lstStyle/>
                    <a:p>
                      <a:pPr marL="108000" algn="l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налоговые и неналоговые доходы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45 134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46 399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50 186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52 915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219224">
                <a:tc>
                  <a:txBody>
                    <a:bodyPr/>
                    <a:lstStyle/>
                    <a:p>
                      <a:pPr marL="108000" algn="l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безвозмездные поступления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16 992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12 811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12 954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13 098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219224">
                <a:tc>
                  <a:txBody>
                    <a:bodyPr/>
                    <a:lstStyle/>
                    <a:p>
                      <a:pPr algn="l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РАСХОДЫ, ВСЕГО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69 335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61 706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63 140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66 013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219224">
                <a:tc>
                  <a:txBody>
                    <a:bodyPr/>
                    <a:lstStyle/>
                    <a:p>
                      <a:pPr algn="l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ДЕФИЦИТ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- 7 209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- 2 496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219224">
                <a:tc>
                  <a:txBody>
                    <a:bodyPr/>
                    <a:lstStyle/>
                    <a:p>
                      <a:pPr algn="l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% дефицита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-16%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-5%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0%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0%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372682">
                <a:tc>
                  <a:txBody>
                    <a:bodyPr/>
                    <a:lstStyle/>
                    <a:p>
                      <a:pPr algn="l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ИСТОЧНИКИ ФИНАНСИРОВАНИЯ ДЕФИЦИТА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7 209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2 496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526139">
                <a:tc>
                  <a:txBody>
                    <a:bodyPr/>
                    <a:lstStyle/>
                    <a:p>
                      <a:pPr marL="108000" algn="l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сальдо по привлечению/погашению </a:t>
                      </a:r>
                      <a:b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бюджетных кредитов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4 839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- 6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241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- 6 316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- 4 137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372682">
                <a:tc>
                  <a:txBody>
                    <a:bodyPr/>
                    <a:lstStyle/>
                    <a:p>
                      <a:pPr marL="108000" algn="l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сальдо по привлечению/погашению кредитов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кредитных организаций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- 326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6 557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6 308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4 129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219224">
                <a:tc>
                  <a:txBody>
                    <a:bodyPr/>
                    <a:lstStyle/>
                    <a:p>
                      <a:pPr marL="108000" algn="l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продажа акций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2 457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372682">
                <a:tc>
                  <a:txBody>
                    <a:bodyPr/>
                    <a:lstStyle/>
                    <a:p>
                      <a:pPr marL="108000" algn="l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иные источники финансирования дефицита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-277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219224">
                <a:tc>
                  <a:txBody>
                    <a:bodyPr/>
                    <a:lstStyle/>
                    <a:p>
                      <a:pPr marL="108000" algn="l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изменение остатков средств бюджетов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2 685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180996">
                <a:tc>
                  <a:txBody>
                    <a:bodyPr/>
                    <a:lstStyle/>
                    <a:p>
                      <a:pPr algn="l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ГОСУДАРСТВЕННЫЙ ДОЛГ </a:t>
                      </a:r>
                      <a:r>
                        <a:rPr lang="ru-RU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на конец периода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41 693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41 570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41 562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41 554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219224">
                <a:tc>
                  <a:txBody>
                    <a:bodyPr/>
                    <a:lstStyle/>
                    <a:p>
                      <a:pPr algn="l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Уровень государственного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долга (%)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92%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90%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83%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79%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7643834" y="857232"/>
            <a:ext cx="135732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млн. рублей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Диаграмма 3"/>
          <p:cNvGraphicFramePr/>
          <p:nvPr/>
        </p:nvGraphicFramePr>
        <p:xfrm>
          <a:off x="395536" y="0"/>
          <a:ext cx="8064000" cy="42210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214282" y="3789042"/>
          <a:ext cx="8715436" cy="28781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02133"/>
                <a:gridCol w="1190744"/>
                <a:gridCol w="1223219"/>
                <a:gridCol w="1299670"/>
                <a:gridCol w="1299670"/>
              </a:tblGrid>
              <a:tr h="497214">
                <a:tc>
                  <a:txBody>
                    <a:bodyPr/>
                    <a:lstStyle/>
                    <a:p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Утверждено</a:t>
                      </a:r>
                      <a:r>
                        <a:rPr lang="ru-RU" sz="12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pPr algn="ctr"/>
                      <a:r>
                        <a:rPr lang="ru-RU" sz="12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на 2016 год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Прогноз </a:t>
                      </a:r>
                    </a:p>
                    <a:p>
                      <a:pPr algn="ctr"/>
                      <a:r>
                        <a:rPr lang="ru-RU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на 2017 год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Прогноз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на 2018 год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Прогноз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на 2019 год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613732">
                <a:tc>
                  <a:txBody>
                    <a:bodyPr/>
                    <a:lstStyle/>
                    <a:p>
                      <a:r>
                        <a:rPr lang="ru-RU" sz="1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Доходы без учета безвозмездных поступлений</a:t>
                      </a:r>
                      <a:r>
                        <a:rPr lang="ru-RU" sz="14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(собственные доходы), млрд. рублей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08000" marR="36000" marT="36000" marB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45,1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08000" marR="36000" marT="36000" marB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46,4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08000" marR="36000" marT="36000" marB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50,2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08000" marR="36000" marT="36000" marB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52,9</a:t>
                      </a:r>
                    </a:p>
                  </a:txBody>
                  <a:tcPr marL="108000" marR="36000" marT="36000" marB="36000" anchor="ctr"/>
                </a:tc>
              </a:tr>
              <a:tr h="571504"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Отношение государственного долга</a:t>
                      </a:r>
                      <a:r>
                        <a:rPr lang="ru-RU" sz="14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к собственным доходам, %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08000" marR="36000" marT="36000" marB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92,4 %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08000" marR="36000" marT="36000" marB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89,6 %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08000" marR="36000" marT="36000" marB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82,8 %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08000" marR="36000" marT="36000" marB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78,5 %</a:t>
                      </a:r>
                    </a:p>
                  </a:txBody>
                  <a:tcPr marL="108000" marR="36000" marT="36000" marB="36000" anchor="ctr"/>
                </a:tc>
              </a:tr>
              <a:tr h="597862"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Отношение коммерческих кредитов к  собственным доходам, %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08000" marR="36000" marT="36000" marB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47,2 %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08000" marR="36000" marT="36000" marB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60,0 %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08000" marR="36000" marT="36000" marB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68,0 %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08000" marR="36000" marT="36000" marB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72,3 %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08000" marR="36000" marT="36000" marB="36000" anchor="ctr"/>
                </a:tc>
              </a:tr>
              <a:tr h="597862">
                <a:tc>
                  <a:txBody>
                    <a:bodyPr/>
                    <a:lstStyle/>
                    <a:p>
                      <a:r>
                        <a:rPr lang="ru-RU" sz="1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Расходы на обслуживание</a:t>
                      </a:r>
                      <a:r>
                        <a:rPr lang="ru-RU" sz="14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государственного долга, млрд. рублей 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08000" marR="36000" marT="36000" marB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1,2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08000" marR="36000" marT="36000" marB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1,2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08000" marR="36000" marT="36000" marB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1,5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08000" marR="36000" marT="36000" marB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1,5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08000" marR="36000" marT="36000" marB="36000" anchor="ctr"/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500042"/>
            <a:ext cx="8929718" cy="428629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ru-RU" sz="1800" b="1" dirty="0" smtClean="0"/>
              <a:t> </a:t>
            </a:r>
            <a:r>
              <a:rPr lang="ru-RU" sz="2400" b="1" dirty="0" smtClean="0">
                <a:latin typeface="Times New Roman" pitchFamily="18" charset="0"/>
              </a:rPr>
              <a:t>Динамика налоговых и неналоговых доходов областного бюджета</a:t>
            </a:r>
            <a:endParaRPr lang="ru-RU" sz="2400" dirty="0" smtClean="0">
              <a:latin typeface="Times New Roman" pitchFamily="18" charset="0"/>
            </a:endParaRPr>
          </a:p>
        </p:txBody>
      </p:sp>
      <p:graphicFrame>
        <p:nvGraphicFramePr>
          <p:cNvPr id="29898" name="Group 202"/>
          <p:cNvGraphicFramePr>
            <a:graphicFrameLocks noGrp="1"/>
          </p:cNvGraphicFramePr>
          <p:nvPr/>
        </p:nvGraphicFramePr>
        <p:xfrm>
          <a:off x="250825" y="1125538"/>
          <a:ext cx="8424863" cy="5614630"/>
        </p:xfrm>
        <a:graphic>
          <a:graphicData uri="http://schemas.openxmlformats.org/drawingml/2006/table">
            <a:tbl>
              <a:tblPr/>
              <a:tblGrid>
                <a:gridCol w="2473325"/>
                <a:gridCol w="1290638"/>
                <a:gridCol w="1001712"/>
                <a:gridCol w="1179513"/>
                <a:gridCol w="1182687"/>
                <a:gridCol w="1296988"/>
              </a:tblGrid>
              <a:tr h="118586"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Наименование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2016  год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2017 год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7148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план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(на 1.11.2016)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1DA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оценка  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1DA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проект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1DA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+mn-lt"/>
                        </a:rPr>
                        <a:t>отклонение от оценки 2016</a:t>
                      </a:r>
                      <a:endParaRPr lang="ru-RU" sz="1400" dirty="0"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1DA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1DA"/>
                    </a:solidFill>
                  </a:tcPr>
                </a:tc>
              </a:tr>
              <a:tr h="28956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млн.руб.</a:t>
                      </a:r>
                      <a:endParaRPr lang="ru-RU" sz="1400" dirty="0"/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1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1DA"/>
                    </a:solidFill>
                  </a:tcPr>
                </a:tc>
              </a:tr>
              <a:tr h="3413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Налог на прибыль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13 068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11 363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11 256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107 </a:t>
                      </a: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Wingdings 3" pitchFamily="18" charset="2"/>
                        </a:rPr>
                        <a:t>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99,1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3270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НДФЛ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9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15 997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9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16 380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9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16 965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9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585  </a:t>
                      </a: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Wingdings 3" pitchFamily="18" charset="2"/>
                        </a:rPr>
                        <a:t>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9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Wingdings 3" pitchFamily="18" charset="2"/>
                        </a:rPr>
                        <a:t>103,6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9ED"/>
                    </a:solidFill>
                  </a:tcPr>
                </a:tc>
              </a:tr>
              <a:tr h="420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Акцизы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3 732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4 402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4 335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-67 </a:t>
                      </a: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Wingdings 3" pitchFamily="18" charset="2"/>
                        </a:rPr>
                        <a:t>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Wingdings 3" pitchFamily="18" charset="2"/>
                        </a:rPr>
                        <a:t>98,5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5381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Налог, взимаемый в связи с применением УСН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9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2 397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9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2 334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9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2 470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9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136</a:t>
                      </a: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Wingdings 3" pitchFamily="18" charset="2"/>
                        </a:rPr>
                        <a:t>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9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Wingdings 3" pitchFamily="18" charset="2"/>
                        </a:rPr>
                        <a:t>105,8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9ED"/>
                    </a:solidFill>
                  </a:tcPr>
                </a:tc>
              </a:tr>
              <a:tr h="4286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Налог на имущество организаций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6 124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5 626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6 679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1 053 </a:t>
                      </a: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Wingdings 3" pitchFamily="18" charset="2"/>
                        </a:rPr>
                        <a:t>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Wingdings 3" pitchFamily="18" charset="2"/>
                        </a:rPr>
                        <a:t>118,7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Налоги за пользование природными ресурсами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9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1 766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9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2 191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9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2 601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9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410 </a:t>
                      </a: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Wingdings 3" pitchFamily="18" charset="2"/>
                        </a:rPr>
                        <a:t>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9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Wingdings 3" pitchFamily="18" charset="2"/>
                        </a:rPr>
                        <a:t>118,7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9ED"/>
                    </a:solidFill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Прочие налоги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9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1 197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9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1 120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9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1 049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9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71 </a:t>
                      </a: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Wingdings 3" pitchFamily="18" charset="2"/>
                        </a:rPr>
                        <a:t>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9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Wingdings 3" pitchFamily="18" charset="2"/>
                        </a:rPr>
                        <a:t>93,7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9ED"/>
                    </a:solidFill>
                  </a:tcPr>
                </a:tc>
              </a:tr>
              <a:tr h="325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Неналоговые платежи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853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1 079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1 044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35 </a:t>
                      </a: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Wingdings 3" pitchFamily="18" charset="2"/>
                        </a:rPr>
                        <a:t>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96,8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42077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Всего налоговые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и неналоговые доходы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45 134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44 495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46 399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1 904</a:t>
                      </a: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Wingdings 3" pitchFamily="18" charset="2"/>
                        </a:rPr>
                        <a:t>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Wingdings 3" pitchFamily="18" charset="2"/>
                        </a:rPr>
                        <a:t>104,3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42077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Динамика, % 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97,4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96,0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104,3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</a:tbl>
          </a:graphicData>
        </a:graphic>
      </p:graphicFrame>
      <p:sp>
        <p:nvSpPr>
          <p:cNvPr id="9313" name="Rectangle 84"/>
          <p:cNvSpPr>
            <a:spLocks noChangeArrowheads="1"/>
          </p:cNvSpPr>
          <p:nvPr/>
        </p:nvSpPr>
        <p:spPr bwMode="auto">
          <a:xfrm flipV="1">
            <a:off x="323850" y="6811963"/>
            <a:ext cx="8820150" cy="46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endParaRPr lang="ru-RU" sz="1200" b="1">
              <a:solidFill>
                <a:schemeClr val="tx2"/>
              </a:solidFill>
              <a:latin typeface="Georgia" pitchFamily="18" charset="0"/>
            </a:endParaRPr>
          </a:p>
        </p:txBody>
      </p:sp>
      <p:sp>
        <p:nvSpPr>
          <p:cNvPr id="9314" name="Rectangle 2"/>
          <p:cNvSpPr>
            <a:spLocks noChangeArrowheads="1"/>
          </p:cNvSpPr>
          <p:nvPr/>
        </p:nvSpPr>
        <p:spPr bwMode="auto">
          <a:xfrm rot="10800000" flipV="1">
            <a:off x="250825" y="6524625"/>
            <a:ext cx="8429625" cy="142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ru-RU" b="1">
                <a:solidFill>
                  <a:schemeClr val="tx2"/>
                </a:solidFill>
                <a:latin typeface="Trebuchet MS" pitchFamily="34" charset="0"/>
              </a:rPr>
              <a:t> </a:t>
            </a:r>
            <a:endParaRPr lang="ru-RU" b="1">
              <a:solidFill>
                <a:schemeClr val="tx2"/>
              </a:solidFill>
            </a:endParaRPr>
          </a:p>
          <a:p>
            <a:endParaRPr lang="ru-RU" sz="1600">
              <a:solidFill>
                <a:schemeClr val="tx2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143768" y="857232"/>
            <a:ext cx="157160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млн. рублей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 txBox="1">
            <a:spLocks/>
          </p:cNvSpPr>
          <p:nvPr/>
        </p:nvSpPr>
        <p:spPr>
          <a:xfrm>
            <a:off x="0" y="571480"/>
            <a:ext cx="9144000" cy="500066"/>
          </a:xfrm>
          <a:prstGeom prst="rect">
            <a:avLst/>
          </a:prstGeom>
        </p:spPr>
        <p:txBody>
          <a:bodyPr vert="horz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Доходы областного </a:t>
            </a:r>
            <a:r>
              <a:rPr lang="ru-RU" sz="2400" b="1" dirty="0" smtClean="0">
                <a:solidFill>
                  <a:schemeClr val="tx2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бюджета </a:t>
            </a: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Архангельской области          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285720" y="1357298"/>
          <a:ext cx="8643998" cy="524066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43404"/>
                <a:gridCol w="1571636"/>
                <a:gridCol w="1428760"/>
                <a:gridCol w="1500198"/>
              </a:tblGrid>
              <a:tr h="25558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Наименование показателя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Исполнено </a:t>
                      </a:r>
                    </a:p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за 2015 год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6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Утверждено </a:t>
                      </a:r>
                      <a:br>
                        <a:rPr kumimoji="0" lang="ru-RU" sz="16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</a:br>
                      <a:r>
                        <a:rPr kumimoji="0" lang="ru-RU" sz="16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на 2016 год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6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2017 год</a:t>
                      </a:r>
                    </a:p>
                    <a:p>
                      <a:pPr marL="0" algn="ctr" rtl="0" eaLnBrk="1" latinLnBrk="0" hangingPunct="1"/>
                      <a:r>
                        <a:rPr kumimoji="0" lang="ru-RU" sz="16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(проект)</a:t>
                      </a:r>
                      <a:endParaRPr kumimoji="0" lang="ru-RU" sz="1600" b="1" kern="1200" dirty="0">
                        <a:solidFill>
                          <a:schemeClr val="lt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219433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Налоговые и неналоговые доходы</a:t>
                      </a:r>
                    </a:p>
                  </a:txBody>
                  <a:tcPr marL="171450" marR="9525" marT="9525" marB="0" anchor="ctr"/>
                </a:tc>
                <a:tc>
                  <a:txBody>
                    <a:bodyPr/>
                    <a:lstStyle/>
                    <a:p>
                      <a:pPr marL="0" lvl="1" algn="r" rtl="0" eaLnBrk="1" fontAlgn="ctr" latinLnBrk="0" hangingPunct="1"/>
                      <a:r>
                        <a:rPr kumimoji="0" lang="ru-RU" sz="18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46 362</a:t>
                      </a:r>
                    </a:p>
                  </a:txBody>
                  <a:tcPr marL="9525" marR="144000" marT="9525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45 134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R="14400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46 399</a:t>
                      </a:r>
                    </a:p>
                  </a:txBody>
                  <a:tcPr marL="9525" marR="144000" marT="9525" marB="0" anchor="ctr"/>
                </a:tc>
              </a:tr>
              <a:tr h="21943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1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Безвозмездные  поступления</a:t>
                      </a:r>
                    </a:p>
                  </a:txBody>
                  <a:tcPr marL="171450" marR="9525" marT="9525" marB="0" anchor="ctr"/>
                </a:tc>
                <a:tc>
                  <a:txBody>
                    <a:bodyPr/>
                    <a:lstStyle/>
                    <a:p>
                      <a:pPr marL="0" lvl="1" algn="r" rtl="0" eaLnBrk="1" fontAlgn="ctr" latinLnBrk="0" hangingPunct="1"/>
                      <a:r>
                        <a:rPr kumimoji="0" lang="ru-RU" sz="18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19 215</a:t>
                      </a:r>
                    </a:p>
                  </a:txBody>
                  <a:tcPr marL="9525" marR="144000" marT="9525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16 992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R="14400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12 811</a:t>
                      </a:r>
                    </a:p>
                  </a:txBody>
                  <a:tcPr marL="9525" marR="144000" marT="9525" marB="0" anchor="ctr"/>
                </a:tc>
              </a:tr>
              <a:tr h="426734">
                <a:tc>
                  <a:txBody>
                    <a:bodyPr/>
                    <a:lstStyle/>
                    <a:p>
                      <a:pPr marL="36000" algn="l" rtl="0" eaLnBrk="1" fontAlgn="ctr" latinLnBrk="0" hangingPunct="1"/>
                      <a:r>
                        <a:rPr kumimoji="0" lang="ru-RU" sz="1600" b="0" i="0" u="none" strike="noStrike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Дотации</a:t>
                      </a:r>
                    </a:p>
                  </a:txBody>
                  <a:tcPr marL="257175" marR="9525" marT="9525" marB="0" anchor="ctr"/>
                </a:tc>
                <a:tc>
                  <a:txBody>
                    <a:bodyPr/>
                    <a:lstStyle/>
                    <a:p>
                      <a:pPr marL="0" lvl="1" algn="r" rtl="0" eaLnBrk="1" fontAlgn="ctr" latinLnBrk="0" hangingPunct="1"/>
                      <a:r>
                        <a:rPr kumimoji="0" lang="ru-RU" sz="18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9 150 </a:t>
                      </a:r>
                    </a:p>
                  </a:txBody>
                  <a:tcPr marL="9525" marR="144000" marT="9525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7 981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R="14400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8 394</a:t>
                      </a:r>
                    </a:p>
                  </a:txBody>
                  <a:tcPr marL="9525" marR="144000" marT="9525" marB="0" anchor="ctr"/>
                </a:tc>
              </a:tr>
              <a:tr h="219433">
                <a:tc>
                  <a:txBody>
                    <a:bodyPr/>
                    <a:lstStyle/>
                    <a:p>
                      <a:pPr marL="108000" algn="l" fontAlgn="ctr"/>
                      <a:r>
                        <a:rPr lang="ru-RU" sz="1600" b="0" i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на </a:t>
                      </a:r>
                      <a:r>
                        <a:rPr lang="ru-RU" sz="1600" b="0" i="1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выравнивание бюджетной обеспеченности</a:t>
                      </a:r>
                    </a:p>
                  </a:txBody>
                  <a:tcPr marL="342900" marR="9525" marT="9525" marB="0" anchor="ctr"/>
                </a:tc>
                <a:tc>
                  <a:txBody>
                    <a:bodyPr/>
                    <a:lstStyle/>
                    <a:p>
                      <a:pPr marL="0" lvl="1" algn="r" rtl="0" eaLnBrk="1" fontAlgn="ctr" latinLnBrk="0" hangingPunct="1"/>
                      <a:r>
                        <a:rPr kumimoji="0" lang="ru-RU" sz="1800" b="0" i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6 906 </a:t>
                      </a:r>
                    </a:p>
                  </a:txBody>
                  <a:tcPr marL="9525" marR="144000" marT="9525" marB="0" anchor="ctr"/>
                </a:tc>
                <a:tc>
                  <a:txBody>
                    <a:bodyPr/>
                    <a:lstStyle/>
                    <a:p>
                      <a:pPr marL="0" lvl="1" algn="r" rtl="0" eaLnBrk="1" fontAlgn="ctr" latinLnBrk="0" hangingPunct="1"/>
                      <a:r>
                        <a:rPr kumimoji="0" lang="ru-RU" sz="1800" b="0" i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      6 854   </a:t>
                      </a:r>
                    </a:p>
                  </a:txBody>
                  <a:tcPr marL="108000" marR="180000" marT="9525" marB="0" anchor="ctr"/>
                </a:tc>
                <a:tc>
                  <a:txBody>
                    <a:bodyPr/>
                    <a:lstStyle/>
                    <a:p>
                      <a:pPr marL="0" lvl="1" algn="r" rtl="0" eaLnBrk="1" fontAlgn="ctr" latinLnBrk="0" hangingPunct="1"/>
                      <a:r>
                        <a:rPr kumimoji="0" lang="ru-RU" sz="1800" b="0" i="1" kern="12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6 854</a:t>
                      </a:r>
                    </a:p>
                    <a:p>
                      <a:pPr marL="0" lvl="1" algn="r" rtl="0" eaLnBrk="1" fontAlgn="ctr" latinLnBrk="0" hangingPunct="1"/>
                      <a:r>
                        <a:rPr kumimoji="0" lang="ru-RU" sz="1800" b="0" i="1" kern="12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(расчет)</a:t>
                      </a:r>
                    </a:p>
                  </a:txBody>
                  <a:tcPr marL="9525" marR="144000" marT="9525" marB="0" anchor="ctr"/>
                </a:tc>
              </a:tr>
              <a:tr h="179077">
                <a:tc>
                  <a:txBody>
                    <a:bodyPr/>
                    <a:lstStyle/>
                    <a:p>
                      <a:pPr marL="108000" algn="l" fontAlgn="ctr"/>
                      <a:r>
                        <a:rPr lang="ru-RU" sz="1600" b="0" i="1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на поддержку мер по обеспечению сбалансированности бюджетов</a:t>
                      </a:r>
                    </a:p>
                  </a:txBody>
                  <a:tcPr marL="342900" marR="9525" marT="9525" marB="0" anchor="ctr"/>
                </a:tc>
                <a:tc>
                  <a:txBody>
                    <a:bodyPr/>
                    <a:lstStyle/>
                    <a:p>
                      <a:pPr marL="0" lvl="1" algn="r" rtl="0" eaLnBrk="1" fontAlgn="ctr" latinLnBrk="0" hangingPunct="1"/>
                      <a:r>
                        <a:rPr kumimoji="0" lang="ru-RU" sz="1800" b="0" i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2 121 </a:t>
                      </a:r>
                    </a:p>
                  </a:txBody>
                  <a:tcPr marL="9525" marR="144000" marT="9525" marB="0" anchor="ctr"/>
                </a:tc>
                <a:tc>
                  <a:txBody>
                    <a:bodyPr/>
                    <a:lstStyle/>
                    <a:p>
                      <a:pPr marL="0" lvl="1" algn="r" rtl="0" eaLnBrk="1" fontAlgn="ctr" latinLnBrk="0" hangingPunct="1"/>
                      <a:r>
                        <a:rPr kumimoji="0" lang="ru-RU" sz="1800" b="0" i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919</a:t>
                      </a:r>
                    </a:p>
                  </a:txBody>
                  <a:tcPr marL="108000" marR="180000" marT="9525" marB="0" anchor="ctr"/>
                </a:tc>
                <a:tc>
                  <a:txBody>
                    <a:bodyPr/>
                    <a:lstStyle/>
                    <a:p>
                      <a:pPr marL="0" lvl="1" algn="r" rtl="0" eaLnBrk="1" fontAlgn="ctr" latinLnBrk="0" hangingPunct="1"/>
                      <a:r>
                        <a:rPr kumimoji="0" lang="ru-RU" sz="1800" b="0" i="1" kern="12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919</a:t>
                      </a:r>
                    </a:p>
                    <a:p>
                      <a:pPr marL="0" lvl="1" algn="r" rtl="0" eaLnBrk="1" fontAlgn="ctr" latinLnBrk="0" hangingPunct="1"/>
                      <a:r>
                        <a:rPr kumimoji="0" lang="ru-RU" sz="1800" b="0" i="1" kern="12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(расчет)</a:t>
                      </a:r>
                    </a:p>
                  </a:txBody>
                  <a:tcPr marL="9525" marR="144000" marT="9525" marB="0" anchor="ctr"/>
                </a:tc>
              </a:tr>
              <a:tr h="174873">
                <a:tc>
                  <a:txBody>
                    <a:bodyPr/>
                    <a:lstStyle/>
                    <a:p>
                      <a:pPr marL="180000" algn="l" rtl="0" eaLnBrk="1" fontAlgn="ctr" latinLnBrk="0" hangingPunct="1"/>
                      <a:r>
                        <a:rPr kumimoji="0" lang="ru-RU" sz="1600" b="0" i="1" u="none" strike="noStrike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прогнозная дотация в связи с централизацией 1% налога </a:t>
                      </a:r>
                      <a:r>
                        <a:rPr kumimoji="0" lang="ru-RU" sz="1600" b="0" i="1" u="none" strike="noStrike" kern="120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на прибыль</a:t>
                      </a:r>
                      <a:endParaRPr kumimoji="0" lang="ru-RU" sz="1600" b="0" i="1" u="none" strike="noStrike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257175" marR="9525" marT="9525" marB="0" anchor="ctr"/>
                </a:tc>
                <a:tc>
                  <a:txBody>
                    <a:bodyPr/>
                    <a:lstStyle/>
                    <a:p>
                      <a:pPr marL="0" lvl="1" algn="r" rtl="0" eaLnBrk="1" fontAlgn="ctr" latinLnBrk="0" hangingPunct="1"/>
                      <a:r>
                        <a:rPr kumimoji="0" lang="ru-RU" sz="18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9525" marR="144000" marT="9525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R="144000" anchor="ctr"/>
                </a:tc>
                <a:tc>
                  <a:txBody>
                    <a:bodyPr/>
                    <a:lstStyle/>
                    <a:p>
                      <a:pPr marL="0" lvl="1" algn="r" rtl="0" eaLnBrk="1" fontAlgn="ctr" latinLnBrk="0" hangingPunct="1"/>
                      <a:r>
                        <a:rPr lang="ru-RU" sz="1800" b="0" i="0" u="none" strike="noStrike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472</a:t>
                      </a:r>
                    </a:p>
                    <a:p>
                      <a:pPr marL="0" lvl="1" algn="r" rtl="0" eaLnBrk="1" fontAlgn="ctr" latinLnBrk="0" hangingPunct="1"/>
                      <a:r>
                        <a:rPr kumimoji="0" lang="ru-RU" sz="1800" b="0" i="1" kern="12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(расчет)</a:t>
                      </a:r>
                    </a:p>
                  </a:txBody>
                  <a:tcPr marL="9525" marR="144000" marT="9525" marB="0" anchor="ctr"/>
                </a:tc>
              </a:tr>
              <a:tr h="174873">
                <a:tc>
                  <a:txBody>
                    <a:bodyPr/>
                    <a:lstStyle/>
                    <a:p>
                      <a:pPr marL="36000" algn="l" rtl="0" eaLnBrk="1" fontAlgn="ctr" latinLnBrk="0" hangingPunct="1"/>
                      <a:r>
                        <a:rPr kumimoji="0" lang="ru-RU" sz="1600" b="0" i="0" u="none" strike="noStrike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Субсидии</a:t>
                      </a:r>
                    </a:p>
                  </a:txBody>
                  <a:tcPr marL="257175" marR="9525" marT="9525" marB="0" anchor="ctr"/>
                </a:tc>
                <a:tc>
                  <a:txBody>
                    <a:bodyPr/>
                    <a:lstStyle/>
                    <a:p>
                      <a:pPr marL="0" lvl="1" algn="r" rtl="0" eaLnBrk="1" fontAlgn="ctr" latinLnBrk="0" hangingPunct="1"/>
                      <a:r>
                        <a:rPr kumimoji="0" lang="ru-RU" sz="18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2 111 </a:t>
                      </a:r>
                    </a:p>
                  </a:txBody>
                  <a:tcPr marL="9525" marR="144000" marT="9525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981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R="14400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630</a:t>
                      </a:r>
                    </a:p>
                  </a:txBody>
                  <a:tcPr marL="9525" marR="144000" marT="9525" marB="0" anchor="ctr"/>
                </a:tc>
              </a:tr>
              <a:tr h="174873">
                <a:tc>
                  <a:txBody>
                    <a:bodyPr/>
                    <a:lstStyle/>
                    <a:p>
                      <a:pPr marL="36000" algn="l" rtl="0" eaLnBrk="1" fontAlgn="ctr" latinLnBrk="0" hangingPunct="1"/>
                      <a:r>
                        <a:rPr kumimoji="0" lang="ru-RU" sz="1600" b="0" i="0" u="none" strike="noStrike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Субвенции</a:t>
                      </a:r>
                    </a:p>
                  </a:txBody>
                  <a:tcPr marL="257175" marR="9525" marT="9525" marB="0" anchor="ctr"/>
                </a:tc>
                <a:tc>
                  <a:txBody>
                    <a:bodyPr/>
                    <a:lstStyle/>
                    <a:p>
                      <a:pPr marL="0" lvl="1" algn="r" rtl="0" eaLnBrk="1" fontAlgn="ctr" latinLnBrk="0" hangingPunct="1"/>
                      <a:r>
                        <a:rPr kumimoji="0" lang="ru-RU" sz="18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3 239 </a:t>
                      </a:r>
                    </a:p>
                  </a:txBody>
                  <a:tcPr marL="9525" marR="144000" marT="9525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2 675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R="14400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2 652</a:t>
                      </a:r>
                    </a:p>
                  </a:txBody>
                  <a:tcPr marL="9525" marR="144000" marT="9525" marB="0" anchor="ctr"/>
                </a:tc>
              </a:tr>
              <a:tr h="255584">
                <a:tc>
                  <a:txBody>
                    <a:bodyPr/>
                    <a:lstStyle/>
                    <a:p>
                      <a:pPr marL="36000" algn="l" rtl="0" eaLnBrk="1" fontAlgn="ctr" latinLnBrk="0" hangingPunct="1"/>
                      <a:r>
                        <a:rPr kumimoji="0" lang="ru-RU" sz="1600" b="0" i="0" u="none" strike="noStrike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Иные межбюджетные трансферты</a:t>
                      </a:r>
                    </a:p>
                  </a:txBody>
                  <a:tcPr marL="257175" marR="9525" marT="9525" marB="0" anchor="ctr"/>
                </a:tc>
                <a:tc>
                  <a:txBody>
                    <a:bodyPr/>
                    <a:lstStyle/>
                    <a:p>
                      <a:pPr marL="0" lvl="1" algn="r" rtl="0" eaLnBrk="1" fontAlgn="ctr" latinLnBrk="0" hangingPunct="1"/>
                      <a:r>
                        <a:rPr kumimoji="0" lang="ru-RU" sz="18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3 326 </a:t>
                      </a:r>
                    </a:p>
                  </a:txBody>
                  <a:tcPr marL="9525" marR="144000" marT="9525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b="0" dirty="0" smtClean="0">
                          <a:latin typeface="Times New Roman" pitchFamily="18" charset="0"/>
                          <a:cs typeface="Times New Roman" pitchFamily="18" charset="0"/>
                        </a:rPr>
                        <a:t>2 489</a:t>
                      </a:r>
                      <a:endParaRPr lang="ru-RU" sz="18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R="14400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1 135</a:t>
                      </a:r>
                    </a:p>
                  </a:txBody>
                  <a:tcPr marR="144000" anchor="ctr"/>
                </a:tc>
              </a:tr>
              <a:tr h="255584">
                <a:tc>
                  <a:txBody>
                    <a:bodyPr/>
                    <a:lstStyle/>
                    <a:p>
                      <a:pPr marL="36000" algn="l" rtl="0" eaLnBrk="1" fontAlgn="ctr" latinLnBrk="0" hangingPunct="1"/>
                      <a:r>
                        <a:rPr kumimoji="0" lang="ru-RU" sz="1600" b="0" i="0" u="none" strike="noStrike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Прочие безвозмездные поступления</a:t>
                      </a:r>
                    </a:p>
                  </a:txBody>
                  <a:tcPr marL="257175" marR="9525" marT="9525" marB="0" anchor="ctr"/>
                </a:tc>
                <a:tc>
                  <a:txBody>
                    <a:bodyPr/>
                    <a:lstStyle/>
                    <a:p>
                      <a:pPr marL="0" lvl="1" algn="r" rtl="0" eaLnBrk="1" fontAlgn="ctr" latinLnBrk="0" hangingPunct="1"/>
                      <a:r>
                        <a:rPr kumimoji="0" lang="ru-RU" sz="18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1 389</a:t>
                      </a:r>
                      <a:endParaRPr kumimoji="0" lang="ru-RU" sz="1800" b="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R="14400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b="0" dirty="0" smtClean="0">
                          <a:latin typeface="Times New Roman" pitchFamily="18" charset="0"/>
                          <a:cs typeface="Times New Roman" pitchFamily="18" charset="0"/>
                        </a:rPr>
                        <a:t>2 866</a:t>
                      </a:r>
                      <a:endParaRPr lang="ru-RU" sz="18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R="14400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</a:p>
                  </a:txBody>
                  <a:tcPr marR="144000" anchor="ctr"/>
                </a:tc>
              </a:tr>
              <a:tr h="255584">
                <a:tc>
                  <a:txBody>
                    <a:bodyPr/>
                    <a:lstStyle/>
                    <a:p>
                      <a:pPr marL="72000" algn="l" fontAlgn="ctr"/>
                      <a:r>
                        <a:rPr lang="ru-RU" sz="1600" b="1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ДОХОДЫ,</a:t>
                      </a:r>
                      <a:r>
                        <a:rPr lang="ru-RU" sz="1600" b="1" i="0" u="none" strike="noStrike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ВСЕГО</a:t>
                      </a:r>
                      <a:endParaRPr lang="ru-RU" sz="16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65 577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R="14400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62 126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R="14400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59 210</a:t>
                      </a:r>
                    </a:p>
                  </a:txBody>
                  <a:tcPr marR="144000" anchor="ctr"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7358082" y="1000108"/>
            <a:ext cx="157160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млн. рублей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EE5C9-CD71-4368-B7D6-7B48A21416D4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642918"/>
            <a:ext cx="8715436" cy="714380"/>
          </a:xfrm>
        </p:spPr>
        <p:txBody>
          <a:bodyPr>
            <a:noAutofit/>
          </a:bodyPr>
          <a:lstStyle/>
          <a:p>
            <a:pPr algn="ctr"/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Условия предоставления из федерального бюджета бюджетам субъектов Российской Федерации бюджетных кредитов</a:t>
            </a:r>
            <a:endParaRPr lang="ru-RU" sz="2200" b="1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2713B-F09B-4015-8520-55AF9AE3EE9B}" type="slidenum">
              <a:rPr lang="ru-RU" smtClean="0"/>
              <a:pPr/>
              <a:t>4</a:t>
            </a:fld>
            <a:endParaRPr lang="ru-RU"/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/>
        </p:nvGraphicFramePr>
        <p:xfrm>
          <a:off x="214282" y="1500174"/>
          <a:ext cx="8715436" cy="48920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214578"/>
                <a:gridCol w="2214578"/>
                <a:gridCol w="2143140"/>
                <a:gridCol w="2143140"/>
              </a:tblGrid>
              <a:tr h="786940"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kern="1200" dirty="0" smtClean="0">
                          <a:latin typeface="Times New Roman" pitchFamily="18" charset="0"/>
                          <a:cs typeface="Times New Roman" pitchFamily="18" charset="0"/>
                        </a:rPr>
                        <a:t>Постановление Правительства РФ </a:t>
                      </a:r>
                      <a:r>
                        <a:rPr kumimoji="0" lang="ru-RU" sz="1600" kern="1200" dirty="0" smtClean="0">
                          <a:latin typeface="Times New Roman" pitchFamily="18" charset="0"/>
                          <a:cs typeface="Times New Roman" pitchFamily="18" charset="0"/>
                        </a:rPr>
                        <a:t/>
                      </a:r>
                      <a:br>
                        <a:rPr kumimoji="0" lang="ru-RU" sz="1600" kern="1200" dirty="0" smtClean="0"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kumimoji="0" lang="ru-RU" sz="1600" b="0" kern="1200" dirty="0" smtClean="0">
                          <a:latin typeface="Times New Roman" pitchFamily="18" charset="0"/>
                          <a:cs typeface="Times New Roman" pitchFamily="18" charset="0"/>
                        </a:rPr>
                        <a:t>от 27.01.2016 № 40 «Об утверждении Правил предоставления из федерального бюджета бюджетам субъектов РФ бюджетных кредитов на 2016 год»</a:t>
                      </a:r>
                      <a:endParaRPr kumimoji="0" lang="ru-RU" sz="1600" b="0" kern="1200" dirty="0" smtClean="0">
                        <a:solidFill>
                          <a:schemeClr val="lt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kern="1200" noProof="0" dirty="0" smtClean="0">
                          <a:latin typeface="Times New Roman" pitchFamily="18" charset="0"/>
                          <a:cs typeface="Times New Roman" pitchFamily="18" charset="0"/>
                        </a:rPr>
                        <a:t>Соглашение с Минфином РФ </a:t>
                      </a:r>
                      <a:r>
                        <a:rPr kumimoji="0" lang="ru-RU" sz="1600" kern="1200" noProof="0" dirty="0" smtClean="0">
                          <a:latin typeface="Times New Roman" pitchFamily="18" charset="0"/>
                          <a:cs typeface="Times New Roman" pitchFamily="18" charset="0"/>
                        </a:rPr>
                        <a:t/>
                      </a:r>
                      <a:br>
                        <a:rPr kumimoji="0" lang="ru-RU" sz="1600" kern="1200" noProof="0" dirty="0" smtClean="0"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kumimoji="0" lang="ru-RU" sz="1600" b="0" kern="1200" noProof="0" dirty="0" smtClean="0">
                          <a:latin typeface="Times New Roman" pitchFamily="18" charset="0"/>
                          <a:cs typeface="Times New Roman" pitchFamily="18" charset="0"/>
                        </a:rPr>
                        <a:t>о предоставлении бюджету Архангельской области бюджетного кредита для частичного покрытия дефицита бюджета</a:t>
                      </a:r>
                      <a:endParaRPr kumimoji="0" lang="ru-RU" sz="1600" b="0" kern="1200" noProof="0" dirty="0" smtClean="0">
                        <a:solidFill>
                          <a:schemeClr val="lt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462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kern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2016 год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kern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2017 год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kern="1200" noProof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2016  год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kern="1200" noProof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2017 год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214620">
                <a:tc gridSpan="4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Предельный уровень общего объема государственного долга Архангельской области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055215"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Неувеличение</a:t>
                      </a:r>
                      <a:r>
                        <a:rPr kumimoji="0" lang="ru-RU" sz="1400" b="1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показателя соотношения объема государственного долга субъекта РФ к объему доходов бюджета без учета безвозмездных поступлений субъекта РФ по сравнению </a:t>
                      </a:r>
                      <a:br>
                        <a:rPr kumimoji="0" lang="ru-RU" sz="1400" b="1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</a:br>
                      <a:r>
                        <a:rPr kumimoji="0" lang="ru-RU" sz="1400" b="1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 показателем на 01.01.2017</a:t>
                      </a:r>
                      <a:endParaRPr kumimoji="0" lang="ru-RU" sz="1400" b="1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b="1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79%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65%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214620">
                <a:tc gridSpan="4"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Предельный уровень госдолга по кредитам кредитных организаций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4620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70%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60%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36%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38%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30873">
                <a:tc gridSpan="4"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Предельный уровень дефицита </a:t>
                      </a:r>
                    </a:p>
                    <a:p>
                      <a:pPr algn="ctr"/>
                      <a:r>
                        <a:rPr lang="ru-RU" sz="1300" dirty="0" smtClean="0">
                          <a:latin typeface="Times New Roman" pitchFamily="18" charset="0"/>
                          <a:cs typeface="Times New Roman" pitchFamily="18" charset="0"/>
                        </a:rPr>
                        <a:t>(без учета изменения остатков средств и сумм фактически</a:t>
                      </a:r>
                      <a:r>
                        <a:rPr lang="ru-RU" sz="13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х поступлений от продажи акций )</a:t>
                      </a:r>
                      <a:endParaRPr lang="ru-RU" sz="13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4620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10%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10%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10%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10%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/>
        </p:nvGraphicFramePr>
        <p:xfrm>
          <a:off x="214282" y="857232"/>
          <a:ext cx="8715436" cy="5461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EE5C9-CD71-4368-B7D6-7B48A21416D4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728" y="642918"/>
            <a:ext cx="6500858" cy="714380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Расходы областного бюджета на 2017 год                                           и на плановый период 2018 и 2019 годов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2713B-F09B-4015-8520-55AF9AE3EE9B}" type="slidenum">
              <a:rPr lang="ru-RU" smtClean="0"/>
              <a:pPr/>
              <a:t>6</a:t>
            </a:fld>
            <a:endParaRPr lang="ru-RU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214282" y="1785925"/>
          <a:ext cx="8786873" cy="306936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00330"/>
                <a:gridCol w="1214446"/>
                <a:gridCol w="1000132"/>
                <a:gridCol w="1071570"/>
                <a:gridCol w="857256"/>
                <a:gridCol w="1071570"/>
                <a:gridCol w="1071569"/>
              </a:tblGrid>
              <a:tr h="655320">
                <a:tc rowSpan="2"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latin typeface="Times New Roman" pitchFamily="18" charset="0"/>
                          <a:cs typeface="Times New Roman" pitchFamily="18" charset="0"/>
                        </a:rPr>
                        <a:t>Наименование показателя</a:t>
                      </a:r>
                      <a:endParaRPr lang="ru-RU" sz="16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Утверждено</a:t>
                      </a:r>
                      <a:r>
                        <a:rPr lang="ru-RU" sz="14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/>
                      </a:r>
                      <a:br>
                        <a:rPr lang="ru-RU" sz="16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ru-RU" sz="16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на 2016 </a:t>
                      </a:r>
                      <a:r>
                        <a:rPr lang="ru-RU" sz="16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год</a:t>
                      </a:r>
                      <a:endParaRPr lang="ru-RU" sz="1600" b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latin typeface="Times New Roman" pitchFamily="18" charset="0"/>
                          <a:cs typeface="Times New Roman" pitchFamily="18" charset="0"/>
                        </a:rPr>
                        <a:t>2017 </a:t>
                      </a:r>
                      <a:r>
                        <a:rPr lang="ru-RU" sz="1600" b="0" dirty="0" smtClean="0">
                          <a:latin typeface="Times New Roman" pitchFamily="18" charset="0"/>
                          <a:cs typeface="Times New Roman" pitchFamily="18" charset="0"/>
                        </a:rPr>
                        <a:t>год </a:t>
                      </a:r>
                      <a:endParaRPr lang="ru-RU" sz="1600" b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(проект)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600" b="0" i="1" dirty="0" smtClean="0">
                          <a:latin typeface="Times New Roman" pitchFamily="18" charset="0"/>
                          <a:cs typeface="Times New Roman" pitchFamily="18" charset="0"/>
                        </a:rPr>
                        <a:t>Сравнение </a:t>
                      </a:r>
                    </a:p>
                    <a:p>
                      <a:pPr algn="ctr"/>
                      <a:r>
                        <a:rPr lang="ru-RU" sz="1600" b="0" i="1" dirty="0" smtClean="0">
                          <a:latin typeface="Times New Roman" pitchFamily="18" charset="0"/>
                          <a:cs typeface="Times New Roman" pitchFamily="18" charset="0"/>
                        </a:rPr>
                        <a:t>2017г. с 2016 г.</a:t>
                      </a:r>
                      <a:endParaRPr lang="ru-RU" sz="1600" b="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600" b="0" kern="1200" dirty="0" smtClean="0">
                        <a:solidFill>
                          <a:schemeClr val="lt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latin typeface="Times New Roman" pitchFamily="18" charset="0"/>
                          <a:cs typeface="Times New Roman" pitchFamily="18" charset="0"/>
                        </a:rPr>
                        <a:t>2018 </a:t>
                      </a:r>
                      <a:r>
                        <a:rPr lang="ru-RU" sz="1600" b="0" dirty="0" smtClean="0">
                          <a:latin typeface="Times New Roman" pitchFamily="18" charset="0"/>
                          <a:cs typeface="Times New Roman" pitchFamily="18" charset="0"/>
                        </a:rPr>
                        <a:t>год </a:t>
                      </a:r>
                      <a:endParaRPr lang="ru-RU" sz="1600" b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(проект</a:t>
                      </a:r>
                      <a:r>
                        <a:rPr lang="ru-RU" sz="1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latin typeface="Times New Roman" pitchFamily="18" charset="0"/>
                          <a:cs typeface="Times New Roman" pitchFamily="18" charset="0"/>
                        </a:rPr>
                        <a:t>2019 </a:t>
                      </a:r>
                      <a:r>
                        <a:rPr lang="ru-RU" sz="1600" b="0" dirty="0" smtClean="0">
                          <a:latin typeface="Times New Roman" pitchFamily="18" charset="0"/>
                          <a:cs typeface="Times New Roman" pitchFamily="18" charset="0"/>
                        </a:rPr>
                        <a:t>год</a:t>
                      </a:r>
                      <a:endParaRPr lang="ru-RU" sz="1600" b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(проект)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65532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i="1" dirty="0" smtClean="0">
                          <a:latin typeface="Times New Roman" pitchFamily="18" charset="0"/>
                          <a:cs typeface="Times New Roman" pitchFamily="18" charset="0"/>
                        </a:rPr>
                        <a:t>млн. </a:t>
                      </a:r>
                      <a:r>
                        <a:rPr lang="ru-RU" sz="1600" b="0" i="1" dirty="0" smtClean="0">
                          <a:latin typeface="Times New Roman" pitchFamily="18" charset="0"/>
                          <a:cs typeface="Times New Roman" pitchFamily="18" charset="0"/>
                        </a:rPr>
                        <a:t>руб.</a:t>
                      </a:r>
                      <a:endParaRPr lang="ru-RU" sz="1600" b="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i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%</a:t>
                      </a:r>
                      <a:endParaRPr kumimoji="0" lang="ru-RU" sz="1600" b="0" i="1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78561">
                <a:tc>
                  <a:txBody>
                    <a:bodyPr/>
                    <a:lstStyle/>
                    <a:p>
                      <a:pPr algn="l"/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РАСХОДЫ, ВСЕГО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69 335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61 706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-7 629</a:t>
                      </a:r>
                      <a:endParaRPr lang="ru-RU" sz="1800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- 11%</a:t>
                      </a:r>
                      <a:endParaRPr lang="ru-RU" sz="1800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63 140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66 013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585143">
                <a:tc>
                  <a:txBody>
                    <a:bodyPr/>
                    <a:lstStyle/>
                    <a:p>
                      <a:pPr marL="108000" algn="l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за счет областных средств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60 820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58 531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i="1" dirty="0" smtClean="0">
                          <a:latin typeface="Times New Roman" pitchFamily="18" charset="0"/>
                          <a:cs typeface="Times New Roman" pitchFamily="18" charset="0"/>
                        </a:rPr>
                        <a:t>-2 289</a:t>
                      </a:r>
                      <a:endParaRPr lang="ru-RU" sz="18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i="1" dirty="0" smtClean="0">
                          <a:latin typeface="Times New Roman" pitchFamily="18" charset="0"/>
                          <a:cs typeface="Times New Roman" pitchFamily="18" charset="0"/>
                        </a:rPr>
                        <a:t>- 4%</a:t>
                      </a:r>
                      <a:endParaRPr lang="ru-RU" sz="18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60 031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62 897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478561">
                <a:tc>
                  <a:txBody>
                    <a:bodyPr/>
                    <a:lstStyle/>
                    <a:p>
                      <a:pPr marL="108000" algn="l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за счет федеральных средств 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8 515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3 175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i="1" dirty="0" smtClean="0">
                          <a:latin typeface="Times New Roman" pitchFamily="18" charset="0"/>
                          <a:cs typeface="Times New Roman" pitchFamily="18" charset="0"/>
                        </a:rPr>
                        <a:t>-5 340</a:t>
                      </a:r>
                      <a:endParaRPr lang="ru-RU" sz="18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i="1" dirty="0" smtClean="0">
                          <a:latin typeface="Times New Roman" pitchFamily="18" charset="0"/>
                          <a:cs typeface="Times New Roman" pitchFamily="18" charset="0"/>
                        </a:rPr>
                        <a:t>- 63%</a:t>
                      </a:r>
                      <a:endParaRPr lang="ru-RU" sz="18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3 109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3 116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7429520" y="1357298"/>
            <a:ext cx="157160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млн. рублей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4392" name="Group 72"/>
          <p:cNvGraphicFramePr>
            <a:graphicFrameLocks noGrp="1"/>
          </p:cNvGraphicFramePr>
          <p:nvPr>
            <p:ph type="tbl" idx="1"/>
          </p:nvPr>
        </p:nvGraphicFramePr>
        <p:xfrm>
          <a:off x="142844" y="1785926"/>
          <a:ext cx="8858314" cy="492041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00528"/>
                <a:gridCol w="1428760"/>
                <a:gridCol w="1214446"/>
                <a:gridCol w="1202201"/>
                <a:gridCol w="1012379"/>
              </a:tblGrid>
              <a:tr h="499208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9663" marR="89663" marT="46957" marB="46957" anchor="ctr" horzOverflow="overflow"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Утверждено на 2016 год </a:t>
                      </a:r>
                    </a:p>
                  </a:txBody>
                  <a:tcPr marL="89663" marR="89663" marT="46957" marB="46957" anchor="ctr" horzOverflow="overflow"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2017 год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(проект)</a:t>
                      </a:r>
                    </a:p>
                  </a:txBody>
                  <a:tcPr marL="89663" marR="89663" marT="46957" marB="46957" anchor="ctr" horzOverflow="overflow"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Сравнение с 2016 г.</a:t>
                      </a:r>
                    </a:p>
                  </a:txBody>
                  <a:tcPr marL="89663" marR="89663" marT="46957" marB="46957" anchor="ctr" horzOverflow="overflow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9663" marR="89663" marT="46957" marB="46957" anchor="ctr" horzOverflow="overflow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756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млн.руб.</a:t>
                      </a:r>
                    </a:p>
                  </a:txBody>
                  <a:tcPr marL="89663" marR="89663" marT="46957" marB="46957" anchor="ctr" horzOverflow="overflow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</a:p>
                  </a:txBody>
                  <a:tcPr marL="89663" marR="89663" marT="46957" marB="46957" anchor="ctr" horzOverflow="overflow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10520">
                <a:tc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ru-RU" sz="2000" b="0" kern="1200" dirty="0" smtClean="0">
                          <a:latin typeface="Times New Roman" pitchFamily="18" charset="0"/>
                          <a:cs typeface="Times New Roman" pitchFamily="18" charset="0"/>
                        </a:rPr>
                        <a:t> Образование</a:t>
                      </a:r>
                      <a:endParaRPr kumimoji="0" lang="ru-RU" sz="2000" b="0" i="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kumimoji="0" lang="ru-RU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16 918</a:t>
                      </a:r>
                      <a:endParaRPr kumimoji="0" lang="ru-RU" sz="2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kumimoji="0" lang="ru-RU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16 832</a:t>
                      </a:r>
                      <a:endParaRPr kumimoji="0" lang="ru-RU" sz="2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kumimoji="0" lang="ru-RU" sz="2000" b="0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-86</a:t>
                      </a:r>
                      <a:endParaRPr kumimoji="0" lang="ru-RU" sz="2000" b="0" i="1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kumimoji="0" lang="ru-RU" sz="2000" b="0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-0,5%</a:t>
                      </a:r>
                      <a:endParaRPr kumimoji="0" lang="ru-RU" sz="2000" b="0" i="1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36000" marR="36000" marT="36000" marB="36000" anchor="ctr"/>
                </a:tc>
              </a:tr>
              <a:tr h="216024">
                <a:tc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ru-RU" sz="1600" b="0" i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   в том числе субвенция на  реализацию</a:t>
                      </a:r>
                      <a:r>
                        <a:rPr kumimoji="0" lang="ru-RU" sz="1600" b="0" i="1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общеобразовательных программ</a:t>
                      </a:r>
                      <a:r>
                        <a:rPr kumimoji="0" lang="ru-RU" sz="1600" b="0" i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endParaRPr kumimoji="0" lang="ru-RU" sz="1600" b="0" i="1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kumimoji="0" lang="ru-RU" sz="1600" b="0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11 721</a:t>
                      </a:r>
                      <a:endParaRPr kumimoji="0" lang="ru-RU" sz="1600" b="0" i="1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kumimoji="0" lang="ru-RU" sz="1600" b="0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11 878</a:t>
                      </a:r>
                      <a:endParaRPr kumimoji="0" lang="ru-RU" sz="1600" b="0" i="1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kumimoji="0" lang="ru-RU" sz="1600" b="0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+157</a:t>
                      </a:r>
                      <a:endParaRPr kumimoji="0" lang="ru-RU" sz="1600" b="0" i="1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kumimoji="0" lang="ru-RU" sz="1600" b="0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+1,3%</a:t>
                      </a:r>
                      <a:endParaRPr kumimoji="0" lang="ru-RU" sz="1600" b="0" i="1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36000" marR="36000" marT="36000" marB="36000" anchor="ctr"/>
                </a:tc>
              </a:tr>
              <a:tr h="555384">
                <a:tc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ru-RU" sz="2000" b="0" kern="1200" dirty="0" smtClean="0">
                          <a:latin typeface="Times New Roman" pitchFamily="18" charset="0"/>
                          <a:cs typeface="Times New Roman" pitchFamily="18" charset="0"/>
                        </a:rPr>
                        <a:t> Здравоохранение</a:t>
                      </a:r>
                      <a:endParaRPr kumimoji="0" lang="ru-RU" sz="2000" b="0" i="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kumimoji="0" lang="ru-RU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11 814</a:t>
                      </a:r>
                      <a:endParaRPr kumimoji="0" lang="ru-RU" sz="2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kumimoji="0" lang="ru-RU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11 651</a:t>
                      </a:r>
                      <a:endParaRPr kumimoji="0" lang="ru-RU" sz="2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kumimoji="0" lang="ru-RU" sz="2000" b="0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-163</a:t>
                      </a:r>
                      <a:endParaRPr kumimoji="0" lang="ru-RU" sz="2000" b="0" i="1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kumimoji="0" lang="ru-RU" sz="2000" b="0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-1,4%</a:t>
                      </a:r>
                      <a:endParaRPr kumimoji="0" lang="ru-RU" sz="2000" b="0" i="1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36000" marR="36000" marT="36000" marB="36000" anchor="ctr"/>
                </a:tc>
              </a:tr>
              <a:tr h="504056">
                <a:tc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ru-RU" sz="2000" b="0" i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</a:t>
                      </a:r>
                      <a:r>
                        <a:rPr kumimoji="0" lang="ru-RU" sz="1600" b="0" i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 том числе медицинское</a:t>
                      </a:r>
                      <a:r>
                        <a:rPr kumimoji="0" lang="ru-RU" sz="1600" b="0" i="1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страхование </a:t>
                      </a:r>
                      <a:r>
                        <a:rPr kumimoji="0" lang="ru-RU" sz="1600" b="0" i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неработающего населения</a:t>
                      </a:r>
                      <a:endParaRPr kumimoji="0" lang="ru-RU" sz="1600" b="0" i="1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kumimoji="0" lang="ru-RU" sz="1600" b="0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7 785</a:t>
                      </a:r>
                      <a:endParaRPr kumimoji="0" lang="ru-RU" sz="1600" b="0" i="1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kumimoji="0" lang="ru-RU" sz="1600" b="0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7 890</a:t>
                      </a:r>
                      <a:endParaRPr kumimoji="0" lang="ru-RU" sz="1600" b="0" i="1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kumimoji="0" lang="ru-RU" sz="1600" b="0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+105</a:t>
                      </a:r>
                      <a:endParaRPr kumimoji="0" lang="ru-RU" sz="1600" b="0" i="1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kumimoji="0" lang="ru-RU" sz="1600" b="0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+1,3%</a:t>
                      </a:r>
                      <a:endParaRPr kumimoji="0" lang="ru-RU" sz="1600" b="0" i="1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36000" marR="36000" marT="36000" marB="36000" anchor="ctr"/>
                </a:tc>
              </a:tr>
              <a:tr h="504056">
                <a:tc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ru-RU" sz="2000" b="0" i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Культура </a:t>
                      </a:r>
                      <a:endParaRPr kumimoji="0" lang="ru-RU" sz="2000" b="0" i="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kumimoji="0" lang="ru-RU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613</a:t>
                      </a:r>
                      <a:endParaRPr kumimoji="0" lang="ru-RU" sz="2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kumimoji="0" lang="ru-RU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603</a:t>
                      </a:r>
                      <a:endParaRPr kumimoji="0" lang="ru-RU" sz="2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kumimoji="0" lang="ru-RU" sz="2000" b="0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-10</a:t>
                      </a:r>
                      <a:endParaRPr kumimoji="0" lang="ru-RU" sz="2000" b="0" i="1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kumimoji="0" lang="ru-RU" sz="2000" b="0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-1,6%</a:t>
                      </a:r>
                      <a:endParaRPr kumimoji="0" lang="ru-RU" sz="2000" b="0" i="1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36000" marR="36000" marT="36000" marB="36000" anchor="ctr"/>
                </a:tc>
              </a:tr>
              <a:tr h="432719">
                <a:tc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ru-RU" sz="2000" b="0" kern="1200" dirty="0" smtClean="0">
                          <a:latin typeface="Times New Roman" pitchFamily="18" charset="0"/>
                          <a:cs typeface="Times New Roman" pitchFamily="18" charset="0"/>
                        </a:rPr>
                        <a:t>  Социальная </a:t>
                      </a:r>
                      <a:r>
                        <a:rPr kumimoji="0" lang="ru-RU" sz="2000" b="0" kern="1200" dirty="0">
                          <a:latin typeface="Times New Roman" pitchFamily="18" charset="0"/>
                          <a:cs typeface="Times New Roman" pitchFamily="18" charset="0"/>
                        </a:rPr>
                        <a:t>политика</a:t>
                      </a:r>
                      <a:endParaRPr kumimoji="0" lang="ru-RU" sz="2000" b="0" i="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kumimoji="0" lang="ru-RU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9 094</a:t>
                      </a:r>
                      <a:endParaRPr kumimoji="0" lang="ru-RU" sz="2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kumimoji="0" lang="ru-RU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8 939</a:t>
                      </a:r>
                      <a:endParaRPr kumimoji="0" lang="ru-RU" sz="2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kumimoji="0" lang="ru-RU" sz="2000" b="0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-155</a:t>
                      </a:r>
                      <a:endParaRPr kumimoji="0" lang="ru-RU" sz="2000" b="0" i="1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kumimoji="0" lang="ru-RU" sz="2000" b="0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-1,7%</a:t>
                      </a:r>
                      <a:endParaRPr kumimoji="0" lang="ru-RU" sz="2000" b="0" i="1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36000" marR="36000" marT="36000" marB="36000" anchor="ctr"/>
                </a:tc>
              </a:tr>
              <a:tr h="374677">
                <a:tc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ru-RU" sz="1600" b="0" i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        меры </a:t>
                      </a:r>
                      <a:r>
                        <a:rPr kumimoji="0" lang="ru-RU" sz="1600" b="0" i="1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соцподдержки</a:t>
                      </a:r>
                      <a:r>
                        <a:rPr kumimoji="0" lang="ru-RU" sz="1600" b="0" i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ветеранов труда</a:t>
                      </a:r>
                      <a:endParaRPr kumimoji="0" lang="ru-RU" sz="1600" b="0" i="1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kumimoji="0" lang="ru-RU" sz="1600" b="0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3 185</a:t>
                      </a:r>
                      <a:endParaRPr kumimoji="0" lang="ru-RU" sz="1600" b="0" i="1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kumimoji="0" lang="ru-RU" sz="1600" b="0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3 405</a:t>
                      </a:r>
                      <a:endParaRPr kumimoji="0" lang="ru-RU" sz="1600" b="0" i="1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kumimoji="0" lang="ru-RU" sz="1600" b="0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+220</a:t>
                      </a:r>
                      <a:endParaRPr kumimoji="0" lang="ru-RU" sz="1600" b="0" i="1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kumimoji="0" lang="ru-RU" sz="1600" b="0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+6,9%</a:t>
                      </a:r>
                      <a:endParaRPr kumimoji="0" lang="ru-RU" sz="1600" b="0" i="1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36000" marR="36000" marT="36000" marB="36000" anchor="ctr"/>
                </a:tc>
              </a:tr>
              <a:tr h="374677">
                <a:tc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ru-RU" sz="1600" b="0" i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       меры социальной поддержки семей, </a:t>
                      </a:r>
                    </a:p>
                    <a:p>
                      <a:pPr marL="0" algn="l" rtl="0" eaLnBrk="1" fontAlgn="ctr" latinLnBrk="0" hangingPunct="1"/>
                      <a:r>
                        <a:rPr kumimoji="0" lang="ru-RU" sz="1600" b="0" i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       имеющих детей</a:t>
                      </a:r>
                      <a:endParaRPr kumimoji="0" lang="ru-RU" sz="1600" b="0" i="1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kumimoji="0" lang="ru-RU" sz="1600" b="0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1 190</a:t>
                      </a:r>
                      <a:endParaRPr kumimoji="0" lang="ru-RU" sz="1600" b="0" i="1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kumimoji="0" lang="ru-RU" sz="1600" b="0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1 207</a:t>
                      </a:r>
                      <a:endParaRPr kumimoji="0" lang="ru-RU" sz="1600" b="0" i="1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kumimoji="0" lang="ru-RU" sz="1600" b="0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+17</a:t>
                      </a:r>
                      <a:endParaRPr kumimoji="0" lang="ru-RU" sz="1600" b="0" i="1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kumimoji="0" lang="ru-RU" sz="1600" b="0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+1,5%</a:t>
                      </a:r>
                      <a:endParaRPr kumimoji="0" lang="ru-RU" sz="1600" b="0" i="1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36000" marR="36000" marT="36000" marB="36000" anchor="ctr"/>
                </a:tc>
              </a:tr>
            </a:tbl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6858000" y="0"/>
            <a:ext cx="2133600" cy="357188"/>
          </a:xfrm>
        </p:spPr>
        <p:txBody>
          <a:bodyPr/>
          <a:lstStyle/>
          <a:p>
            <a:pPr>
              <a:defRPr/>
            </a:pPr>
            <a:fld id="{FE9572F6-39C8-472A-9C5E-2188FEF50072}" type="slidenum">
              <a:rPr lang="ru-RU" smtClean="0"/>
              <a:pPr>
                <a:defRPr/>
              </a:pPr>
              <a:t>7</a:t>
            </a:fld>
            <a:endParaRPr lang="ru-RU" dirty="0"/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142844" y="620713"/>
            <a:ext cx="8858312" cy="879461"/>
          </a:xfrm>
          <a:prstGeom prst="rect">
            <a:avLst/>
          </a:prstGeom>
        </p:spPr>
        <p:txBody>
          <a:bodyPr anchor="ctr"/>
          <a:lstStyle/>
          <a:p>
            <a:pPr fontAlgn="auto"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tx2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Сравнение расходов областного бюджета  на отрасли социально-культурной сферы</a:t>
            </a:r>
            <a:r>
              <a:rPr lang="ru-RU" sz="2000" b="1" dirty="0">
                <a:solidFill>
                  <a:schemeClr val="tx2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 </a:t>
            </a:r>
            <a:r>
              <a:rPr lang="ru-RU" sz="2000" b="1" dirty="0">
                <a:solidFill>
                  <a:srgbClr val="C0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(без </a:t>
            </a:r>
            <a:r>
              <a:rPr lang="ru-RU" sz="2000" b="1" dirty="0" smtClean="0">
                <a:solidFill>
                  <a:srgbClr val="C0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расходов </a:t>
            </a:r>
            <a:r>
              <a:rPr lang="ru-RU" sz="2000" b="1" dirty="0">
                <a:solidFill>
                  <a:srgbClr val="C0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за </a:t>
            </a:r>
            <a:r>
              <a:rPr lang="ru-RU" sz="2000" b="1" dirty="0" smtClean="0">
                <a:solidFill>
                  <a:srgbClr val="C0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счет федеральных средств и инвестиций) </a:t>
            </a:r>
            <a:endParaRPr lang="ru-RU" sz="2000" b="1" dirty="0">
              <a:solidFill>
                <a:srgbClr val="C00000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215206" y="1428736"/>
            <a:ext cx="157160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млн. рублей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4392" name="Group 72"/>
          <p:cNvGraphicFramePr>
            <a:graphicFrameLocks noGrp="1"/>
          </p:cNvGraphicFramePr>
          <p:nvPr>
            <p:ph type="tbl" idx="1"/>
          </p:nvPr>
        </p:nvGraphicFramePr>
        <p:xfrm>
          <a:off x="142844" y="1785926"/>
          <a:ext cx="8858314" cy="447782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43373"/>
                <a:gridCol w="1428760"/>
                <a:gridCol w="1261423"/>
                <a:gridCol w="1012379"/>
                <a:gridCol w="1012379"/>
              </a:tblGrid>
              <a:tr h="499208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9663" marR="89663" marT="46957" marB="46957" anchor="ctr" horzOverflow="overflow"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Утверждено на 2016 год </a:t>
                      </a:r>
                    </a:p>
                  </a:txBody>
                  <a:tcPr marL="89663" marR="89663" marT="46957" marB="46957" anchor="ctr" horzOverflow="overflow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2017 год</a:t>
                      </a:r>
                    </a:p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(проект)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9663" marR="89663" marT="46957" marB="46957" anchor="ctr" horzOverflow="overflow"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Сравнение с 2016 г</a:t>
                      </a:r>
                      <a:r>
                        <a:rPr kumimoji="0" lang="ru-RU" sz="1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</a:p>
                  </a:txBody>
                  <a:tcPr marL="89663" marR="89663" marT="46957" marB="46957" anchor="ctr" horzOverflow="overflow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9663" marR="89663" marT="46957" marB="46957" anchor="ctr" horzOverflow="overflow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756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млн.руб.</a:t>
                      </a:r>
                    </a:p>
                  </a:txBody>
                  <a:tcPr marL="89663" marR="89663" marT="46957" marB="46957" anchor="ctr" horzOverflow="overflow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</a:p>
                  </a:txBody>
                  <a:tcPr marL="89663" marR="89663" marT="46957" marB="46957" anchor="ctr" horzOverflow="overflow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562953">
                <a:tc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ru-RU" sz="2000" b="0" kern="1200" dirty="0" smtClean="0">
                          <a:latin typeface="Times New Roman" pitchFamily="18" charset="0"/>
                          <a:cs typeface="Times New Roman" pitchFamily="18" charset="0"/>
                        </a:rPr>
                        <a:t> Жилищно-коммунальное хозяйство</a:t>
                      </a:r>
                      <a:endParaRPr kumimoji="0" lang="ru-RU" sz="2000" b="0" i="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kumimoji="0" lang="ru-RU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3 233</a:t>
                      </a:r>
                      <a:endParaRPr kumimoji="0" lang="ru-RU" sz="2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kumimoji="0" lang="ru-RU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3 032</a:t>
                      </a:r>
                      <a:endParaRPr kumimoji="0" lang="ru-RU" sz="2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kumimoji="0" lang="ru-RU" sz="2000" b="0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-201</a:t>
                      </a:r>
                      <a:endParaRPr kumimoji="0" lang="ru-RU" sz="2000" b="0" i="1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kumimoji="0" lang="ru-RU" sz="2000" b="0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-6%</a:t>
                      </a:r>
                      <a:endParaRPr kumimoji="0" lang="ru-RU" sz="2000" b="0" i="1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36000" marR="36000" marT="36000" marB="36000" anchor="ctr"/>
                </a:tc>
              </a:tr>
              <a:tr h="216024">
                <a:tc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ru-RU" sz="1600" b="0" i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   в том числе компенсация убытков организаций ЖКХ</a:t>
                      </a:r>
                      <a:endParaRPr kumimoji="0" lang="ru-RU" sz="1600" b="0" i="1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kumimoji="0" lang="ru-RU" sz="1600" b="0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2 944</a:t>
                      </a:r>
                      <a:endParaRPr kumimoji="0" lang="ru-RU" sz="1600" b="0" i="1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kumimoji="0" lang="ru-RU" sz="1600" b="0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2 914</a:t>
                      </a:r>
                      <a:endParaRPr kumimoji="0" lang="ru-RU" sz="1600" b="0" i="1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kumimoji="0" lang="ru-RU" sz="1600" b="0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-30</a:t>
                      </a:r>
                      <a:endParaRPr kumimoji="0" lang="ru-RU" sz="1600" b="0" i="1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kumimoji="0" lang="ru-RU" sz="1600" b="0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-1%</a:t>
                      </a:r>
                      <a:endParaRPr kumimoji="0" lang="ru-RU" sz="1600" b="0" i="1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36000" marR="36000" marT="36000" marB="36000" anchor="ctr"/>
                </a:tc>
              </a:tr>
              <a:tr h="555384">
                <a:tc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ru-RU" sz="2000" b="0" kern="1200" dirty="0" smtClean="0">
                          <a:latin typeface="Times New Roman" pitchFamily="18" charset="0"/>
                          <a:cs typeface="Times New Roman" pitchFamily="18" charset="0"/>
                        </a:rPr>
                        <a:t> Транспорт</a:t>
                      </a:r>
                      <a:endParaRPr kumimoji="0" lang="ru-RU" sz="2000" b="0" i="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kumimoji="0" lang="ru-RU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533</a:t>
                      </a:r>
                      <a:endParaRPr kumimoji="0" lang="ru-RU" sz="2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kumimoji="0" lang="ru-RU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520</a:t>
                      </a:r>
                      <a:endParaRPr kumimoji="0" lang="ru-RU" sz="2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kumimoji="0" lang="ru-RU" sz="2000" b="0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-13</a:t>
                      </a:r>
                      <a:endParaRPr kumimoji="0" lang="ru-RU" sz="2000" b="0" i="1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kumimoji="0" lang="ru-RU" sz="2000" b="0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-3%</a:t>
                      </a:r>
                      <a:endParaRPr kumimoji="0" lang="ru-RU" sz="2000" b="0" i="1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36000" marR="36000" marT="36000" marB="36000" anchor="ctr"/>
                </a:tc>
              </a:tr>
              <a:tr h="504056">
                <a:tc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ru-RU" sz="2000" b="0" i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 </a:t>
                      </a:r>
                      <a:r>
                        <a:rPr kumimoji="0" lang="ru-RU" sz="1600" b="0" i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 том числе компенсация убытков организаций</a:t>
                      </a:r>
                      <a:r>
                        <a:rPr kumimoji="0" lang="ru-RU" sz="1600" b="0" i="1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транспорта</a:t>
                      </a:r>
                      <a:endParaRPr kumimoji="0" lang="ru-RU" sz="1600" b="0" i="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marL="0" algn="r" rtl="0" eaLnBrk="1" fontAlgn="ctr" latinLnBrk="0" hangingPunct="1"/>
                      <a:r>
                        <a:rPr kumimoji="0" lang="ru-RU" sz="1600" b="0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484</a:t>
                      </a: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marL="0" algn="r" rtl="0" eaLnBrk="1" fontAlgn="ctr" latinLnBrk="0" hangingPunct="1"/>
                      <a:r>
                        <a:rPr kumimoji="0" lang="ru-RU" sz="1600" b="0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322</a:t>
                      </a: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marL="0" algn="r" rtl="0" eaLnBrk="1" fontAlgn="ctr" latinLnBrk="0" hangingPunct="1"/>
                      <a:r>
                        <a:rPr kumimoji="0" lang="ru-RU" sz="1600" b="0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-162</a:t>
                      </a: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marL="0" algn="r" rtl="0" eaLnBrk="1" fontAlgn="ctr" latinLnBrk="0" hangingPunct="1"/>
                      <a:r>
                        <a:rPr kumimoji="0" lang="ru-RU" sz="1600" b="0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-33%</a:t>
                      </a:r>
                    </a:p>
                  </a:txBody>
                  <a:tcPr marL="36000" marR="36000" marT="36000" marB="36000" anchor="ctr"/>
                </a:tc>
              </a:tr>
              <a:tr h="621750">
                <a:tc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ru-RU" sz="2000" b="0" kern="1200" dirty="0" smtClean="0">
                          <a:latin typeface="Times New Roman" pitchFamily="18" charset="0"/>
                          <a:cs typeface="Times New Roman" pitchFamily="18" charset="0"/>
                        </a:rPr>
                        <a:t>  Сельское хозяйство</a:t>
                      </a:r>
                      <a:endParaRPr kumimoji="0" lang="ru-RU" sz="2000" b="0" i="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kumimoji="0" lang="ru-RU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689</a:t>
                      </a:r>
                      <a:endParaRPr kumimoji="0" lang="ru-RU" sz="2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kumimoji="0" lang="ru-RU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587</a:t>
                      </a:r>
                      <a:endParaRPr kumimoji="0" lang="ru-RU" sz="2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kumimoji="0" lang="ru-RU" sz="2000" b="0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-102</a:t>
                      </a:r>
                      <a:endParaRPr kumimoji="0" lang="ru-RU" sz="2000" b="0" i="1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kumimoji="0" lang="ru-RU" sz="2000" b="0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-15%</a:t>
                      </a:r>
                      <a:endParaRPr kumimoji="0" lang="ru-RU" sz="2000" b="0" i="1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36000" marR="36000" marT="36000" marB="36000" anchor="ctr"/>
                </a:tc>
              </a:tr>
              <a:tr h="374677">
                <a:tc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ru-RU" sz="2000" b="0" i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600" b="0" i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 том числе поддержка</a:t>
                      </a:r>
                      <a:r>
                        <a:rPr kumimoji="0" lang="ru-RU" sz="1600" b="0" i="1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600" b="0" i="1" kern="1200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сельхозтоваропроизводителей</a:t>
                      </a:r>
                      <a:endParaRPr kumimoji="0" lang="ru-RU" sz="1600" b="0" i="1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kumimoji="0" lang="ru-RU" sz="1600" b="0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466</a:t>
                      </a:r>
                      <a:endParaRPr kumimoji="0" lang="ru-RU" sz="1600" b="0" i="1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kumimoji="0" lang="ru-RU" sz="1600" b="0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364</a:t>
                      </a:r>
                      <a:endParaRPr kumimoji="0" lang="ru-RU" sz="1600" b="0" i="1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kumimoji="0" lang="ru-RU" sz="1600" b="0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-102</a:t>
                      </a:r>
                      <a:endParaRPr kumimoji="0" lang="ru-RU" sz="1600" b="0" i="1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kumimoji="0" lang="ru-RU" sz="1600" b="0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-22%</a:t>
                      </a:r>
                      <a:endParaRPr kumimoji="0" lang="ru-RU" sz="1600" b="0" i="1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36000" marR="36000" marT="36000" marB="36000" anchor="ctr"/>
                </a:tc>
              </a:tr>
            </a:tbl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6858000" y="0"/>
            <a:ext cx="2133600" cy="357188"/>
          </a:xfrm>
        </p:spPr>
        <p:txBody>
          <a:bodyPr/>
          <a:lstStyle/>
          <a:p>
            <a:pPr>
              <a:defRPr/>
            </a:pPr>
            <a:fld id="{FE9572F6-39C8-472A-9C5E-2188FEF50072}" type="slidenum">
              <a:rPr lang="ru-RU" smtClean="0"/>
              <a:pPr>
                <a:defRPr/>
              </a:pPr>
              <a:t>8</a:t>
            </a:fld>
            <a:endParaRPr lang="ru-RU" dirty="0"/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179388" y="620713"/>
            <a:ext cx="8107388" cy="879461"/>
          </a:xfrm>
          <a:prstGeom prst="rect">
            <a:avLst/>
          </a:prstGeom>
        </p:spPr>
        <p:txBody>
          <a:bodyPr anchor="ctr"/>
          <a:lstStyle/>
          <a:p>
            <a:pPr fontAlgn="auto"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tx2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Сравнение расходов областного бюджета </a:t>
            </a:r>
            <a:r>
              <a:rPr lang="ru-RU" sz="2400" b="1" dirty="0" smtClean="0">
                <a:solidFill>
                  <a:schemeClr val="tx2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на поддержку отраслей производственной сферы, сельского хозяйства </a:t>
            </a:r>
            <a:r>
              <a:rPr lang="ru-RU" sz="2000" b="1" dirty="0" smtClean="0">
                <a:solidFill>
                  <a:srgbClr val="C0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(без расходов за счет федеральных средств и инвестиций) </a:t>
            </a:r>
            <a:endParaRPr lang="ru-RU" sz="2000" b="1" dirty="0">
              <a:solidFill>
                <a:srgbClr val="C00000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9739313" y="1633538"/>
          <a:ext cx="208280" cy="365760"/>
        </p:xfrm>
        <a:graphic>
          <a:graphicData uri="http://schemas.openxmlformats.org/drawingml/2006/table">
            <a:tbl>
              <a:tblPr/>
              <a:tblGrid>
                <a:gridCol w="208280"/>
              </a:tblGrid>
              <a:tr h="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7358082" y="1357298"/>
            <a:ext cx="157160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млн. рублей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Заголовок 1"/>
          <p:cNvSpPr>
            <a:spLocks noGrp="1"/>
          </p:cNvSpPr>
          <p:nvPr>
            <p:ph type="title"/>
          </p:nvPr>
        </p:nvSpPr>
        <p:spPr>
          <a:xfrm>
            <a:off x="179512" y="476673"/>
            <a:ext cx="6912768" cy="380559"/>
          </a:xfrm>
        </p:spPr>
        <p:txBody>
          <a:bodyPr>
            <a:noAutofit/>
          </a:bodyPr>
          <a:lstStyle/>
          <a:p>
            <a:pPr eaLnBrk="1" hangingPunct="1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   Дорожный фонд Архангельской области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="" xmlns:p14="http://schemas.microsoft.com/office/powerpoint/2010/main" val="2227101480"/>
              </p:ext>
            </p:extLst>
          </p:nvPr>
        </p:nvGraphicFramePr>
        <p:xfrm>
          <a:off x="107504" y="908720"/>
          <a:ext cx="8928992" cy="5760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08512"/>
                <a:gridCol w="1440160"/>
                <a:gridCol w="1080120"/>
                <a:gridCol w="864096"/>
                <a:gridCol w="936104"/>
              </a:tblGrid>
              <a:tr h="579120">
                <a:tc rowSpan="2">
                  <a:txBody>
                    <a:bodyPr/>
                    <a:lstStyle/>
                    <a:p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Утверждено на 2016 год </a:t>
                      </a: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2017 год</a:t>
                      </a:r>
                    </a:p>
                    <a:p>
                      <a:pPr algn="ctr"/>
                      <a:r>
                        <a:rPr lang="ru-RU" sz="1600" b="0" dirty="0" smtClean="0">
                          <a:latin typeface="Times New Roman" pitchFamily="18" charset="0"/>
                          <a:cs typeface="Times New Roman" pitchFamily="18" charset="0"/>
                        </a:rPr>
                        <a:t>(проект)</a:t>
                      </a: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      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600" i="1" dirty="0" smtClean="0">
                          <a:latin typeface="Times New Roman" pitchFamily="18" charset="0"/>
                          <a:cs typeface="Times New Roman" pitchFamily="18" charset="0"/>
                        </a:rPr>
                        <a:t>Сравнение с 2016г.</a:t>
                      </a:r>
                      <a:endParaRPr lang="ru-RU" sz="16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212968">
                <a:tc vMerge="1">
                  <a:txBody>
                    <a:bodyPr/>
                    <a:lstStyle/>
                    <a:p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i="1" dirty="0" smtClean="0">
                          <a:latin typeface="Times New Roman" pitchFamily="18" charset="0"/>
                          <a:cs typeface="Times New Roman" pitchFamily="18" charset="0"/>
                        </a:rPr>
                        <a:t>млн.руб.</a:t>
                      </a:r>
                      <a:endParaRPr lang="ru-RU" sz="14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i="1" dirty="0" smtClean="0"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  <a:endParaRPr lang="ru-RU" sz="14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340216">
                <a:tc>
                  <a:txBody>
                    <a:bodyPr/>
                    <a:lstStyle/>
                    <a:p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РАСХОДЫ ДОРОЖНОГО ФОНДА, </a:t>
                      </a:r>
                      <a:r>
                        <a:rPr lang="ru-RU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всего</a:t>
                      </a:r>
                      <a:endParaRPr lang="ru-RU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6 053</a:t>
                      </a:r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4 396</a:t>
                      </a:r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-1 657</a:t>
                      </a:r>
                      <a:endParaRPr lang="ru-RU" sz="1600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-27%</a:t>
                      </a:r>
                      <a:endParaRPr lang="ru-RU" sz="1600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132184">
                <a:tc>
                  <a:txBody>
                    <a:bodyPr/>
                    <a:lstStyle/>
                    <a:p>
                      <a:r>
                        <a:rPr lang="ru-RU" sz="1400" i="1" dirty="0" smtClean="0">
                          <a:latin typeface="Times New Roman" pitchFamily="18" charset="0"/>
                          <a:cs typeface="Times New Roman" pitchFamily="18" charset="0"/>
                        </a:rPr>
                        <a:t>из них</a:t>
                      </a:r>
                      <a:endParaRPr lang="ru-RU" sz="14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lang="ru-RU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6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6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414496">
                <a:tc>
                  <a:txBody>
                    <a:bodyPr/>
                    <a:lstStyle/>
                    <a:p>
                      <a:r>
                        <a:rPr lang="ru-RU" sz="14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Межбюджетные трансферты из федерального</a:t>
                      </a:r>
                      <a:r>
                        <a:rPr lang="ru-RU" sz="1400" b="1" i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бюджета</a:t>
                      </a:r>
                      <a:endParaRPr lang="ru-RU" sz="1400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1 512</a:t>
                      </a:r>
                      <a:endParaRPr lang="ru-RU" sz="1800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- 1 512</a:t>
                      </a:r>
                      <a:endParaRPr lang="ru-RU" sz="1600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-100%</a:t>
                      </a:r>
                      <a:endParaRPr lang="ru-RU" sz="1600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242272">
                <a:tc>
                  <a:txBody>
                    <a:bodyPr/>
                    <a:lstStyle/>
                    <a:p>
                      <a:r>
                        <a:rPr lang="ru-RU" sz="1400" b="1" i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Средства </a:t>
                      </a:r>
                      <a:r>
                        <a:rPr lang="ru-RU" sz="14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областного бюджета</a:t>
                      </a:r>
                      <a:endParaRPr lang="ru-RU" sz="1400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4 541</a:t>
                      </a:r>
                      <a:endParaRPr lang="ru-RU" sz="1800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 4 396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r>
                        <a:rPr lang="ru-RU" sz="16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- 145</a:t>
                      </a:r>
                      <a:endParaRPr lang="ru-RU" sz="1600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-3%</a:t>
                      </a:r>
                      <a:endParaRPr lang="ru-RU" sz="1600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164544">
                <a:tc>
                  <a:txBody>
                    <a:bodyPr/>
                    <a:lstStyle/>
                    <a:p>
                      <a:r>
                        <a:rPr lang="ru-RU" sz="1400" i="1" dirty="0" smtClean="0">
                          <a:latin typeface="Times New Roman" pitchFamily="18" charset="0"/>
                          <a:cs typeface="Times New Roman" pitchFamily="18" charset="0"/>
                        </a:rPr>
                        <a:t>в том числе</a:t>
                      </a:r>
                      <a:endParaRPr lang="ru-RU" sz="14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lang="ru-RU" sz="18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6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6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374848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Строительство и реконструкция региональных дорог общего пользования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240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249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i="1" dirty="0" smtClean="0">
                          <a:latin typeface="Times New Roman" pitchFamily="18" charset="0"/>
                          <a:cs typeface="Times New Roman" pitchFamily="18" charset="0"/>
                        </a:rPr>
                        <a:t>+9</a:t>
                      </a:r>
                      <a:endParaRPr lang="ru-RU" sz="16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i="1" dirty="0" smtClean="0">
                          <a:latin typeface="Times New Roman" pitchFamily="18" charset="0"/>
                          <a:cs typeface="Times New Roman" pitchFamily="18" charset="0"/>
                        </a:rPr>
                        <a:t>+4%</a:t>
                      </a:r>
                      <a:endParaRPr lang="ru-RU" sz="16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604584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Ремонт, капитальный ремонт и содержание  региональных дорог общего пользования, резервный фонд,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НИОКР, оборудование пешеходных переходов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3 625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3 836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i="1" dirty="0" smtClean="0">
                          <a:latin typeface="Times New Roman" pitchFamily="18" charset="0"/>
                          <a:cs typeface="Times New Roman" pitchFamily="18" charset="0"/>
                        </a:rPr>
                        <a:t>+ 211</a:t>
                      </a:r>
                      <a:endParaRPr lang="ru-RU" sz="16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i="1" dirty="0" smtClean="0">
                          <a:latin typeface="Times New Roman" pitchFamily="18" charset="0"/>
                          <a:cs typeface="Times New Roman" pitchFamily="18" charset="0"/>
                        </a:rPr>
                        <a:t>+6%</a:t>
                      </a:r>
                      <a:endParaRPr lang="ru-RU" sz="16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305112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Затраты на управление  дорожным хозяйством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94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88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i="1" dirty="0" smtClean="0">
                          <a:latin typeface="Times New Roman" pitchFamily="18" charset="0"/>
                          <a:cs typeface="Times New Roman" pitchFamily="18" charset="0"/>
                        </a:rPr>
                        <a:t>- 6</a:t>
                      </a:r>
                      <a:endParaRPr lang="ru-RU" sz="16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i="1" dirty="0" smtClean="0">
                          <a:latin typeface="Times New Roman" pitchFamily="18" charset="0"/>
                          <a:cs typeface="Times New Roman" pitchFamily="18" charset="0"/>
                        </a:rPr>
                        <a:t>-6%</a:t>
                      </a:r>
                      <a:endParaRPr lang="ru-RU" sz="16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34358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Субсидии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местным бюджетам на </a:t>
                      </a:r>
                      <a:r>
                        <a:rPr lang="ru-RU" sz="1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софинансирование</a:t>
                      </a: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 дорожной деятельности (за счет транспортного налога с физических лиц) 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249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223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i="1" dirty="0" smtClean="0">
                          <a:latin typeface="Times New Roman" pitchFamily="18" charset="0"/>
                          <a:cs typeface="Times New Roman" pitchFamily="18" charset="0"/>
                        </a:rPr>
                        <a:t>- 26</a:t>
                      </a:r>
                      <a:endParaRPr lang="ru-RU" sz="16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i="1" dirty="0" smtClean="0">
                          <a:latin typeface="Times New Roman" pitchFamily="18" charset="0"/>
                          <a:cs typeface="Times New Roman" pitchFamily="18" charset="0"/>
                        </a:rPr>
                        <a:t>-10%</a:t>
                      </a:r>
                      <a:endParaRPr lang="ru-RU" sz="16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34358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Субсидии местным бюджетам на мероприятия в сфере транспортной инфраструктуры 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333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i="1" dirty="0" smtClean="0">
                          <a:latin typeface="Times New Roman" pitchFamily="18" charset="0"/>
                          <a:cs typeface="Times New Roman" pitchFamily="18" charset="0"/>
                        </a:rPr>
                        <a:t>- 333</a:t>
                      </a:r>
                      <a:endParaRPr lang="ru-RU" sz="16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i="1" dirty="0" smtClean="0">
                          <a:latin typeface="Times New Roman" pitchFamily="18" charset="0"/>
                          <a:cs typeface="Times New Roman" pitchFamily="18" charset="0"/>
                        </a:rPr>
                        <a:t>-100%</a:t>
                      </a:r>
                      <a:endParaRPr lang="ru-RU" sz="16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7429520" y="571480"/>
            <a:ext cx="157160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млн. рублей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3122</TotalTime>
  <Words>1471</Words>
  <Application>Microsoft Office PowerPoint</Application>
  <PresentationFormat>Экран (4:3)</PresentationFormat>
  <Paragraphs>524</Paragraphs>
  <Slides>13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Городская</vt:lpstr>
      <vt:lpstr>         О проекте областного закона                 «Об областном бюджете на 2017 год и на плановый период 2018 и 2019 годов»  </vt:lpstr>
      <vt:lpstr> Динамика налоговых и неналоговых доходов областного бюджета</vt:lpstr>
      <vt:lpstr>Слайд 3</vt:lpstr>
      <vt:lpstr>Условия предоставления из федерального бюджета бюджетам субъектов Российской Федерации бюджетных кредитов</vt:lpstr>
      <vt:lpstr>Слайд 5</vt:lpstr>
      <vt:lpstr>Расходы областного бюджета на 2017 год                                           и на плановый период 2018 и 2019 годов</vt:lpstr>
      <vt:lpstr>Слайд 7</vt:lpstr>
      <vt:lpstr>Слайд 8</vt:lpstr>
      <vt:lpstr>    Дорожный фонд Архангельской области</vt:lpstr>
      <vt:lpstr>Нецелевая финансовая поддержка муниципальных образований</vt:lpstr>
      <vt:lpstr>Направления областной адресной инвестиционной программы (ОАИП)</vt:lpstr>
      <vt:lpstr>Общие параметры областного бюджета</vt:lpstr>
      <vt:lpstr>Слайд 13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Материалы к докладу о проекте областного бюджета на 2014-2016 годы</dc:title>
  <dc:creator>Usacheva</dc:creator>
  <cp:lastModifiedBy>minfin user</cp:lastModifiedBy>
  <cp:revision>438</cp:revision>
  <dcterms:created xsi:type="dcterms:W3CDTF">2013-10-05T06:58:27Z</dcterms:created>
  <dcterms:modified xsi:type="dcterms:W3CDTF">2016-11-25T08:39:29Z</dcterms:modified>
</cp:coreProperties>
</file>