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62" r:id="rId4"/>
    <p:sldId id="258" r:id="rId5"/>
    <p:sldId id="269" r:id="rId6"/>
    <p:sldId id="264" r:id="rId7"/>
    <p:sldId id="277" r:id="rId8"/>
    <p:sldId id="278" r:id="rId9"/>
    <p:sldId id="279" r:id="rId10"/>
    <p:sldId id="280" r:id="rId11"/>
    <p:sldId id="281" r:id="rId12"/>
    <p:sldId id="260" r:id="rId13"/>
    <p:sldId id="268" r:id="rId1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7719" autoAdjust="0"/>
  </p:normalViewPr>
  <p:slideViewPr>
    <p:cSldViewPr>
      <p:cViewPr varScale="1">
        <p:scale>
          <a:sx n="102" d="100"/>
          <a:sy n="102" d="100"/>
        </p:scale>
        <p:origin x="-18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государственного долга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Архангельской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области за 2016 – 2019 годы</a:t>
            </a:r>
          </a:p>
        </c:rich>
      </c:tx>
      <c:layout>
        <c:manualLayout>
          <c:xMode val="edge"/>
          <c:yMode val="edge"/>
          <c:x val="0.13247271825396817"/>
          <c:y val="0.13140498373878964"/>
        </c:manualLayout>
      </c:layout>
    </c:title>
    <c:plotArea>
      <c:layout>
        <c:manualLayout>
          <c:layoutTarget val="inner"/>
          <c:xMode val="edge"/>
          <c:yMode val="edge"/>
          <c:x val="9.9396577380952811E-2"/>
          <c:y val="0.42015873632580142"/>
          <c:w val="0.62591381448412975"/>
          <c:h val="0.3559801389858376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утверждено 
на 01.01.2017</c:v>
                </c:pt>
                <c:pt idx="1">
                  <c:v>прогноз 
на 01.01.2018</c:v>
                </c:pt>
                <c:pt idx="2">
                  <c:v>прогноз
на 01.01.2019</c:v>
                </c:pt>
                <c:pt idx="3">
                  <c:v>прогноз
на 01.01.2020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19.970647999999919</c:v>
                </c:pt>
                <c:pt idx="1">
                  <c:v>13.730094999999999</c:v>
                </c:pt>
                <c:pt idx="2">
                  <c:v>7.4143277999999997</c:v>
                </c:pt>
                <c:pt idx="3">
                  <c:v>3.2771280000000012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Коммерческие кредиты 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утверждено 
на 01.01.2017</c:v>
                </c:pt>
                <c:pt idx="1">
                  <c:v>прогноз 
на 01.01.2018</c:v>
                </c:pt>
                <c:pt idx="2">
                  <c:v>прогноз
на 01.01.2019</c:v>
                </c:pt>
                <c:pt idx="3">
                  <c:v>прогноз
на 01.01.2020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21.282766299999889</c:v>
                </c:pt>
                <c:pt idx="1">
                  <c:v>27.839519299999989</c:v>
                </c:pt>
                <c:pt idx="2">
                  <c:v>34.147286499999893</c:v>
                </c:pt>
                <c:pt idx="3">
                  <c:v>38.276486300000002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 гарантии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утверждено 
на 01.01.2017</c:v>
                </c:pt>
                <c:pt idx="1">
                  <c:v>прогноз 
на 01.01.2018</c:v>
                </c:pt>
                <c:pt idx="2">
                  <c:v>прогноз
на 01.01.2019</c:v>
                </c:pt>
                <c:pt idx="3">
                  <c:v>прогноз
на 01.01.2020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0.4</c:v>
                </c:pt>
              </c:numCache>
            </c:numRef>
          </c:val>
        </c:ser>
        <c:gapWidth val="55"/>
        <c:overlap val="100"/>
        <c:axId val="130152320"/>
        <c:axId val="130153856"/>
      </c:barChart>
      <c:catAx>
        <c:axId val="1301523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153856"/>
        <c:crosses val="autoZero"/>
        <c:auto val="1"/>
        <c:lblAlgn val="ctr"/>
        <c:lblOffset val="100"/>
      </c:catAx>
      <c:valAx>
        <c:axId val="130153856"/>
        <c:scaling>
          <c:orientation val="minMax"/>
          <c:max val="45"/>
          <c:min val="0"/>
        </c:scaling>
        <c:axPos val="l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0152320"/>
        <c:crosses val="autoZero"/>
        <c:crossBetween val="between"/>
        <c:majorUnit val="15"/>
      </c:valAx>
    </c:plotArea>
    <c:legend>
      <c:legendPos val="r"/>
      <c:layout>
        <c:manualLayout>
          <c:xMode val="edge"/>
          <c:yMode val="edge"/>
          <c:x val="0.75824640376984165"/>
          <c:y val="0.43783522163006394"/>
          <c:w val="0.22278211805555545"/>
          <c:h val="0.37750507857052978"/>
        </c:manualLayout>
      </c:layout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12EB2A-A768-4166-BEBF-EA9C5069EB18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119639-638B-4AA3-B13C-BE505891E76E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Проект областного бюджета на 2017 год и на плановый период 2018 и 2019 годов</a:t>
          </a:r>
          <a:endParaRPr lang="ru-RU" dirty="0"/>
        </a:p>
      </dgm:t>
    </dgm:pt>
    <dgm:pt modelId="{814C2E2C-A2B4-4B0F-B722-35592D87F66D}" type="parTrans" cxnId="{025A86D2-AC4C-4265-8219-183ABABCD1C1}">
      <dgm:prSet/>
      <dgm:spPr/>
      <dgm:t>
        <a:bodyPr/>
        <a:lstStyle/>
        <a:p>
          <a:endParaRPr lang="ru-RU"/>
        </a:p>
      </dgm:t>
    </dgm:pt>
    <dgm:pt modelId="{B8E40B29-E44D-4512-93BE-98289A1E57BF}" type="sibTrans" cxnId="{025A86D2-AC4C-4265-8219-183ABABCD1C1}">
      <dgm:prSet/>
      <dgm:spPr/>
      <dgm:t>
        <a:bodyPr/>
        <a:lstStyle/>
        <a:p>
          <a:endParaRPr lang="ru-RU"/>
        </a:p>
      </dgm:t>
    </dgm:pt>
    <dgm:pt modelId="{C6B2C0FA-8E0D-4A04-80FA-7A40B17DF45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Дефицит за счет роста государственных заимствований – 0%</a:t>
          </a:r>
          <a:endParaRPr lang="ru-RU" sz="2400" dirty="0"/>
        </a:p>
      </dgm:t>
    </dgm:pt>
    <dgm:pt modelId="{DDCFD1AE-06DE-44F3-B6CC-17F7A987A832}" type="parTrans" cxnId="{329113C1-815B-4F83-B148-2238D138C8D9}">
      <dgm:prSet/>
      <dgm:spPr/>
      <dgm:t>
        <a:bodyPr/>
        <a:lstStyle/>
        <a:p>
          <a:endParaRPr lang="ru-RU"/>
        </a:p>
      </dgm:t>
    </dgm:pt>
    <dgm:pt modelId="{FFAE80EC-946A-470D-95FC-B7879FCF92AF}" type="sibTrans" cxnId="{329113C1-815B-4F83-B148-2238D138C8D9}">
      <dgm:prSet/>
      <dgm:spPr/>
      <dgm:t>
        <a:bodyPr/>
        <a:lstStyle/>
        <a:p>
          <a:endParaRPr lang="ru-RU"/>
        </a:p>
      </dgm:t>
    </dgm:pt>
    <dgm:pt modelId="{CA5380EB-1FE5-44EE-9D6D-0C7F5056F12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 err="1" smtClean="0">
              <a:latin typeface="Times New Roman" pitchFamily="18" charset="0"/>
              <a:cs typeface="Times New Roman" pitchFamily="18" charset="0"/>
            </a:rPr>
            <a:t>Неувеличение</a:t>
          </a: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 уровня государственного долга Архангельской области                                                         в 2017 – 2019 годах</a:t>
          </a:r>
        </a:p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Уровень государственного долга                          по коммерческим кредитам на 01.01.2018 – не более 60 %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(условие постановления Правительства РФ от 27.01.2016 № 40 «Об утверждении правил предоставления (использования, возврата) из федерального бюджета бюджетам субъектов Российской Федерации бюджетных кредитов на 2016 год»)</a:t>
          </a:r>
          <a:endParaRPr lang="ru-RU" sz="1400" dirty="0"/>
        </a:p>
      </dgm:t>
    </dgm:pt>
    <dgm:pt modelId="{97C1D96F-49B3-4CDA-9317-4B1B8AEF7EF0}" type="parTrans" cxnId="{4D8767AC-105E-49BD-97F1-0C8CFFF20747}">
      <dgm:prSet/>
      <dgm:spPr/>
      <dgm:t>
        <a:bodyPr/>
        <a:lstStyle/>
        <a:p>
          <a:endParaRPr lang="ru-RU"/>
        </a:p>
      </dgm:t>
    </dgm:pt>
    <dgm:pt modelId="{95489E36-704F-49D0-ADB1-30B1E62D669B}" type="sibTrans" cxnId="{4D8767AC-105E-49BD-97F1-0C8CFFF20747}">
      <dgm:prSet/>
      <dgm:spPr/>
      <dgm:t>
        <a:bodyPr/>
        <a:lstStyle/>
        <a:p>
          <a:endParaRPr lang="ru-RU"/>
        </a:p>
      </dgm:t>
    </dgm:pt>
    <dgm:pt modelId="{4ABB4B87-B34F-4430-98E1-EC5335B0B695}" type="pres">
      <dgm:prSet presAssocID="{4712EB2A-A768-4166-BEBF-EA9C5069EB1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1A1130-FC33-4CD7-B4BC-5B56C0BD2FB6}" type="pres">
      <dgm:prSet presAssocID="{8E119639-638B-4AA3-B13C-BE505891E76E}" presName="root" presStyleCnt="0"/>
      <dgm:spPr/>
    </dgm:pt>
    <dgm:pt modelId="{162ED851-C372-4338-A9B5-B151797A20C8}" type="pres">
      <dgm:prSet presAssocID="{8E119639-638B-4AA3-B13C-BE505891E76E}" presName="rootComposite" presStyleCnt="0"/>
      <dgm:spPr/>
    </dgm:pt>
    <dgm:pt modelId="{0080F7FA-24B6-40E7-84E4-5FAB0C4AE62A}" type="pres">
      <dgm:prSet presAssocID="{8E119639-638B-4AA3-B13C-BE505891E76E}" presName="rootText" presStyleLbl="node1" presStyleIdx="0" presStyleCnt="1" custScaleX="271774" custLinFactNeighborX="-1840" custLinFactNeighborY="-19236"/>
      <dgm:spPr/>
      <dgm:t>
        <a:bodyPr/>
        <a:lstStyle/>
        <a:p>
          <a:endParaRPr lang="ru-RU"/>
        </a:p>
      </dgm:t>
    </dgm:pt>
    <dgm:pt modelId="{E909DBD1-6DF4-4B21-9B62-45792CD0D9BF}" type="pres">
      <dgm:prSet presAssocID="{8E119639-638B-4AA3-B13C-BE505891E76E}" presName="rootConnector" presStyleLbl="node1" presStyleIdx="0" presStyleCnt="1"/>
      <dgm:spPr/>
      <dgm:t>
        <a:bodyPr/>
        <a:lstStyle/>
        <a:p>
          <a:endParaRPr lang="ru-RU"/>
        </a:p>
      </dgm:t>
    </dgm:pt>
    <dgm:pt modelId="{D982BDCA-BF9F-4245-AAFE-AE7BD1CD4785}" type="pres">
      <dgm:prSet presAssocID="{8E119639-638B-4AA3-B13C-BE505891E76E}" presName="childShape" presStyleCnt="0"/>
      <dgm:spPr/>
    </dgm:pt>
    <dgm:pt modelId="{48CB776D-1663-4480-AF60-18B77101D207}" type="pres">
      <dgm:prSet presAssocID="{DDCFD1AE-06DE-44F3-B6CC-17F7A987A832}" presName="Name13" presStyleLbl="parChTrans1D2" presStyleIdx="0" presStyleCnt="2"/>
      <dgm:spPr/>
      <dgm:t>
        <a:bodyPr/>
        <a:lstStyle/>
        <a:p>
          <a:endParaRPr lang="ru-RU"/>
        </a:p>
      </dgm:t>
    </dgm:pt>
    <dgm:pt modelId="{4DA7BC8F-8F74-4A45-B379-B283A0607B55}" type="pres">
      <dgm:prSet presAssocID="{C6B2C0FA-8E0D-4A04-80FA-7A40B17DF45A}" presName="childText" presStyleLbl="bgAcc1" presStyleIdx="0" presStyleCnt="2" custScaleX="257342" custScaleY="58897" custLinFactNeighborX="-1689" custLinFactNeighborY="-15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6E7D0-F0DA-4E90-887D-686126DBF89E}" type="pres">
      <dgm:prSet presAssocID="{97C1D96F-49B3-4CDA-9317-4B1B8AEF7EF0}" presName="Name13" presStyleLbl="parChTrans1D2" presStyleIdx="1" presStyleCnt="2"/>
      <dgm:spPr/>
      <dgm:t>
        <a:bodyPr/>
        <a:lstStyle/>
        <a:p>
          <a:endParaRPr lang="ru-RU"/>
        </a:p>
      </dgm:t>
    </dgm:pt>
    <dgm:pt modelId="{2C554F81-B63F-45BA-8D57-725F8256EFFF}" type="pres">
      <dgm:prSet presAssocID="{CA5380EB-1FE5-44EE-9D6D-0C7F5056F12E}" presName="childText" presStyleLbl="bgAcc1" presStyleIdx="1" presStyleCnt="2" custScaleX="293776" custScaleY="231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8767AC-105E-49BD-97F1-0C8CFFF20747}" srcId="{8E119639-638B-4AA3-B13C-BE505891E76E}" destId="{CA5380EB-1FE5-44EE-9D6D-0C7F5056F12E}" srcOrd="1" destOrd="0" parTransId="{97C1D96F-49B3-4CDA-9317-4B1B8AEF7EF0}" sibTransId="{95489E36-704F-49D0-ADB1-30B1E62D669B}"/>
    <dgm:cxn modelId="{025A86D2-AC4C-4265-8219-183ABABCD1C1}" srcId="{4712EB2A-A768-4166-BEBF-EA9C5069EB18}" destId="{8E119639-638B-4AA3-B13C-BE505891E76E}" srcOrd="0" destOrd="0" parTransId="{814C2E2C-A2B4-4B0F-B722-35592D87F66D}" sibTransId="{B8E40B29-E44D-4512-93BE-98289A1E57BF}"/>
    <dgm:cxn modelId="{B1115B71-DFC4-4ACB-A433-36F7163868AC}" type="presOf" srcId="{8E119639-638B-4AA3-B13C-BE505891E76E}" destId="{E909DBD1-6DF4-4B21-9B62-45792CD0D9BF}" srcOrd="1" destOrd="0" presId="urn:microsoft.com/office/officeart/2005/8/layout/hierarchy3"/>
    <dgm:cxn modelId="{54335CC7-B718-4B56-96ED-C8A3DC220E6C}" type="presOf" srcId="{4712EB2A-A768-4166-BEBF-EA9C5069EB18}" destId="{4ABB4B87-B34F-4430-98E1-EC5335B0B695}" srcOrd="0" destOrd="0" presId="urn:microsoft.com/office/officeart/2005/8/layout/hierarchy3"/>
    <dgm:cxn modelId="{329113C1-815B-4F83-B148-2238D138C8D9}" srcId="{8E119639-638B-4AA3-B13C-BE505891E76E}" destId="{C6B2C0FA-8E0D-4A04-80FA-7A40B17DF45A}" srcOrd="0" destOrd="0" parTransId="{DDCFD1AE-06DE-44F3-B6CC-17F7A987A832}" sibTransId="{FFAE80EC-946A-470D-95FC-B7879FCF92AF}"/>
    <dgm:cxn modelId="{824391CA-E110-4E75-824E-F4C144901726}" type="presOf" srcId="{CA5380EB-1FE5-44EE-9D6D-0C7F5056F12E}" destId="{2C554F81-B63F-45BA-8D57-725F8256EFFF}" srcOrd="0" destOrd="0" presId="urn:microsoft.com/office/officeart/2005/8/layout/hierarchy3"/>
    <dgm:cxn modelId="{B1F5DD30-519D-4E70-A44F-00CB9D601B58}" type="presOf" srcId="{DDCFD1AE-06DE-44F3-B6CC-17F7A987A832}" destId="{48CB776D-1663-4480-AF60-18B77101D207}" srcOrd="0" destOrd="0" presId="urn:microsoft.com/office/officeart/2005/8/layout/hierarchy3"/>
    <dgm:cxn modelId="{997F7153-6721-40A2-A18D-E290FBC4FA67}" type="presOf" srcId="{C6B2C0FA-8E0D-4A04-80FA-7A40B17DF45A}" destId="{4DA7BC8F-8F74-4A45-B379-B283A0607B55}" srcOrd="0" destOrd="0" presId="urn:microsoft.com/office/officeart/2005/8/layout/hierarchy3"/>
    <dgm:cxn modelId="{F827C3FA-83B7-49E2-9324-0361B320867A}" type="presOf" srcId="{97C1D96F-49B3-4CDA-9317-4B1B8AEF7EF0}" destId="{0906E7D0-F0DA-4E90-887D-686126DBF89E}" srcOrd="0" destOrd="0" presId="urn:microsoft.com/office/officeart/2005/8/layout/hierarchy3"/>
    <dgm:cxn modelId="{0B49DB9D-C886-4AF1-B170-F987CCB86DF5}" type="presOf" srcId="{8E119639-638B-4AA3-B13C-BE505891E76E}" destId="{0080F7FA-24B6-40E7-84E4-5FAB0C4AE62A}" srcOrd="0" destOrd="0" presId="urn:microsoft.com/office/officeart/2005/8/layout/hierarchy3"/>
    <dgm:cxn modelId="{177C191A-0514-4441-AC76-7CE47BEC82DD}" type="presParOf" srcId="{4ABB4B87-B34F-4430-98E1-EC5335B0B695}" destId="{7C1A1130-FC33-4CD7-B4BC-5B56C0BD2FB6}" srcOrd="0" destOrd="0" presId="urn:microsoft.com/office/officeart/2005/8/layout/hierarchy3"/>
    <dgm:cxn modelId="{A5D75710-1BAD-4D1A-9274-AFF69C33585F}" type="presParOf" srcId="{7C1A1130-FC33-4CD7-B4BC-5B56C0BD2FB6}" destId="{162ED851-C372-4338-A9B5-B151797A20C8}" srcOrd="0" destOrd="0" presId="urn:microsoft.com/office/officeart/2005/8/layout/hierarchy3"/>
    <dgm:cxn modelId="{E805F0CA-1F66-4FC6-88F6-5D8DA84911C9}" type="presParOf" srcId="{162ED851-C372-4338-A9B5-B151797A20C8}" destId="{0080F7FA-24B6-40E7-84E4-5FAB0C4AE62A}" srcOrd="0" destOrd="0" presId="urn:microsoft.com/office/officeart/2005/8/layout/hierarchy3"/>
    <dgm:cxn modelId="{E36F8B67-45B7-47CE-AAAA-86D95D5C8D54}" type="presParOf" srcId="{162ED851-C372-4338-A9B5-B151797A20C8}" destId="{E909DBD1-6DF4-4B21-9B62-45792CD0D9BF}" srcOrd="1" destOrd="0" presId="urn:microsoft.com/office/officeart/2005/8/layout/hierarchy3"/>
    <dgm:cxn modelId="{265800E1-F6EE-43FC-8C8F-C43A6BDF608E}" type="presParOf" srcId="{7C1A1130-FC33-4CD7-B4BC-5B56C0BD2FB6}" destId="{D982BDCA-BF9F-4245-AAFE-AE7BD1CD4785}" srcOrd="1" destOrd="0" presId="urn:microsoft.com/office/officeart/2005/8/layout/hierarchy3"/>
    <dgm:cxn modelId="{21C65D24-BF96-4A12-8582-B3797E2784B9}" type="presParOf" srcId="{D982BDCA-BF9F-4245-AAFE-AE7BD1CD4785}" destId="{48CB776D-1663-4480-AF60-18B77101D207}" srcOrd="0" destOrd="0" presId="urn:microsoft.com/office/officeart/2005/8/layout/hierarchy3"/>
    <dgm:cxn modelId="{DDCEA8D0-F940-4D8F-88CD-E45918F8753A}" type="presParOf" srcId="{D982BDCA-BF9F-4245-AAFE-AE7BD1CD4785}" destId="{4DA7BC8F-8F74-4A45-B379-B283A0607B55}" srcOrd="1" destOrd="0" presId="urn:microsoft.com/office/officeart/2005/8/layout/hierarchy3"/>
    <dgm:cxn modelId="{D8B09C0B-42DF-4A50-BFA9-3487761634B6}" type="presParOf" srcId="{D982BDCA-BF9F-4245-AAFE-AE7BD1CD4785}" destId="{0906E7D0-F0DA-4E90-887D-686126DBF89E}" srcOrd="2" destOrd="0" presId="urn:microsoft.com/office/officeart/2005/8/layout/hierarchy3"/>
    <dgm:cxn modelId="{C48DBA2A-5510-4ACA-BFFC-20963169FB4B}" type="presParOf" srcId="{D982BDCA-BF9F-4245-AAFE-AE7BD1CD4785}" destId="{2C554F81-B63F-45BA-8D57-725F8256EFFF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80F7FA-24B6-40E7-84E4-5FAB0C4AE62A}">
      <dsp:nvSpPr>
        <dsp:cNvPr id="0" name=""/>
        <dsp:cNvSpPr/>
      </dsp:nvSpPr>
      <dsp:spPr>
        <a:xfrm>
          <a:off x="126570" y="2390"/>
          <a:ext cx="8142161" cy="14979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latin typeface="Times New Roman" pitchFamily="18" charset="0"/>
              <a:cs typeface="Times New Roman" pitchFamily="18" charset="0"/>
            </a:rPr>
            <a:t>Проект областного бюджета на 2017 год и на плановый период 2018 и 2019 годов</a:t>
          </a:r>
          <a:endParaRPr lang="ru-RU" sz="3400" kern="1200" dirty="0"/>
        </a:p>
      </dsp:txBody>
      <dsp:txXfrm>
        <a:off x="126570" y="2390"/>
        <a:ext cx="8142161" cy="1497965"/>
      </dsp:txXfrm>
    </dsp:sp>
    <dsp:sp modelId="{48CB776D-1663-4480-AF60-18B77101D207}">
      <dsp:nvSpPr>
        <dsp:cNvPr id="0" name=""/>
        <dsp:cNvSpPr/>
      </dsp:nvSpPr>
      <dsp:spPr>
        <a:xfrm>
          <a:off x="940786" y="1500355"/>
          <a:ext cx="814216" cy="10049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940"/>
              </a:lnTo>
              <a:lnTo>
                <a:pt x="814216" y="100494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7BC8F-8F74-4A45-B379-B283A0607B55}">
      <dsp:nvSpPr>
        <dsp:cNvPr id="0" name=""/>
        <dsp:cNvSpPr/>
      </dsp:nvSpPr>
      <dsp:spPr>
        <a:xfrm>
          <a:off x="1755002" y="1874847"/>
          <a:ext cx="6833862" cy="12608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"/>
                <a:satMod val="255000"/>
              </a:schemeClr>
            </a:gs>
            <a:gs pos="55000">
              <a:schemeClr val="accent1">
                <a:tint val="12000"/>
                <a:satMod val="255000"/>
              </a:schemeClr>
            </a:gs>
            <a:gs pos="100000">
              <a:schemeClr val="accent1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itchFamily="18" charset="0"/>
              <a:cs typeface="Times New Roman" pitchFamily="18" charset="0"/>
            </a:rPr>
            <a:t>Дефицит – 0%</a:t>
          </a:r>
          <a:endParaRPr lang="ru-RU" sz="4000" kern="1200" dirty="0"/>
        </a:p>
      </dsp:txBody>
      <dsp:txXfrm>
        <a:off x="1755002" y="1874847"/>
        <a:ext cx="6833862" cy="1260897"/>
      </dsp:txXfrm>
    </dsp:sp>
    <dsp:sp modelId="{0906E7D0-F0DA-4E90-887D-686126DBF89E}">
      <dsp:nvSpPr>
        <dsp:cNvPr id="0" name=""/>
        <dsp:cNvSpPr/>
      </dsp:nvSpPr>
      <dsp:spPr>
        <a:xfrm>
          <a:off x="940786" y="1500355"/>
          <a:ext cx="814216" cy="29840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4067"/>
              </a:lnTo>
              <a:lnTo>
                <a:pt x="814216" y="29840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54F81-B63F-45BA-8D57-725F8256EFFF}">
      <dsp:nvSpPr>
        <dsp:cNvPr id="0" name=""/>
        <dsp:cNvSpPr/>
      </dsp:nvSpPr>
      <dsp:spPr>
        <a:xfrm>
          <a:off x="1755002" y="3510236"/>
          <a:ext cx="6734925" cy="19483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1000"/>
                <a:satMod val="255000"/>
              </a:schemeClr>
            </a:gs>
            <a:gs pos="55000">
              <a:schemeClr val="accent2">
                <a:tint val="12000"/>
                <a:satMod val="255000"/>
              </a:schemeClr>
            </a:gs>
            <a:gs pos="100000">
              <a:schemeClr val="accent2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>
              <a:latin typeface="Times New Roman" pitchFamily="18" charset="0"/>
              <a:cs typeface="Times New Roman" pitchFamily="18" charset="0"/>
            </a:rPr>
            <a:t>Неувеличение</a:t>
          </a:r>
          <a:r>
            <a:rPr lang="ru-RU" sz="3000" kern="1200" dirty="0" smtClean="0">
              <a:latin typeface="Times New Roman" pitchFamily="18" charset="0"/>
              <a:cs typeface="Times New Roman" pitchFamily="18" charset="0"/>
            </a:rPr>
            <a:t> уровня государственного долга Архангельской области                                                         в 2017 – 2019 годах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(условие постановления Правительства РФ от 27.01.2016 № 40 «Об утверждении правил предоставления (использования, возврата) из федерального бюджета бюджетам субъектов Российской Федерации бюджетных кредитов на 2016 год»)</a:t>
          </a:r>
          <a:endParaRPr lang="ru-RU" sz="1400" kern="1200" dirty="0"/>
        </a:p>
      </dsp:txBody>
      <dsp:txXfrm>
        <a:off x="1755002" y="3510236"/>
        <a:ext cx="6734925" cy="1948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0.79245</cdr:x>
      <cdr:y>0.6375</cdr:y>
    </cdr:from>
    <cdr:to>
      <cdr:x>0.98113</cdr:x>
      <cdr:y>0.925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48672" y="3672408"/>
          <a:ext cx="1440160" cy="1656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0.07476</cdr:x>
      <cdr:y>0.8375</cdr:y>
    </cdr:from>
    <cdr:to>
      <cdr:x>0.77562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3568" y="5256584"/>
          <a:ext cx="6408712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0.2165</cdr:x>
      <cdr:y>0.3057</cdr:y>
    </cdr:from>
    <cdr:to>
      <cdr:x>0.2795</cdr:x>
      <cdr:y>0.34843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979712" y="206084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0.09823</cdr:x>
      <cdr:y>0.28352</cdr:y>
    </cdr:from>
    <cdr:to>
      <cdr:x>0.72329</cdr:x>
      <cdr:y>0.41695</cdr:y>
    </cdr:to>
    <cdr:grpSp>
      <cdr:nvGrpSpPr>
        <cdr:cNvPr id="14" name="Группа 13"/>
        <cdr:cNvGrpSpPr/>
      </cdr:nvGrpSpPr>
      <cdr:grpSpPr>
        <a:xfrm xmlns:a="http://schemas.openxmlformats.org/drawingml/2006/main">
          <a:off x="792127" y="1196763"/>
          <a:ext cx="5040484" cy="563220"/>
          <a:chOff x="864096" y="1281598"/>
          <a:chExt cx="5040560" cy="563227"/>
        </a:xfrm>
      </cdr:grpSpPr>
      <cdr:grpSp>
        <cdr:nvGrpSpPr>
          <cdr:cNvPr id="28" name="Группа 27"/>
          <cdr:cNvGrpSpPr/>
        </cdr:nvGrpSpPr>
        <cdr:grpSpPr>
          <a:xfrm xmlns:a="http://schemas.openxmlformats.org/drawingml/2006/main">
            <a:off x="864096" y="1281598"/>
            <a:ext cx="2520280" cy="563227"/>
            <a:chOff x="979775" y="1490596"/>
            <a:chExt cx="2857855" cy="592050"/>
          </a:xfrm>
        </cdr:grpSpPr>
        <cdr:sp macro="" textlink="">
          <cdr:nvSpPr>
            <cdr:cNvPr id="18" name="TextBox 17"/>
            <cdr:cNvSpPr txBox="1"/>
          </cdr:nvSpPr>
          <cdr:spPr>
            <a:xfrm xmlns:a="http://schemas.openxmlformats.org/drawingml/2006/main">
              <a:off x="979775" y="1490597"/>
              <a:ext cx="1388101" cy="59204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vertOverflow="clip" wrap="square" rtlCol="0"/>
            <a:lstStyle xmlns:a="http://schemas.openxmlformats.org/drawingml/2006/main"/>
            <a:p xmlns:a="http://schemas.openxmlformats.org/drawingml/2006/main">
              <a:pPr algn="ctr"/>
              <a:r>
                <a:rPr lang="ru-RU" sz="1800" b="1" dirty="0" smtClean="0">
                  <a:latin typeface="Times New Roman" pitchFamily="18" charset="0"/>
                  <a:cs typeface="Times New Roman" pitchFamily="18" charset="0"/>
                </a:rPr>
                <a:t>41,7</a:t>
              </a:r>
            </a:p>
            <a:p xmlns:a="http://schemas.openxmlformats.org/drawingml/2006/main"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млрд. рублей</a:t>
              </a:r>
              <a:endParaRPr lang="ru-RU" sz="1200" b="1" dirty="0">
                <a:latin typeface="Times New Roman" pitchFamily="18" charset="0"/>
                <a:cs typeface="Times New Roman" pitchFamily="18" charset="0"/>
              </a:endParaRPr>
            </a:p>
          </cdr:txBody>
        </cdr:sp>
        <cdr:sp macro="" textlink="">
          <cdr:nvSpPr>
            <cdr:cNvPr id="19" name="TextBox 1"/>
            <cdr:cNvSpPr txBox="1"/>
          </cdr:nvSpPr>
          <cdr:spPr>
            <a:xfrm xmlns:a="http://schemas.openxmlformats.org/drawingml/2006/main">
              <a:off x="2449529" y="1490596"/>
              <a:ext cx="1388101" cy="549319"/>
            </a:xfrm>
            <a:prstGeom xmlns:a="http://schemas.openxmlformats.org/drawingml/2006/main" prst="rect">
              <a:avLst/>
            </a:prstGeom>
          </cdr:spPr>
          <cdr:txBody>
            <a:bodyPr xmlns:a="http://schemas.openxmlformats.org/drawingml/2006/main" wrap="square" rtlCol="0"/>
            <a:lstStyle xmlns:a="http://schemas.openxmlformats.org/drawingml/2006/main">
              <a:lvl1pPr marL="0" indent="0">
                <a:defRPr sz="1100">
                  <a:latin typeface="Georgia"/>
                </a:defRPr>
              </a:lvl1pPr>
              <a:lvl2pPr marL="457200" indent="0">
                <a:defRPr sz="1100">
                  <a:latin typeface="Georgia"/>
                </a:defRPr>
              </a:lvl2pPr>
              <a:lvl3pPr marL="914400" indent="0">
                <a:defRPr sz="1100">
                  <a:latin typeface="Georgia"/>
                </a:defRPr>
              </a:lvl3pPr>
              <a:lvl4pPr marL="1371600" indent="0">
                <a:defRPr sz="1100">
                  <a:latin typeface="Georgia"/>
                </a:defRPr>
              </a:lvl4pPr>
              <a:lvl5pPr marL="1828800" indent="0">
                <a:defRPr sz="1100">
                  <a:latin typeface="Georgia"/>
                </a:defRPr>
              </a:lvl5pPr>
              <a:lvl6pPr marL="2286000" indent="0">
                <a:defRPr sz="1100">
                  <a:latin typeface="Georgia"/>
                </a:defRPr>
              </a:lvl6pPr>
              <a:lvl7pPr marL="2743200" indent="0">
                <a:defRPr sz="1100">
                  <a:latin typeface="Georgia"/>
                </a:defRPr>
              </a:lvl7pPr>
              <a:lvl8pPr marL="3200400" indent="0">
                <a:defRPr sz="1100">
                  <a:latin typeface="Georgia"/>
                </a:defRPr>
              </a:lvl8pPr>
              <a:lvl9pPr marL="3657600" indent="0">
                <a:defRPr sz="1100">
                  <a:latin typeface="Georgia"/>
                </a:defRPr>
              </a:lvl9pPr>
            </a:lstStyle>
            <a:p xmlns:a="http://schemas.openxmlformats.org/drawingml/2006/main">
              <a:pPr algn="ctr"/>
              <a:r>
                <a:rPr lang="ru-RU" sz="1800" b="1" dirty="0" smtClean="0">
                  <a:latin typeface="Times New Roman" pitchFamily="18" charset="0"/>
                  <a:cs typeface="Times New Roman" pitchFamily="18" charset="0"/>
                </a:rPr>
                <a:t>41,6</a:t>
              </a:r>
            </a:p>
            <a:p xmlns:a="http://schemas.openxmlformats.org/drawingml/2006/main"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млрд. рублей</a:t>
              </a:r>
            </a:p>
            <a:p xmlns:a="http://schemas.openxmlformats.org/drawingml/2006/main">
              <a:pPr algn="ctr"/>
              <a:endParaRPr lang="ru-RU" sz="1800" b="1" dirty="0" smtClean="0">
                <a:latin typeface="Times New Roman" pitchFamily="18" charset="0"/>
                <a:cs typeface="Times New Roman" pitchFamily="18" charset="0"/>
              </a:endParaRPr>
            </a:p>
            <a:p xmlns:a="http://schemas.openxmlformats.org/drawingml/2006/main">
              <a:pPr algn="ctr"/>
              <a:endParaRPr lang="ru-RU" sz="1800" b="1" dirty="0">
                <a:latin typeface="Times New Roman" pitchFamily="18" charset="0"/>
                <a:cs typeface="Times New Roman" pitchFamily="18" charset="0"/>
              </a:endParaRPr>
            </a:p>
          </cdr:txBody>
        </cdr:sp>
      </cdr:grpSp>
      <cdr:sp macro="" textlink="">
        <cdr:nvSpPr>
          <cdr:cNvPr id="11" name="TextBox 1"/>
          <cdr:cNvSpPr txBox="1"/>
        </cdr:nvSpPr>
        <cdr:spPr>
          <a:xfrm xmlns:a="http://schemas.openxmlformats.org/drawingml/2006/main">
            <a:off x="3456384" y="1281598"/>
            <a:ext cx="1224136" cy="52257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Georgia"/>
              </a:defRPr>
            </a:lvl1pPr>
            <a:lvl2pPr marL="457200" indent="0">
              <a:defRPr sz="1100">
                <a:latin typeface="Georgia"/>
              </a:defRPr>
            </a:lvl2pPr>
            <a:lvl3pPr marL="914400" indent="0">
              <a:defRPr sz="1100">
                <a:latin typeface="Georgia"/>
              </a:defRPr>
            </a:lvl3pPr>
            <a:lvl4pPr marL="1371600" indent="0">
              <a:defRPr sz="1100">
                <a:latin typeface="Georgia"/>
              </a:defRPr>
            </a:lvl4pPr>
            <a:lvl5pPr marL="1828800" indent="0">
              <a:defRPr sz="1100">
                <a:latin typeface="Georgia"/>
              </a:defRPr>
            </a:lvl5pPr>
            <a:lvl6pPr marL="2286000" indent="0">
              <a:defRPr sz="1100">
                <a:latin typeface="Georgia"/>
              </a:defRPr>
            </a:lvl6pPr>
            <a:lvl7pPr marL="2743200" indent="0">
              <a:defRPr sz="1100">
                <a:latin typeface="Georgia"/>
              </a:defRPr>
            </a:lvl7pPr>
            <a:lvl8pPr marL="3200400" indent="0">
              <a:defRPr sz="1100">
                <a:latin typeface="Georgia"/>
              </a:defRPr>
            </a:lvl8pPr>
            <a:lvl9pPr marL="3657600" indent="0">
              <a:defRPr sz="1100">
                <a:latin typeface="Georgia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41,6</a:t>
            </a:r>
          </a:p>
          <a:p xmlns:a="http://schemas.openxmlformats.org/drawingml/2006/main"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  <a:p xmlns:a="http://schemas.openxmlformats.org/drawingml/2006/main">
            <a:pPr algn="ctr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 xmlns:a="http://schemas.openxmlformats.org/drawingml/2006/main">
            <a:pPr algn="ctr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cdr:txBody>
      </cdr:sp>
      <cdr:sp macro="" textlink="">
        <cdr:nvSpPr>
          <cdr:cNvPr id="13" name="TextBox 1"/>
          <cdr:cNvSpPr txBox="1"/>
        </cdr:nvSpPr>
        <cdr:spPr>
          <a:xfrm xmlns:a="http://schemas.openxmlformats.org/drawingml/2006/main">
            <a:off x="4680520" y="1281598"/>
            <a:ext cx="1224136" cy="522576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Georgia"/>
              </a:defRPr>
            </a:lvl1pPr>
            <a:lvl2pPr marL="457200" indent="0">
              <a:defRPr sz="1100">
                <a:latin typeface="Georgia"/>
              </a:defRPr>
            </a:lvl2pPr>
            <a:lvl3pPr marL="914400" indent="0">
              <a:defRPr sz="1100">
                <a:latin typeface="Georgia"/>
              </a:defRPr>
            </a:lvl3pPr>
            <a:lvl4pPr marL="1371600" indent="0">
              <a:defRPr sz="1100">
                <a:latin typeface="Georgia"/>
              </a:defRPr>
            </a:lvl4pPr>
            <a:lvl5pPr marL="1828800" indent="0">
              <a:defRPr sz="1100">
                <a:latin typeface="Georgia"/>
              </a:defRPr>
            </a:lvl5pPr>
            <a:lvl6pPr marL="2286000" indent="0">
              <a:defRPr sz="1100">
                <a:latin typeface="Georgia"/>
              </a:defRPr>
            </a:lvl6pPr>
            <a:lvl7pPr marL="2743200" indent="0">
              <a:defRPr sz="1100">
                <a:latin typeface="Georgia"/>
              </a:defRPr>
            </a:lvl7pPr>
            <a:lvl8pPr marL="3200400" indent="0">
              <a:defRPr sz="1100">
                <a:latin typeface="Georgia"/>
              </a:defRPr>
            </a:lvl8pPr>
            <a:lvl9pPr marL="3657600" indent="0">
              <a:defRPr sz="1100">
                <a:latin typeface="Georgia"/>
              </a:defRPr>
            </a:lvl9pPr>
          </a:lstStyle>
          <a:p xmlns:a="http://schemas.openxmlformats.org/drawingml/2006/main"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41,6</a:t>
            </a:r>
          </a:p>
          <a:p xmlns:a="http://schemas.openxmlformats.org/drawingml/2006/main"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млрд. рублей</a:t>
            </a:r>
          </a:p>
          <a:p xmlns:a="http://schemas.openxmlformats.org/drawingml/2006/main">
            <a:pPr algn="ctr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 xmlns:a="http://schemas.openxmlformats.org/drawingml/2006/main">
            <a:pPr algn="ctr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1540D-8DDA-422D-AA48-D87A81D44DB7}" type="datetimeFigureOut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16408-3EB2-4BF2-BE40-83290DBAC4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162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59A1A4-2D72-4696-B585-01E506BA893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63126F-D787-431B-B3C3-64EC06594B71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DC64-8DE3-4B37-A8F7-3F7FDE7B5A2C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02BE5-9608-47C4-93FC-DEFD325D15CA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1C982-4BE3-4F37-808D-72B5B422ED87}" type="datetime1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2270-39D4-466B-96B2-8519A1462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10B25-E48A-4A99-BF82-BE52219F78B0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6F13D-C576-4EFF-9466-75A0C38F6AF6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4FA6-A724-48F0-AF7E-5DBB508BA44A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CE620-1A07-4394-BD39-44C35D47675A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260A6E9-39B0-4C67-A184-EA484718BA38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4E7-DDC5-479F-98BB-FE358465FE58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B4D9-D2EB-4045-AF2C-E1ED8817D155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DFB0-0498-4E9D-947C-43B5E5F657A7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714773E-4BFD-4D4C-AECD-79654E04893B}" type="datetime1">
              <a:rPr lang="ru-RU" smtClean="0"/>
              <a:pPr/>
              <a:t>25.11.2016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92713B-F09B-4015-8520-55AF9AE3E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458200" cy="357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 проекте областного закона                 «Об областном бюджете</a:t>
            </a:r>
            <a:br>
              <a:rPr lang="ru-RU" dirty="0" smtClean="0"/>
            </a:br>
            <a:r>
              <a:rPr lang="ru-RU" dirty="0" smtClean="0"/>
              <a:t>на 2017 год и на плановый период 2018 и 2019 годов»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686436" cy="274377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Министр финансов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Архангельской области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Е.Ю. Усачева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28 ноября 2016 года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571480"/>
            <a:ext cx="8715436" cy="428628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Нецелевая финансовая поддержка муниципальных образований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idx="1"/>
          </p:nvPr>
        </p:nvGraphicFramePr>
        <p:xfrm>
          <a:off x="142844" y="1285860"/>
          <a:ext cx="8786873" cy="5093368"/>
        </p:xfrm>
        <a:graphic>
          <a:graphicData uri="http://schemas.openxmlformats.org/drawingml/2006/table">
            <a:tbl>
              <a:tblPr/>
              <a:tblGrid>
                <a:gridCol w="5456365"/>
                <a:gridCol w="1062928"/>
                <a:gridCol w="1133790"/>
                <a:gridCol w="1133790"/>
              </a:tblGrid>
              <a:tr h="91795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г.</a:t>
                      </a: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с 2016 г.</a:t>
                      </a:r>
                    </a:p>
                  </a:txBody>
                  <a:tcPr marL="89663" marR="89663" marT="46957" marB="469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Дотация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поселений</a:t>
                      </a: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выравнивание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муниципальных районов (городских округов)</a:t>
                      </a: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1 085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1 263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+178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Субсидия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вопросов местного значения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1 899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1 550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39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Дотация на обеспечение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сбалансированности</a:t>
                      </a:r>
                    </a:p>
                  </a:txBody>
                  <a:tcPr marL="72000" marR="89663" marT="46957" marB="4695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- 60</a:t>
                      </a:r>
                    </a:p>
                  </a:txBody>
                  <a:tcPr marL="90129" marR="90129" marT="45452" marB="4545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областного бюджета</a:t>
                      </a: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3 325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3 092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4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МО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(без акцизов на нефтепродукты, продажи активов и платных услуг)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11 603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12 100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+497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CD69-000A-4DFE-8A40-8645A2C3B0B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9520" y="928670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9036050" cy="64293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Направления областной адресной инвестиционной программы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(ОАИП)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0825" y="1341438"/>
          <a:ext cx="8464579" cy="500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617"/>
                <a:gridCol w="1539014"/>
                <a:gridCol w="1539014"/>
                <a:gridCol w="1364934"/>
              </a:tblGrid>
              <a:tr h="873116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36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2016 год </a:t>
                      </a:r>
                    </a:p>
                  </a:txBody>
                  <a:tcPr marT="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0" marB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Сравнение с 2016 г.</a:t>
                      </a:r>
                    </a:p>
                  </a:txBody>
                  <a:tcPr marT="0" marB="36000" anchor="ctr"/>
                </a:tc>
              </a:tr>
              <a:tr h="71150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по ОАИП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1 983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1 548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- 435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 по отраслям:</a:t>
                      </a:r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2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690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дорожное хозяйство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+9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870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- жилищно-коммунальное хозяйство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1 200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479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34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транспорт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+150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834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образование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buFontTx/>
                        <a:buChar char="-"/>
                      </a:pP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148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76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здравоохранение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+195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7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культура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-46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7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прочие объекты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-116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22EB78-E7B5-4166-9F10-2CEBEC8D830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429520" y="928670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6500858" cy="428628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Общие параметры областного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142984"/>
          <a:ext cx="8786873" cy="5501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4093"/>
                <a:gridCol w="1391255"/>
                <a:gridCol w="1171583"/>
                <a:gridCol w="1171583"/>
                <a:gridCol w="1098359"/>
              </a:tblGrid>
              <a:tr h="37268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2016 год 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62 126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59 210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63 140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66 013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45 134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50 186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52 915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16 992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12 811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12 954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13 098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69 335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61 706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63 140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66 013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- 7 209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- 2 496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-16%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-5%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2682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ФИНАНСИРОВАНИЯ ДЕФИЦИТА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7 209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2 496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26139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4 839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- 6 316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- 4 137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268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- 326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6 557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6 308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4 129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продажа акций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2 457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2682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источники финансирования дефицита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-277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marL="108000"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бюджетов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2 685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8099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41 693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41 570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41 562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41 554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22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83%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43834" y="857232"/>
            <a:ext cx="1357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 рублей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395536" y="0"/>
          <a:ext cx="8064000" cy="422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3789042"/>
          <a:ext cx="8715436" cy="287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2133"/>
                <a:gridCol w="1190744"/>
                <a:gridCol w="1223219"/>
                <a:gridCol w="1299670"/>
                <a:gridCol w="1299670"/>
              </a:tblGrid>
              <a:tr h="497214">
                <a:tc>
                  <a:txBody>
                    <a:bodyPr/>
                    <a:lstStyle/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2016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</a:t>
                      </a:r>
                    </a:p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2017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 2018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на 2019 год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1373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без учета безвозмездных поступлений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(собственные доходы), млрд. рублей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46,4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52,9</a:t>
                      </a:r>
                    </a:p>
                  </a:txBody>
                  <a:tcPr marL="108000" marR="36000" marT="36000" marB="36000" anchor="ctr"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государственного долга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 собственным доходам,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92,4 %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89,6 %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82,8 %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78,5 %</a:t>
                      </a:r>
                    </a:p>
                  </a:txBody>
                  <a:tcPr marL="108000" marR="36000" marT="36000" marB="36000" anchor="ctr"/>
                </a:tc>
              </a:tr>
              <a:tr h="59786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Отношение коммерческих кредитов к  собственным доходам, 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47,2 %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68,0 %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72,3 %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</a:tr>
              <a:tr h="597862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на обслуживание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государственного долга, млрд. рублей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36000" marT="36000" marB="3600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42"/>
            <a:ext cx="8929718" cy="42862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1800" b="1" dirty="0" smtClean="0"/>
              <a:t> </a:t>
            </a:r>
            <a:r>
              <a:rPr lang="ru-RU" sz="2400" b="1" dirty="0" smtClean="0">
                <a:latin typeface="Times New Roman" pitchFamily="18" charset="0"/>
              </a:rPr>
              <a:t>Динамика налоговых и неналоговых доходов областного бюджета</a:t>
            </a:r>
            <a:endParaRPr lang="ru-RU" sz="2400" dirty="0" smtClean="0">
              <a:latin typeface="Times New Roman" pitchFamily="18" charset="0"/>
            </a:endParaRP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250825" y="1125538"/>
          <a:ext cx="8424863" cy="5614630"/>
        </p:xfrm>
        <a:graphic>
          <a:graphicData uri="http://schemas.openxmlformats.org/drawingml/2006/table">
            <a:tbl>
              <a:tblPr/>
              <a:tblGrid>
                <a:gridCol w="2473325"/>
                <a:gridCol w="1290638"/>
                <a:gridCol w="1001712"/>
                <a:gridCol w="1179513"/>
                <a:gridCol w="1182687"/>
                <a:gridCol w="1296988"/>
              </a:tblGrid>
              <a:tr h="11858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(на 1.11.2016)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оценка 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проект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+mn-lt"/>
                        </a:rPr>
                        <a:t>отклонение от оценки 2016</a:t>
                      </a:r>
                      <a:endParaRPr lang="ru-RU" sz="14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млн.руб.</a:t>
                      </a:r>
                      <a:endParaRPr lang="ru-RU" sz="1400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11 256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16 380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16 965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3 732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4 402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-67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Налог, взимаемый в связи с применением УСН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2 334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105,8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организаций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6 124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6 679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1 053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2 191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2 601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118,7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93,7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платежи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44 495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1 904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0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Динамика, %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3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0825" y="6524625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68" y="857232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571480"/>
            <a:ext cx="9144000" cy="50006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Доходы областного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бюджета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Архангельской области 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357298"/>
          <a:ext cx="8643998" cy="5240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1571636"/>
                <a:gridCol w="1428760"/>
                <a:gridCol w="1500198"/>
              </a:tblGrid>
              <a:tr h="255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 2015 год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b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2016 год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algn="ctr" rtl="0" eaLnBrk="1" latinLnBrk="0" hangingPunct="1"/>
                      <a:r>
                        <a:rPr kumimoji="0"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(проект)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94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46 362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45 134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46 399</a:t>
                      </a:r>
                    </a:p>
                  </a:txBody>
                  <a:tcPr marL="9525" marR="144000" marT="9525" marB="0" anchor="ctr"/>
                </a:tc>
              </a:tr>
              <a:tr h="2194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 поступления</a:t>
                      </a: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19 215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16 992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12 811</a:t>
                      </a:r>
                    </a:p>
                  </a:txBody>
                  <a:tcPr marL="9525" marR="144000" marT="9525" marB="0" anchor="ctr"/>
                </a:tc>
              </a:tr>
              <a:tr h="426734">
                <a:tc>
                  <a:txBody>
                    <a:bodyPr/>
                    <a:lstStyle/>
                    <a:p>
                      <a:pPr marL="36000" algn="l" rtl="0" eaLnBrk="1" fontAlgn="ctr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</a:t>
                      </a: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9 150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7 981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8 394</a:t>
                      </a:r>
                    </a:p>
                  </a:txBody>
                  <a:tcPr marL="9525" marR="144000" marT="9525" marB="0" anchor="ctr"/>
                </a:tc>
              </a:tr>
              <a:tr h="21943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ru-RU" sz="1600" b="0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выравнивание бюджетной обеспеченности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6 906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6 854   </a:t>
                      </a:r>
                    </a:p>
                  </a:txBody>
                  <a:tcPr marL="108000" marR="180000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6 854</a:t>
                      </a:r>
                    </a:p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(расчет)</a:t>
                      </a:r>
                    </a:p>
                  </a:txBody>
                  <a:tcPr marL="9525" marR="144000" marT="9525" marB="0" anchor="ctr"/>
                </a:tc>
              </a:tr>
              <a:tr h="179077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ru-RU" sz="1600" b="0" i="1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поддержку мер по обеспечению сбалансированности бюджетов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2 121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919</a:t>
                      </a:r>
                    </a:p>
                  </a:txBody>
                  <a:tcPr marL="108000" marR="180000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919</a:t>
                      </a:r>
                    </a:p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(расчет)</a:t>
                      </a:r>
                    </a:p>
                  </a:txBody>
                  <a:tcPr marL="9525" marR="144000" marT="9525" marB="0" anchor="ctr"/>
                </a:tc>
              </a:tr>
              <a:tr h="174873">
                <a:tc>
                  <a:txBody>
                    <a:bodyPr/>
                    <a:lstStyle/>
                    <a:p>
                      <a:pPr marL="180000" algn="l" rtl="0" eaLnBrk="1" fontAlgn="ctr" latinLnBrk="0" hangingPunct="1"/>
                      <a:r>
                        <a:rPr kumimoji="0" lang="ru-RU" sz="1600" b="0" i="1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прогнозная дотация в связи с централизацией 1% налога </a:t>
                      </a:r>
                      <a:r>
                        <a:rPr kumimoji="0" lang="ru-RU" sz="1600" b="0" i="1" u="none" strike="noStrike" kern="120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прибыль</a:t>
                      </a:r>
                      <a:endParaRPr kumimoji="0" lang="ru-RU" sz="1600" b="0" i="1" u="none" strike="noStrike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lang="ru-RU" sz="1800" b="0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472</a:t>
                      </a:r>
                    </a:p>
                    <a:p>
                      <a:pPr marL="0" lvl="1" algn="r" rtl="0" eaLnBrk="1" fontAlgn="ctr" latinLnBrk="0" hangingPunct="1"/>
                      <a:r>
                        <a:rPr kumimoji="0" lang="ru-RU" sz="1800" b="0" i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(расчет)</a:t>
                      </a:r>
                    </a:p>
                  </a:txBody>
                  <a:tcPr marL="9525" marR="144000" marT="9525" marB="0" anchor="ctr"/>
                </a:tc>
              </a:tr>
              <a:tr h="174873">
                <a:tc>
                  <a:txBody>
                    <a:bodyPr/>
                    <a:lstStyle/>
                    <a:p>
                      <a:pPr marL="36000" algn="l" rtl="0" eaLnBrk="1" fontAlgn="ctr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</a:t>
                      </a: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2 111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981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630</a:t>
                      </a:r>
                    </a:p>
                  </a:txBody>
                  <a:tcPr marL="9525" marR="144000" marT="9525" marB="0" anchor="ctr"/>
                </a:tc>
              </a:tr>
              <a:tr h="174873">
                <a:tc>
                  <a:txBody>
                    <a:bodyPr/>
                    <a:lstStyle/>
                    <a:p>
                      <a:pPr marL="36000" algn="l" rtl="0" eaLnBrk="1" fontAlgn="ctr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3 239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2 675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2 652</a:t>
                      </a:r>
                    </a:p>
                  </a:txBody>
                  <a:tcPr marL="9525" marR="144000" marT="9525" marB="0" anchor="ctr"/>
                </a:tc>
              </a:tr>
              <a:tr h="255584">
                <a:tc>
                  <a:txBody>
                    <a:bodyPr/>
                    <a:lstStyle/>
                    <a:p>
                      <a:pPr marL="36000" algn="l" rtl="0" eaLnBrk="1" fontAlgn="ctr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3 326 </a:t>
                      </a:r>
                    </a:p>
                  </a:txBody>
                  <a:tcPr marL="9525" marR="144000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2 489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1 135</a:t>
                      </a:r>
                    </a:p>
                  </a:txBody>
                  <a:tcPr marR="144000" anchor="ctr"/>
                </a:tc>
              </a:tr>
              <a:tr h="255584">
                <a:tc>
                  <a:txBody>
                    <a:bodyPr/>
                    <a:lstStyle/>
                    <a:p>
                      <a:pPr marL="36000" algn="l" rtl="0" eaLnBrk="1" fontAlgn="ctr" latinLnBrk="0" hangingPunct="1"/>
                      <a:r>
                        <a:rPr kumimoji="0" lang="ru-RU" sz="16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безвозмездные поступления</a:t>
                      </a:r>
                    </a:p>
                  </a:txBody>
                  <a:tcPr marL="257175" marR="9525" marT="9525" marB="0" anchor="ctr"/>
                </a:tc>
                <a:tc>
                  <a:txBody>
                    <a:bodyPr/>
                    <a:lstStyle/>
                    <a:p>
                      <a:pPr marL="0" lvl="1" algn="r" rtl="0" eaLnBrk="1" fontAlgn="ctr" latinLnBrk="0" hangingPunct="1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1 389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2 866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R="144000" anchor="ctr"/>
                </a:tc>
              </a:tr>
              <a:tr h="255584">
                <a:tc>
                  <a:txBody>
                    <a:bodyPr/>
                    <a:lstStyle/>
                    <a:p>
                      <a:pPr marL="72000"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sz="16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65 577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62 126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59 210</a:t>
                      </a:r>
                    </a:p>
                  </a:txBody>
                  <a:tcPr marR="14400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1000108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E5C9-CD71-4368-B7D6-7B48A21416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714380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Условия предоставления из федерального бюджета бюджетам субъектов Российской Федерации бюджетных кредитов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4282" y="1500174"/>
          <a:ext cx="8715436" cy="4892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14578"/>
                <a:gridCol w="2214578"/>
                <a:gridCol w="2143140"/>
                <a:gridCol w="2143140"/>
              </a:tblGrid>
              <a:tr h="7869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Постановление Правительства РФ </a:t>
                      </a:r>
                      <a: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от 27.01.2016 № 40 «Об утверждении Правил предоставления из федерального бюджета бюджетам субъектов РФ бюджетных кредитов на 2016 год»</a:t>
                      </a:r>
                      <a:endParaRPr kumimoji="0" lang="ru-RU" sz="16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Соглашение с Минфином РФ </a:t>
                      </a:r>
                      <a:r>
                        <a:rPr kumimoji="0" lang="ru-RU" sz="1600" kern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kern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600" b="0" kern="12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о предоставлении бюджету Архангельской области бюджетного кредита для частичного покрытия дефицита бюджета</a:t>
                      </a:r>
                      <a:endParaRPr kumimoji="0" lang="ru-RU" sz="1600" b="0" kern="1200" noProof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6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год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2016  год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noProof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62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Предельный уровень общего объема государственного долга Архангельской области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521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Неувеличение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показателя соотношения объема государственного долга субъекта РФ к объему доходов бюджета без учета безвозмездных поступлений субъекта РФ по сравнению </a:t>
                      </a:r>
                      <a:b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показателем на 01.01.2017</a:t>
                      </a:r>
                      <a:endParaRPr kumimoji="0" lang="ru-RU" sz="14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65%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462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Предельный уровень госдолга по кредитам кредитных организаций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6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36%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30873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Предельный уровень дефицита </a:t>
                      </a:r>
                    </a:p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(без учета изменения остатков средств и сумм фактически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х поступлений от продажи акций )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62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857232"/>
          <a:ext cx="8715436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EE5C9-CD71-4368-B7D6-7B48A21416D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6500858" cy="71438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областного бюджета на 2017 год                                           и на плановый период 2018 и 2019 годов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785925"/>
          <a:ext cx="8786873" cy="306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14446"/>
                <a:gridCol w="1000132"/>
                <a:gridCol w="1071570"/>
                <a:gridCol w="857256"/>
                <a:gridCol w="1071570"/>
                <a:gridCol w="1071569"/>
              </a:tblGrid>
              <a:tr h="65532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  <a:r>
                        <a:rPr lang="ru-RU" sz="1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 2016 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</a:t>
                      </a:r>
                    </a:p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2017г. с 2016 г.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5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 </a:t>
                      </a:r>
                      <a:r>
                        <a:rPr lang="ru-RU" sz="1600" b="0" i="1" dirty="0" smtClean="0"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  <a:endParaRPr lang="ru-RU" sz="1600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kumimoji="0" lang="ru-RU" sz="1600" b="0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56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69 335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61 706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-7 629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- 11%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63 140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66 013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85143">
                <a:tc>
                  <a:txBody>
                    <a:bodyPr/>
                    <a:lstStyle/>
                    <a:p>
                      <a:pPr marL="108000"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областных средств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60 820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58 531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-2 289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- 4%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60 031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62 897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8561">
                <a:tc>
                  <a:txBody>
                    <a:bodyPr/>
                    <a:lstStyle/>
                    <a:p>
                      <a:pPr marL="108000" algn="l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за счет федеральных средств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8 515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3 175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-5 340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- 63%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3 109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3 116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20" y="1357298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</p:nvPr>
        </p:nvGraphicFramePr>
        <p:xfrm>
          <a:off x="142844" y="1785926"/>
          <a:ext cx="8858314" cy="4920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1428760"/>
                <a:gridCol w="1214446"/>
                <a:gridCol w="1202201"/>
                <a:gridCol w="1012379"/>
              </a:tblGrid>
              <a:tr h="4992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2016 год </a:t>
                      </a:r>
                    </a:p>
                  </a:txBody>
                  <a:tcPr marL="89663" marR="89663" marT="46957" marB="4695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с 2016 г.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052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16 918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16 832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-86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-0,5%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2160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в том числе субвенция на  реализацию</a:t>
                      </a:r>
                      <a:r>
                        <a:rPr kumimoji="0" lang="ru-RU" sz="16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общеобразовательных программ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11 721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11 878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+157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+1,3%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5553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Здравоохранение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11 814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11 651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-163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-1,4%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50405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медицинское</a:t>
                      </a:r>
                      <a:r>
                        <a:rPr kumimoji="0" lang="ru-RU" sz="16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страхование 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неработающего населения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7 785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7 890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+105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+1,3%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50405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Культура 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613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603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-1,6%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432719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Социальная </a:t>
                      </a:r>
                      <a:r>
                        <a:rPr kumimoji="0" lang="ru-RU" sz="2000" b="0" kern="1200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9 094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8 939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-155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-1,7%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37467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меры </a:t>
                      </a:r>
                      <a:r>
                        <a:rPr kumimoji="0" lang="ru-RU" sz="1600" b="0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соцподдержки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ветеранов труда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3 185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3 405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+220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+6,9%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37467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меры социальной поддержки семей, </a:t>
                      </a:r>
                    </a:p>
                    <a:p>
                      <a:pPr marL="0" algn="l" rtl="0" eaLnBrk="1" fontAlgn="ctr" latinLnBrk="0" hangingPunct="1"/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имеющих детей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1 190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1 207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+17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+1,5%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0"/>
            <a:ext cx="2133600" cy="357188"/>
          </a:xfrm>
        </p:spPr>
        <p:txBody>
          <a:bodyPr/>
          <a:lstStyle/>
          <a:p>
            <a:pPr>
              <a:defRPr/>
            </a:pPr>
            <a:fld id="{FE9572F6-39C8-472A-9C5E-2188FEF5007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44" y="620713"/>
            <a:ext cx="8858312" cy="879461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Сравнение расходов областного бюджета  на отрасли социально-культурной сферы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(без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расходов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счет федеральных средств и инвестиций)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1428736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</p:nvPr>
        </p:nvGraphicFramePr>
        <p:xfrm>
          <a:off x="142844" y="1785926"/>
          <a:ext cx="8858314" cy="4477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373"/>
                <a:gridCol w="1428760"/>
                <a:gridCol w="1261423"/>
                <a:gridCol w="1012379"/>
                <a:gridCol w="1012379"/>
              </a:tblGrid>
              <a:tr h="49920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2016 год </a:t>
                      </a:r>
                    </a:p>
                  </a:txBody>
                  <a:tcPr marL="89663" marR="89663" marT="46957" marB="46957" anchor="ctr" horzOverflow="overflow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Сравнение с 2016 г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5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89663" marR="89663" marT="46957" marB="46957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2953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3 233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3 032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-201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21602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в том числе компенсация убытков организаций ЖКХ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2 944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2 914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-30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555384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Транспорт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533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520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-13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504056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компенсация убытков организаций</a:t>
                      </a:r>
                      <a:r>
                        <a:rPr kumimoji="0" lang="ru-RU" sz="16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транспорта</a:t>
                      </a:r>
                      <a:endParaRPr kumimoji="0" lang="ru-RU" sz="16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484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-162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-33%</a:t>
                      </a:r>
                    </a:p>
                  </a:txBody>
                  <a:tcPr marL="36000" marR="36000" marT="36000" marB="36000" anchor="ctr"/>
                </a:tc>
              </a:tr>
              <a:tr h="621750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Сельское хозяйство</a:t>
                      </a:r>
                      <a:endParaRPr kumimoji="0" lang="ru-RU" sz="20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689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587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-102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20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-15%</a:t>
                      </a:r>
                      <a:endParaRPr kumimoji="0" lang="ru-RU" sz="20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  <a:tr h="374677"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ru-RU" sz="20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том числе поддержка</a:t>
                      </a:r>
                      <a:r>
                        <a:rPr kumimoji="0" lang="ru-RU" sz="1600" b="0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1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сельхозтоваропроизводителей</a:t>
                      </a:r>
                      <a:endParaRPr kumimoji="0" lang="ru-RU" sz="1600" b="0" i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466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364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-102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ru-RU" sz="1600" b="0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-22%</a:t>
                      </a:r>
                      <a:endParaRPr kumimoji="0" lang="ru-RU" sz="16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58000" y="0"/>
            <a:ext cx="2133600" cy="357188"/>
          </a:xfrm>
        </p:spPr>
        <p:txBody>
          <a:bodyPr/>
          <a:lstStyle/>
          <a:p>
            <a:pPr>
              <a:defRPr/>
            </a:pPr>
            <a:fld id="{FE9572F6-39C8-472A-9C5E-2188FEF5007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388" y="620713"/>
            <a:ext cx="8107388" cy="879461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Сравнение расходов областного бюджета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на поддержку отраслей производственной сферы, сельского хозяйства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(без расходов за счет федеральных средств и инвестиций)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39313" y="163353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58082" y="1357298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179512" y="476673"/>
            <a:ext cx="6912768" cy="380559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Дорожный фонд Архангельской области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227101480"/>
              </p:ext>
            </p:extLst>
          </p:nvPr>
        </p:nvGraphicFramePr>
        <p:xfrm>
          <a:off x="107504" y="908720"/>
          <a:ext cx="892899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1440160"/>
                <a:gridCol w="1080120"/>
                <a:gridCol w="864096"/>
                <a:gridCol w="936104"/>
              </a:tblGrid>
              <a:tr h="579120">
                <a:tc rowSpan="2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 на 2016 год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Сравнение с 2016г.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12968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млн.руб.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0216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ДОРОЖНОГО ФОНДА, 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6 053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4 396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-1 657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-27%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2184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из них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4496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федерального</a:t>
                      </a:r>
                      <a:r>
                        <a:rPr lang="ru-R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1 512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- 1 512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-100%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42272">
                <a:tc>
                  <a:txBody>
                    <a:bodyPr/>
                    <a:lstStyle/>
                    <a:p>
                      <a:r>
                        <a:rPr lang="ru-RU" sz="14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</a:t>
                      </a:r>
                      <a:r>
                        <a:rPr lang="ru-RU" sz="1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областного бюджета</a:t>
                      </a:r>
                      <a:endParaRPr lang="ru-RU" sz="1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4 541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 4 396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- 145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-3%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64544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484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Строительство и реконструкция региональных дорог общего пользования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+9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+4%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45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Ремонт, капитальный ремонт и содержание  региональных дорог общего пользования, резервный фонд,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НИОКР, оборудование пешеходных переходов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3 625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3 836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+ 211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+6%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05112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Затраты на управление  дорожным хозяйством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-6%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местным бюджетам на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дорожной деятельности (за счет транспортного налога с физических лиц)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- 26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-10%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43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местным бюджетам на мероприятия в сфере транспортной инфраструктуры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- 333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-100%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20" y="571480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3122</TotalTime>
  <Words>1471</Words>
  <Application>Microsoft Office PowerPoint</Application>
  <PresentationFormat>Экран (4:3)</PresentationFormat>
  <Paragraphs>524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         О проекте областного закона                 «Об областном бюджете на 2017 год и на плановый период 2018 и 2019 годов»  </vt:lpstr>
      <vt:lpstr> Динамика налоговых и неналоговых доходов областного бюджета</vt:lpstr>
      <vt:lpstr>Слайд 3</vt:lpstr>
      <vt:lpstr>Условия предоставления из федерального бюджета бюджетам субъектов Российской Федерации бюджетных кредитов</vt:lpstr>
      <vt:lpstr>Слайд 5</vt:lpstr>
      <vt:lpstr>Расходы областного бюджета на 2017 год                                           и на плановый период 2018 и 2019 годов</vt:lpstr>
      <vt:lpstr>Слайд 7</vt:lpstr>
      <vt:lpstr>Слайд 8</vt:lpstr>
      <vt:lpstr>    Дорожный фонд Архангельской области</vt:lpstr>
      <vt:lpstr>Нецелевая финансовая поддержка муниципальных образований</vt:lpstr>
      <vt:lpstr>Направления областной адресной инвестиционной программы (ОАИП)</vt:lpstr>
      <vt:lpstr>Общие параметры областного бюджета</vt:lpstr>
      <vt:lpstr>Слайд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докладу о проекте областного бюджета на 2014-2016 годы</dc:title>
  <dc:creator>Usacheva</dc:creator>
  <cp:lastModifiedBy>minfin user</cp:lastModifiedBy>
  <cp:revision>438</cp:revision>
  <dcterms:created xsi:type="dcterms:W3CDTF">2013-10-05T06:58:27Z</dcterms:created>
  <dcterms:modified xsi:type="dcterms:W3CDTF">2016-11-25T08:39:29Z</dcterms:modified>
</cp:coreProperties>
</file>