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36" r:id="rId2"/>
    <p:sldId id="317" r:id="rId3"/>
    <p:sldId id="331" r:id="rId4"/>
    <p:sldId id="337" r:id="rId5"/>
    <p:sldId id="355" r:id="rId6"/>
    <p:sldId id="354" r:id="rId7"/>
    <p:sldId id="352" r:id="rId8"/>
    <p:sldId id="353" r:id="rId9"/>
    <p:sldId id="351" r:id="rId10"/>
    <p:sldId id="327" r:id="rId11"/>
    <p:sldId id="345" r:id="rId12"/>
    <p:sldId id="346" r:id="rId13"/>
    <p:sldId id="356" r:id="rId14"/>
    <p:sldId id="349" r:id="rId15"/>
    <p:sldId id="347" r:id="rId16"/>
    <p:sldId id="357" r:id="rId17"/>
    <p:sldId id="340" r:id="rId18"/>
    <p:sldId id="294" r:id="rId19"/>
    <p:sldId id="311" r:id="rId20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CC"/>
    <a:srgbClr val="CCCCFF"/>
    <a:srgbClr val="FF9966"/>
    <a:srgbClr val="FF5050"/>
    <a:srgbClr val="000099"/>
    <a:srgbClr val="517A00"/>
    <a:srgbClr val="5F8E00"/>
    <a:srgbClr val="669900"/>
    <a:srgbClr val="7BB8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272" autoAdjust="0"/>
    <p:restoredTop sz="72609" autoAdjust="0"/>
  </p:normalViewPr>
  <p:slideViewPr>
    <p:cSldViewPr>
      <p:cViewPr varScale="1">
        <p:scale>
          <a:sx n="77" d="100"/>
          <a:sy n="77" d="100"/>
        </p:scale>
        <p:origin x="-25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15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"/>
          <c:y val="8.7508716775120676E-2"/>
          <c:w val="0.79607415793525349"/>
          <c:h val="0.67892601625077387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Страховые взносы на ОМС неработающего населения (в составе субвенции ФОМС)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dLbls>
            <c:dLbl>
              <c:idx val="0"/>
              <c:layout>
                <c:manualLayout>
                  <c:x val="1.0374664252991498E-2"/>
                  <c:y val="3.5991371329110811E-3"/>
                </c:manualLayout>
              </c:layout>
              <c:showVal val="1"/>
            </c:dLbl>
            <c:dLbl>
              <c:idx val="1"/>
              <c:layout>
                <c:manualLayout>
                  <c:x val="1.1856759146276007E-2"/>
                  <c:y val="-1.4397493249049429E-2"/>
                </c:manualLayout>
              </c:layout>
              <c:showVal val="1"/>
            </c:dLbl>
            <c:dLbl>
              <c:idx val="2"/>
              <c:layout>
                <c:manualLayout>
                  <c:x val="7.4104744664225545E-3"/>
                  <c:y val="-7.1987466245247173E-3"/>
                </c:manualLayout>
              </c:layout>
              <c:showVal val="1"/>
            </c:dLbl>
            <c:dLbl>
              <c:idx val="3"/>
              <c:layout>
                <c:manualLayout>
                  <c:x val="1.4820948932844996E-2"/>
                  <c:y val="-2.2535237630601432E-2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400" b="1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7785.2</c:v>
                </c:pt>
                <c:pt idx="1">
                  <c:v>7890.6</c:v>
                </c:pt>
                <c:pt idx="2">
                  <c:v>8534.5</c:v>
                </c:pt>
                <c:pt idx="3">
                  <c:v>8534.5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Страховые взносы на ОМС работающего населения (в составе субвенции ФОМС)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9188.4</c:v>
                </c:pt>
                <c:pt idx="1">
                  <c:v>10782.9</c:v>
                </c:pt>
                <c:pt idx="2">
                  <c:v>12226.400000000001</c:v>
                </c:pt>
                <c:pt idx="3">
                  <c:v>13302.099999999986</c:v>
                </c:pt>
              </c:numCache>
            </c:numRef>
          </c:val>
        </c:ser>
        <c:shape val="box"/>
        <c:axId val="46652800"/>
        <c:axId val="64717952"/>
        <c:axId val="0"/>
      </c:bar3DChart>
      <c:catAx>
        <c:axId val="46652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solidFill>
                  <a:schemeClr val="bg2">
                    <a:lumMod val="75000"/>
                  </a:schemeClr>
                </a:solidFill>
                <a:latin typeface="+mn-lt"/>
                <a:cs typeface="Times New Roman" pitchFamily="18" charset="0"/>
              </a:defRPr>
            </a:pPr>
            <a:endParaRPr lang="ru-RU"/>
          </a:p>
        </c:txPr>
        <c:crossAx val="64717952"/>
        <c:crosses val="autoZero"/>
        <c:auto val="1"/>
        <c:lblAlgn val="ctr"/>
        <c:lblOffset val="100"/>
      </c:catAx>
      <c:valAx>
        <c:axId val="64717952"/>
        <c:scaling>
          <c:orientation val="minMax"/>
        </c:scaling>
        <c:delete val="1"/>
        <c:axPos val="l"/>
        <c:numFmt formatCode="General" sourceLinked="1"/>
        <c:tickLblPos val="none"/>
        <c:crossAx val="46652800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400" b="1">
                <a:latin typeface="+mn-lt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delete val="1"/>
      </c:legendEntry>
      <c:layout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средний подушевой норматив финансирования на 1 застрахованное лицо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8438.9</c:v>
                </c:pt>
                <c:pt idx="1">
                  <c:v>9335.7000000000007</c:v>
                </c:pt>
                <c:pt idx="2">
                  <c:v>10379.299999999999</c:v>
                </c:pt>
                <c:pt idx="3">
                  <c:v>10917.1</c:v>
                </c:pt>
              </c:numCache>
            </c:numRef>
          </c:val>
        </c:ser>
        <c:dLbls>
          <c:dLblPos val="ctr"/>
          <c:showVal val="1"/>
        </c:dLbls>
        <c:overlap val="100"/>
        <c:axId val="85264256"/>
        <c:axId val="88294912"/>
      </c:barChart>
      <c:catAx>
        <c:axId val="85264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8294912"/>
        <c:crosses val="autoZero"/>
        <c:auto val="1"/>
        <c:lblAlgn val="ctr"/>
        <c:lblOffset val="100"/>
      </c:catAx>
      <c:valAx>
        <c:axId val="88294912"/>
        <c:scaling>
          <c:orientation val="minMax"/>
        </c:scaling>
        <c:axPos val="l"/>
        <c:numFmt formatCode="General" sourceLinked="1"/>
        <c:tickLblPos val="nextTo"/>
        <c:crossAx val="85264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6162875473899092E-2"/>
          <c:y val="0.83066079975297202"/>
          <c:w val="0.90477301448430059"/>
          <c:h val="0.1497313571097730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7777777777777776E-2"/>
          <c:y val="0"/>
          <c:w val="0.96604938271604934"/>
          <c:h val="0.8097379635545222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неработащие лица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chemeClr val="accent3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681008</c:v>
                </c:pt>
                <c:pt idx="1">
                  <c:v>690225</c:v>
                </c:pt>
                <c:pt idx="2">
                  <c:v>690225</c:v>
                </c:pt>
                <c:pt idx="3">
                  <c:v>690225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застрахованные лица</c:v>
                </c:pt>
              </c:strCache>
            </c:strRef>
          </c:tx>
          <c:spPr>
            <a:solidFill>
              <a:schemeClr val="accent5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1181065</c:v>
                </c:pt>
                <c:pt idx="1">
                  <c:v>1174528</c:v>
                </c:pt>
                <c:pt idx="2">
                  <c:v>1174528</c:v>
                </c:pt>
                <c:pt idx="3">
                  <c:v>1174528</c:v>
                </c:pt>
              </c:numCache>
            </c:numRef>
          </c:val>
        </c:ser>
        <c:dLbls>
          <c:showVal val="1"/>
        </c:dLbls>
        <c:gapWidth val="95"/>
        <c:overlap val="100"/>
        <c:axId val="115041408"/>
        <c:axId val="117841280"/>
      </c:barChart>
      <c:catAx>
        <c:axId val="1150414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7841280"/>
        <c:crosses val="autoZero"/>
        <c:auto val="1"/>
        <c:lblAlgn val="ctr"/>
        <c:lblOffset val="100"/>
      </c:catAx>
      <c:valAx>
        <c:axId val="117841280"/>
        <c:scaling>
          <c:orientation val="minMax"/>
        </c:scaling>
        <c:delete val="1"/>
        <c:axPos val="l"/>
        <c:numFmt formatCode="General" sourceLinked="1"/>
        <c:tickLblPos val="none"/>
        <c:crossAx val="11504140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ГМО АО</c:v>
                </c:pt>
              </c:strCache>
            </c:strRef>
          </c:tx>
          <c:spPr>
            <a:solidFill>
              <a:srgbClr val="FF5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</c:v>
                </c:pt>
                <c:pt idx="1">
                  <c:v>53</c:v>
                </c:pt>
                <c:pt idx="2">
                  <c:v>51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 ФОИВ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</c:v>
                </c:pt>
                <c:pt idx="1">
                  <c:v>7</c:v>
                </c:pt>
                <c:pt idx="2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НМО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25</c:v>
                </c:pt>
                <c:pt idx="1">
                  <c:v>36</c:v>
                </c:pt>
                <c:pt idx="2">
                  <c:v>47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83297792"/>
        <c:axId val="84211200"/>
        <c:axId val="0"/>
      </c:bar3DChart>
      <c:catAx>
        <c:axId val="832977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84211200"/>
        <c:crosses val="autoZero"/>
        <c:auto val="1"/>
        <c:lblAlgn val="ctr"/>
        <c:lblOffset val="100"/>
      </c:catAx>
      <c:valAx>
        <c:axId val="84211200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83297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6988990959463421"/>
          <c:y val="0.92961179467713462"/>
          <c:w val="0.46639302031690483"/>
          <c:h val="6.346574917601748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0.09244</cdr:x>
      <cdr:y>0.22222</cdr:y>
    </cdr:from>
    <cdr:to>
      <cdr:x>0.1988</cdr:x>
      <cdr:y>0.30532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92088" y="1008112"/>
          <a:ext cx="911394" cy="3769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cs typeface="Times New Roman" pitchFamily="18" charset="0"/>
            </a:rPr>
            <a:t>16 973,6</a:t>
          </a:r>
          <a:endParaRPr lang="ru-RU" sz="1400" b="1" dirty="0">
            <a:solidFill>
              <a:schemeClr val="tx1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0.59664</cdr:x>
      <cdr:y>0.12698</cdr:y>
    </cdr:from>
    <cdr:to>
      <cdr:x>0.71429</cdr:x>
      <cdr:y>0.20862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112568" y="576064"/>
          <a:ext cx="1008137" cy="3703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cs typeface="Times New Roman" pitchFamily="18" charset="0"/>
            </a:rPr>
            <a:t>21 836,6</a:t>
          </a:r>
          <a:endParaRPr lang="ru-RU" sz="1400" b="1" dirty="0">
            <a:solidFill>
              <a:schemeClr val="tx1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0.2521</cdr:x>
      <cdr:y>0.19048</cdr:y>
    </cdr:from>
    <cdr:to>
      <cdr:x>0.36975</cdr:x>
      <cdr:y>0.29252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2160240" y="864096"/>
          <a:ext cx="1008138" cy="4629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rgbClr val="FFFFFF"/>
              </a:solidFill>
              <a:latin typeface="Arial"/>
            </a:defRPr>
          </a:lvl1pPr>
          <a:lvl2pPr marL="457200" indent="0">
            <a:defRPr sz="1100">
              <a:solidFill>
                <a:srgbClr val="FFFFFF"/>
              </a:solidFill>
              <a:latin typeface="Arial"/>
            </a:defRPr>
          </a:lvl2pPr>
          <a:lvl3pPr marL="914400" indent="0">
            <a:defRPr sz="1100">
              <a:solidFill>
                <a:srgbClr val="FFFFFF"/>
              </a:solidFill>
              <a:latin typeface="Arial"/>
            </a:defRPr>
          </a:lvl3pPr>
          <a:lvl4pPr marL="1371600" indent="0">
            <a:defRPr sz="1100">
              <a:solidFill>
                <a:srgbClr val="FFFFFF"/>
              </a:solidFill>
              <a:latin typeface="Arial"/>
            </a:defRPr>
          </a:lvl4pPr>
          <a:lvl5pPr marL="1828800" indent="0">
            <a:defRPr sz="1100">
              <a:solidFill>
                <a:srgbClr val="FFFFFF"/>
              </a:solidFill>
              <a:latin typeface="Arial"/>
            </a:defRPr>
          </a:lvl5pPr>
          <a:lvl6pPr marL="2286000" indent="0">
            <a:defRPr sz="1100">
              <a:solidFill>
                <a:srgbClr val="FFFFFF"/>
              </a:solidFill>
              <a:latin typeface="Arial"/>
            </a:defRPr>
          </a:lvl6pPr>
          <a:lvl7pPr marL="2743200" indent="0">
            <a:defRPr sz="1100">
              <a:solidFill>
                <a:srgbClr val="FFFFFF"/>
              </a:solidFill>
              <a:latin typeface="Arial"/>
            </a:defRPr>
          </a:lvl7pPr>
          <a:lvl8pPr marL="3200400" indent="0">
            <a:defRPr sz="1100">
              <a:solidFill>
                <a:srgbClr val="FFFFFF"/>
              </a:solidFill>
              <a:latin typeface="Arial"/>
            </a:defRPr>
          </a:lvl8pPr>
          <a:lvl9pPr marL="3657600" indent="0">
            <a:defRPr sz="11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000000"/>
              </a:solidFill>
              <a:cs typeface="Times New Roman" pitchFamily="18" charset="0"/>
            </a:rPr>
            <a:t>18 673,5</a:t>
          </a:r>
          <a:endParaRPr lang="ru-RU" sz="1400" b="1" dirty="0">
            <a:solidFill>
              <a:srgbClr val="0000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0.16807</cdr:x>
      <cdr:y>0.26984</cdr:y>
    </cdr:from>
    <cdr:to>
      <cdr:x>0.27471</cdr:x>
      <cdr:y>0.33106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1440160" y="1224136"/>
          <a:ext cx="913793" cy="277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+</a:t>
          </a:r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10,0</a:t>
          </a:r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%</a:t>
          </a:r>
          <a:endParaRPr lang="ru-RU" sz="1300" b="1" dirty="0">
            <a:solidFill>
              <a:srgbClr val="CC33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0.34454</cdr:x>
      <cdr:y>0.2381</cdr:y>
    </cdr:from>
    <cdr:to>
      <cdr:x>0.45118</cdr:x>
      <cdr:y>0.29932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2952328" y="1080120"/>
          <a:ext cx="913793" cy="277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11,2%</a:t>
          </a:r>
          <a:endParaRPr lang="ru-RU" sz="1300" b="1" dirty="0">
            <a:solidFill>
              <a:srgbClr val="CC33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0.51261</cdr:x>
      <cdr:y>0.1746</cdr:y>
    </cdr:from>
    <cdr:to>
      <cdr:x>0.61925</cdr:x>
      <cdr:y>0.23582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4392488" y="792088"/>
          <a:ext cx="913793" cy="277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+</a:t>
          </a:r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5,2</a:t>
          </a:r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%</a:t>
          </a:r>
          <a:endParaRPr lang="ru-RU" sz="1300" b="1" dirty="0">
            <a:solidFill>
              <a:srgbClr val="CC33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0.15966</cdr:x>
      <cdr:y>0.53968</cdr:y>
    </cdr:from>
    <cdr:to>
      <cdr:x>0.2747</cdr:x>
      <cdr:y>0.64589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368152" y="2448272"/>
          <a:ext cx="985772" cy="4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+1,4%</a:t>
          </a:r>
          <a:endParaRPr lang="ru-RU" sz="1300" b="1" dirty="0">
            <a:solidFill>
              <a:srgbClr val="CC33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0.34454</cdr:x>
      <cdr:y>0.49206</cdr:y>
    </cdr:from>
    <cdr:to>
      <cdr:x>0.45118</cdr:x>
      <cdr:y>0.55328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2952328" y="2232248"/>
          <a:ext cx="913793" cy="277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300" b="1" dirty="0" smtClean="0">
              <a:solidFill>
                <a:srgbClr val="CC3300"/>
              </a:solidFill>
              <a:cs typeface="Times New Roman" pitchFamily="18" charset="0"/>
            </a:rPr>
            <a:t>+8,2%</a:t>
          </a:r>
          <a:endParaRPr lang="ru-RU" sz="1300" b="1" dirty="0">
            <a:solidFill>
              <a:srgbClr val="CC3300"/>
            </a:solidFill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0.19328</cdr:x>
      <cdr:y>0.33333</cdr:y>
    </cdr:from>
    <cdr:to>
      <cdr:x>0.2521</cdr:x>
      <cdr:y>0.39683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 flipV="1">
          <a:off x="1656184" y="1512168"/>
          <a:ext cx="504056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0.36975</cdr:x>
      <cdr:y>0.30159</cdr:y>
    </cdr:from>
    <cdr:to>
      <cdr:x>0.42857</cdr:x>
      <cdr:y>0.36508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3168352" y="1368152"/>
          <a:ext cx="504056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0.52941</cdr:x>
      <cdr:y>0.2381</cdr:y>
    </cdr:from>
    <cdr:to>
      <cdr:x>0.60504</cdr:x>
      <cdr:y>0.31746</cdr:y>
    </cdr:to>
    <cdr:sp macro="" textlink="">
      <cdr:nvSpPr>
        <cdr:cNvPr id="25" name="Прямая со стрелкой 24"/>
        <cdr:cNvSpPr/>
      </cdr:nvSpPr>
      <cdr:spPr>
        <a:xfrm xmlns:a="http://schemas.openxmlformats.org/drawingml/2006/main" flipV="1">
          <a:off x="4536504" y="1080120"/>
          <a:ext cx="648072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0.19328</cdr:x>
      <cdr:y>0.5873</cdr:y>
    </cdr:from>
    <cdr:to>
      <cdr:x>0.2605</cdr:x>
      <cdr:y>0.65079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 flipV="1">
          <a:off x="1656184" y="2664296"/>
          <a:ext cx="57606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0.36975</cdr:x>
      <cdr:y>0.53968</cdr:y>
    </cdr:from>
    <cdr:to>
      <cdr:x>0.42857</cdr:x>
      <cdr:y>0.60317</cdr:y>
    </cdr:to>
    <cdr:sp macro="" textlink="">
      <cdr:nvSpPr>
        <cdr:cNvPr id="29" name="Прямая со стрелкой 28"/>
        <cdr:cNvSpPr/>
      </cdr:nvSpPr>
      <cdr:spPr>
        <a:xfrm xmlns:a="http://schemas.openxmlformats.org/drawingml/2006/main" flipV="1">
          <a:off x="3168352" y="2448272"/>
          <a:ext cx="504056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0.48999</cdr:x>
      <cdr:y>0.18529</cdr:y>
    </cdr:from>
    <cdr:to>
      <cdr:x>0.60374</cdr:x>
      <cdr:y>0.27241</cdr:y>
    </cdr:to>
    <cdr:sp macro="" textlink="">
      <cdr:nvSpPr>
        <cdr:cNvPr id="3" name="TextBox 9"/>
        <cdr:cNvSpPr txBox="1"/>
      </cdr:nvSpPr>
      <cdr:spPr>
        <a:xfrm xmlns:a="http://schemas.openxmlformats.org/drawingml/2006/main">
          <a:off x="4032448" y="720080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rPr>
            <a:t>+11,2%</a:t>
          </a:r>
          <a:endParaRPr lang="ru-RU" sz="1600" b="1" dirty="0">
            <a:solidFill>
              <a:srgbClr val="CC33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0.69999</cdr:x>
      <cdr:y>0.05559</cdr:y>
    </cdr:from>
    <cdr:to>
      <cdr:x>0.81374</cdr:x>
      <cdr:y>0.1427</cdr:y>
    </cdr:to>
    <cdr:sp macro="" textlink="">
      <cdr:nvSpPr>
        <cdr:cNvPr id="4" name="TextBox 9"/>
        <cdr:cNvSpPr txBox="1"/>
      </cdr:nvSpPr>
      <cdr:spPr>
        <a:xfrm xmlns:a="http://schemas.openxmlformats.org/drawingml/2006/main">
          <a:off x="5760640" y="216024"/>
          <a:ext cx="9361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rPr>
            <a:t>+5,2</a:t>
          </a:r>
          <a:r>
            <a:rPr lang="ru-RU" sz="16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rgbClr val="CC33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0.18375</cdr:x>
      <cdr:y>0.10315</cdr:y>
    </cdr:from>
    <cdr:to>
      <cdr:x>0.37624</cdr:x>
      <cdr:y>0.16209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12168" y="504056"/>
          <a:ext cx="15841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solidFill>
                <a:srgbClr val="CC3300"/>
              </a:solidFill>
            </a:rPr>
            <a:t>- 6537 (0,55%)</a:t>
          </a:r>
          <a:endParaRPr lang="ru-RU" sz="1600" b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0.20125</cdr:x>
      <cdr:y>0.6631</cdr:y>
    </cdr:from>
    <cdr:to>
      <cdr:x>0.34125</cdr:x>
      <cdr:y>0.79572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656184" y="3240360"/>
          <a:ext cx="115212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CC3300"/>
              </a:solidFill>
            </a:rPr>
            <a:t>+ </a:t>
          </a:r>
          <a:r>
            <a:rPr lang="ru-RU" sz="1600" b="1" dirty="0" smtClean="0">
              <a:solidFill>
                <a:srgbClr val="CC3300"/>
              </a:solidFill>
            </a:rPr>
            <a:t>9217</a:t>
          </a:r>
          <a:br>
            <a:rPr lang="ru-RU" sz="1600" b="1" dirty="0" smtClean="0">
              <a:solidFill>
                <a:srgbClr val="CC3300"/>
              </a:solidFill>
            </a:rPr>
          </a:br>
          <a:r>
            <a:rPr lang="ru-RU" sz="1600" b="1" dirty="0" smtClean="0">
              <a:solidFill>
                <a:srgbClr val="CC3300"/>
              </a:solidFill>
            </a:rPr>
            <a:t>(</a:t>
          </a:r>
          <a:r>
            <a:rPr lang="ru-RU" sz="1600" b="1" dirty="0" smtClean="0">
              <a:solidFill>
                <a:srgbClr val="CC3300"/>
              </a:solidFill>
            </a:rPr>
            <a:t>1,4%)</a:t>
          </a:r>
          <a:endParaRPr lang="ru-RU" sz="1600" b="1" dirty="0">
            <a:solidFill>
              <a:srgbClr val="CC3300"/>
            </a:solidFill>
          </a:endParaRPr>
        </a:p>
      </cdr:txBody>
    </cdr:sp>
  </cdr:relSizeAnchor>
  <cdr:relSizeAnchor xmlns:cdr="http://schemas.openxmlformats.org/drawingml/2006/chartDrawing">
    <cdr:from>
      <cdr:x>0.21</cdr:x>
      <cdr:y>0.16209</cdr:y>
    </cdr:from>
    <cdr:to>
      <cdr:x>0.32375</cdr:x>
      <cdr:y>0.29471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1728192" y="792088"/>
          <a:ext cx="936104" cy="6480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0.21</cdr:x>
      <cdr:y>0.55995</cdr:y>
    </cdr:from>
    <cdr:to>
      <cdr:x>0.32375</cdr:x>
      <cdr:y>0.61889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1728192" y="2736304"/>
          <a:ext cx="93610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0.1575</cdr:x>
      <cdr:y>0.01389</cdr:y>
    </cdr:from>
    <cdr:to>
      <cdr:x>0.315</cdr:x>
      <cdr:y>0.13329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72008"/>
          <a:ext cx="1296144" cy="619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92 МО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0.45499</cdr:x>
      <cdr:y>0.01389</cdr:y>
    </cdr:from>
    <cdr:to>
      <cdr:x>0.56874</cdr:x>
      <cdr:y>0.125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44416" y="72008"/>
          <a:ext cx="93610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b="1" dirty="0"/>
        </a:p>
      </cdr:txBody>
    </cdr:sp>
  </cdr:relSizeAnchor>
  <cdr:relSizeAnchor xmlns:cdr="http://schemas.openxmlformats.org/drawingml/2006/chartDrawing">
    <cdr:from>
      <cdr:x>0.40249</cdr:x>
      <cdr:y>0</cdr:y>
    </cdr:from>
    <cdr:to>
      <cdr:x>0.60374</cdr:x>
      <cdr:y>0.06944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12368" y="0"/>
          <a:ext cx="1656184" cy="35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/>
            <a:t>96 МО</a:t>
          </a:r>
        </a:p>
      </cdr:txBody>
    </cdr:sp>
  </cdr:relSizeAnchor>
  <cdr:relSizeAnchor xmlns:cdr="http://schemas.openxmlformats.org/drawingml/2006/chartDrawing">
    <cdr:from>
      <cdr:x>0.71749</cdr:x>
      <cdr:y>0</cdr:y>
    </cdr:from>
    <cdr:to>
      <cdr:x>0.89249</cdr:x>
      <cdr:y>0.06944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04656" y="0"/>
          <a:ext cx="144016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104 МО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0.59499</cdr:x>
      <cdr:y>0.22222</cdr:y>
    </cdr:from>
    <cdr:to>
      <cdr:x>0.68249</cdr:x>
      <cdr:y>0.27778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4896544" y="1152128"/>
          <a:ext cx="72008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0.57749</cdr:x>
      <cdr:y>0.15278</cdr:y>
    </cdr:from>
    <cdr:to>
      <cdr:x>0.69999</cdr:x>
      <cdr:y>0.22222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752528" y="792088"/>
          <a:ext cx="10081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+30,6%</a:t>
          </a:r>
          <a:endParaRPr lang="ru-RU" sz="16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0.59499</cdr:x>
      <cdr:y>0.47222</cdr:y>
    </cdr:from>
    <cdr:to>
      <cdr:x>0.67374</cdr:x>
      <cdr:y>0.55556</cdr:y>
    </cdr:to>
    <cdr:sp macro="" textlink="">
      <cdr:nvSpPr>
        <cdr:cNvPr id="14" name="Прямая со стрелкой 13"/>
        <cdr:cNvSpPr/>
      </cdr:nvSpPr>
      <cdr:spPr>
        <a:xfrm xmlns:a="http://schemas.openxmlformats.org/drawingml/2006/main">
          <a:off x="4896544" y="2448272"/>
          <a:ext cx="648072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0.58624</cdr:x>
      <cdr:y>0.40278</cdr:y>
    </cdr:from>
    <cdr:to>
      <cdr:x>0.69124</cdr:x>
      <cdr:y>0.47222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4824536" y="2088232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5%</a:t>
          </a:r>
          <a:endParaRPr lang="ru-RU" sz="18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28.11.2016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endParaRPr lang="ru-RU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19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549080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/>
          <a:p>
            <a:pPr indent="457200" algn="just"/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28800"/>
            <a:ext cx="6291808" cy="2209800"/>
          </a:xfrm>
        </p:spPr>
        <p:txBody>
          <a:bodyPr/>
          <a:lstStyle/>
          <a:p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>   Проект областного закона</a:t>
            </a:r>
            <a:b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/>
            </a:r>
            <a:b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cs typeface="Times New Roman" pitchFamily="18" charset="0"/>
              </a:rPr>
              <a:t>«О бюджете территориального фонда обязательного медицинского страхования Архангельской области на 2017 год и на плановый период 2018 и 2019 годов»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2016 г.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"/>
            <a:ext cx="2267744" cy="194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23528" y="476672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latin typeface="+mj-lt"/>
                <a:ea typeface="+mj-ea"/>
                <a:cs typeface="+mj-cs"/>
              </a:rPr>
              <a:t>Расходы бюджета ТФОМС АО на 2017 год и на плановый период 2018 и 2019 годов (млн.руб.) 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1520" y="1340769"/>
          <a:ext cx="8640961" cy="5340771"/>
        </p:xfrm>
        <a:graphic>
          <a:graphicData uri="http://schemas.openxmlformats.org/drawingml/2006/table">
            <a:tbl>
              <a:tblPr/>
              <a:tblGrid>
                <a:gridCol w="4104456"/>
                <a:gridCol w="1080120"/>
                <a:gridCol w="1152128"/>
                <a:gridCol w="1152128"/>
                <a:gridCol w="1152129"/>
              </a:tblGrid>
              <a:tr h="864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Наименование расходов</a:t>
                      </a:r>
                      <a:endParaRPr lang="ru-RU" sz="1700" b="1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2016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год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Проект бюджета 2017</a:t>
                      </a:r>
                      <a:endParaRPr lang="ru-RU" sz="1700" b="1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Всего расходов,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из них:</a:t>
                      </a:r>
                      <a:endParaRPr lang="ru-RU" sz="17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17 536,8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18 933,5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21 030,9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8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22 116,6</a:t>
                      </a:r>
                      <a:endParaRPr lang="ru-RU" sz="1800" b="1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Финансовое обеспечение организации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ОМС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17 263,2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18 827,2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20 924,6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22 010,3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МБТ ФОМС на доп. финансовое обеспечение оказания специализированной МП, </a:t>
                      </a:r>
                      <a:b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 т.ч. ВМП, ФГУ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144,2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Финансовое обеспечение  единовременных выплат медицинским работникам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21,6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Расходы на обеспечение выполнения функций территориального фонда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107,8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4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Процент на обеспечение выполнения функций территориального фонда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8638"/>
            <a:ext cx="8229600" cy="1172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Финансовое обеспечение 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 территориальной 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программы обязательного медицинского страхования </a:t>
            </a:r>
            <a:b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(млн. рублей)</a:t>
            </a:r>
            <a:endParaRPr lang="ru-RU" sz="24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51520" y="1916832"/>
          <a:ext cx="8640961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6"/>
                <a:gridCol w="3769553"/>
                <a:gridCol w="1152128"/>
                <a:gridCol w="1152128"/>
                <a:gridCol w="1152128"/>
                <a:gridCol w="1152128"/>
              </a:tblGrid>
              <a:tr h="82075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cs typeface="Times New Roman" pitchFamily="18" charset="0"/>
                        </a:rPr>
                        <a:t>Показатель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18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Проект бюджета 2017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2018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Проект бюджета 2019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4808">
                <a:tc gridSpan="2"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Стоимость территориальной программы ОМС,  </a:t>
                      </a:r>
                      <a:r>
                        <a:rPr lang="ru-RU" sz="15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всего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: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17 015,4</a:t>
                      </a:r>
                      <a:endParaRPr lang="ru-RU" sz="18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18 567,2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20 654,6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21 730,3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120">
                <a:tc rowSpan="3"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средства субвенции ФОМС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16 865,8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18 567,2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20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654,6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21</a:t>
                      </a:r>
                      <a:r>
                        <a:rPr lang="ru-RU" sz="160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730,3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3192">
                <a:tc vMerge="1">
                  <a:txBody>
                    <a:bodyPr/>
                    <a:lstStyle/>
                    <a:p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МБТ ФОМС на дополнительное финансовое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обеспечение оказания специализированной, в т. ч. высокотехнологичной, медицинской помощи, включенной в базовую программу ОМС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144,2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прочие источники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5,4</a:t>
                      </a:r>
                      <a:endParaRPr lang="ru-RU" sz="160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-</a:t>
                      </a:r>
                      <a:endParaRPr lang="ru-RU" sz="15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408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Стоимость медицинской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помощи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16 804,3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18 341,8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20 402,4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21 464,3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4408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Норматив</a:t>
                      </a:r>
                      <a:r>
                        <a:rPr lang="ru-RU" sz="14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расходов на ведение дела СМО, %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344"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Средства на ведение дела СМО</a:t>
                      </a:r>
                      <a:endParaRPr lang="ru-RU" sz="14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211,1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225,4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252,2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cs typeface="Times New Roman" pitchFamily="18" charset="0"/>
                        </a:rPr>
                        <a:t>266,0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46755" y="514615"/>
            <a:ext cx="8229600" cy="811560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000099"/>
                </a:solidFill>
              </a:rPr>
              <a:t/>
            </a:r>
            <a:br>
              <a:rPr lang="ru-RU" sz="2400" b="1" dirty="0" smtClean="0">
                <a:solidFill>
                  <a:srgbClr val="000099"/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Субвенция ФОМС </a:t>
            </a:r>
            <a:r>
              <a:rPr lang="ru-RU" sz="2200" b="1" dirty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бюджетам территориальных фондов ОМС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1844824"/>
            <a:ext cx="2952328" cy="367240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800" b="1" dirty="0" smtClean="0"/>
          </a:p>
          <a:p>
            <a:r>
              <a:rPr lang="ru-RU" sz="2800" b="1" dirty="0" smtClean="0"/>
              <a:t>Стоимость медицинской помощи,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/>
              <a:t>млн. </a:t>
            </a:r>
            <a:r>
              <a:rPr lang="ru-RU" sz="2800" b="1" dirty="0"/>
              <a:t>рублей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6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cs typeface="Times New Roman" pitchFamily="18" charset="0"/>
              </a:rPr>
              <a:t>18 341,8</a:t>
            </a:r>
          </a:p>
          <a:p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635896" y="1629075"/>
            <a:ext cx="5113548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b="1" dirty="0" smtClean="0"/>
              <a:t>первичная </a:t>
            </a:r>
            <a:r>
              <a:rPr lang="ru-RU" b="1" dirty="0"/>
              <a:t>медико-санитарная помощь, включая профилактическую помощь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35896" y="3068960"/>
            <a:ext cx="5123178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b="1" dirty="0" smtClean="0"/>
              <a:t>скорая </a:t>
            </a:r>
            <a:r>
              <a:rPr lang="ru-RU" b="1" dirty="0"/>
              <a:t>медицинская помощь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(</a:t>
            </a:r>
            <a:r>
              <a:rPr lang="ru-RU" b="1" dirty="0"/>
              <a:t>за исключением санитарно-авиационной </a:t>
            </a:r>
            <a:r>
              <a:rPr lang="ru-RU" b="1" dirty="0" smtClean="0"/>
              <a:t>эвакуации воздушными судами)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35896" y="4293096"/>
            <a:ext cx="5113548" cy="15121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 smtClean="0"/>
          </a:p>
          <a:p>
            <a:r>
              <a:rPr lang="ru-RU" b="1" dirty="0" smtClean="0"/>
              <a:t>специализированная </a:t>
            </a:r>
            <a:r>
              <a:rPr lang="ru-RU" b="1" dirty="0"/>
              <a:t>медицинская помощь, в том числе </a:t>
            </a:r>
            <a:r>
              <a:rPr lang="ru-RU" b="1" dirty="0" smtClean="0"/>
              <a:t>ВМП </a:t>
            </a:r>
            <a:br>
              <a:rPr lang="ru-RU" b="1" dirty="0" smtClean="0"/>
            </a:br>
            <a:r>
              <a:rPr lang="ru-RU" b="1" dirty="0" smtClean="0"/>
              <a:t>(финансовое </a:t>
            </a:r>
            <a:r>
              <a:rPr lang="ru-RU" b="1" dirty="0"/>
              <a:t>обеспечение которых осуществляется </a:t>
            </a:r>
            <a:r>
              <a:rPr lang="ru-RU" b="1" dirty="0" smtClean="0"/>
              <a:t>за </a:t>
            </a:r>
            <a:r>
              <a:rPr lang="ru-RU" b="1" dirty="0"/>
              <a:t>счет средств </a:t>
            </a:r>
            <a:r>
              <a:rPr lang="ru-RU" b="1" dirty="0" smtClean="0"/>
              <a:t>ОМС) 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8483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объема оказания медицинской помощи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в проекте базовой программы ОМС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2636911"/>
          <a:ext cx="8496944" cy="2736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3709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Медицинская помощь в амбулаторных условиях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96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Посещений с профилактической и иными целями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2,35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Посещений для оказания медицинской помощи в неотложной форме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0,56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0,56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964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Обращения в связи с заболеваниями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52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1,98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1,98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5445224"/>
            <a:ext cx="8784976" cy="141277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2"/>
                </a:solidFill>
              </a:rPr>
              <a:t>Законченные случаи диспансеризации определенных групп населения, профилактические осмотры взрослого населения; медицинские осмотры несовершеннолетних; школы здоровья; центры здоровья; посещения к специалисту ПМК; углубленное консультирование; КТ/МРТ; передвижные рентген- (</a:t>
            </a:r>
            <a:r>
              <a:rPr lang="ru-RU" sz="1600" dirty="0" err="1" smtClean="0">
                <a:solidFill>
                  <a:schemeClr val="bg2"/>
                </a:solidFill>
              </a:rPr>
              <a:t>флюоро</a:t>
            </a:r>
            <a:r>
              <a:rPr lang="ru-RU" sz="1600" dirty="0" smtClean="0">
                <a:solidFill>
                  <a:schemeClr val="bg2"/>
                </a:solidFill>
              </a:rPr>
              <a:t>) установка; </a:t>
            </a:r>
            <a:r>
              <a:rPr lang="ru-RU" sz="1600" dirty="0" err="1" smtClean="0">
                <a:solidFill>
                  <a:schemeClr val="bg2"/>
                </a:solidFill>
              </a:rPr>
              <a:t>сцинтиграфические</a:t>
            </a:r>
            <a:r>
              <a:rPr lang="ru-RU" sz="1600" dirty="0" smtClean="0">
                <a:solidFill>
                  <a:schemeClr val="bg2"/>
                </a:solidFill>
              </a:rPr>
              <a:t> исследования</a:t>
            </a:r>
            <a:r>
              <a:rPr lang="ru-RU" sz="1600" dirty="0" smtClean="0">
                <a:solidFill>
                  <a:schemeClr val="bg2"/>
                </a:solidFill>
              </a:rPr>
              <a:t>, стоматология</a:t>
            </a:r>
          </a:p>
        </p:txBody>
      </p:sp>
      <p:sp>
        <p:nvSpPr>
          <p:cNvPr id="15" name="Равно 14"/>
          <p:cNvSpPr/>
          <p:nvPr/>
        </p:nvSpPr>
        <p:spPr>
          <a:xfrm>
            <a:off x="3923928" y="342900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Содержимое 4"/>
          <p:cNvGraphicFramePr>
            <a:graphicFrameLocks/>
          </p:cNvGraphicFramePr>
          <p:nvPr/>
        </p:nvGraphicFramePr>
        <p:xfrm>
          <a:off x="251520" y="1268760"/>
          <a:ext cx="8496944" cy="1273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43204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Скорая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медицинская помощь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(вызовов на 1 застрахованное лицо)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554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2017-проект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533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0,300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0,300</a:t>
                      </a:r>
                      <a:endParaRPr lang="ru-RU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Равно 16"/>
          <p:cNvSpPr/>
          <p:nvPr/>
        </p:nvSpPr>
        <p:spPr>
          <a:xfrm>
            <a:off x="3995936" y="4221088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3995936" y="4941168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Равно 18"/>
          <p:cNvSpPr/>
          <p:nvPr/>
        </p:nvSpPr>
        <p:spPr>
          <a:xfrm>
            <a:off x="3995936" y="2132856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Динамика объема оказания медицинской помощи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в проекте базовой программы ОМС (продолжение)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208912" cy="534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14717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Специализированная медицинская помощь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2017 - проект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5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 госпитализации на 1 застрахованное лицо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753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0,17214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0,17233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Медицинская реабилитация (койко-дней на 1 ЗЛ)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3792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0,039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0,039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Объем ВМП в целом по ПГГ (случая госпитализации на 1 жителя)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0,0047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0,006</a:t>
                      </a:r>
                      <a:endParaRPr lang="ru-RU" b="1" dirty="0"/>
                    </a:p>
                  </a:txBody>
                  <a:tcPr/>
                </a:tc>
              </a:tr>
              <a:tr h="557272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Медицинская </a:t>
                      </a:r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помощь в условиях дневных </a:t>
                      </a:r>
                      <a:r>
                        <a:rPr lang="ru-RU" b="1" dirty="0" smtClean="0">
                          <a:solidFill>
                            <a:schemeClr val="bg2"/>
                          </a:solidFill>
                        </a:rPr>
                        <a:t>стационаров </a:t>
                      </a:r>
                      <a:endParaRPr lang="ru-RU" b="1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58405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 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лечения на 1 застрахованное лицо</a:t>
                      </a:r>
                      <a:endParaRPr lang="ru-RU" sz="1800" b="1" kern="1200" baseline="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0,06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Равно 12"/>
          <p:cNvSpPr/>
          <p:nvPr/>
        </p:nvSpPr>
        <p:spPr>
          <a:xfrm>
            <a:off x="3779912" y="3429000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Равно 13"/>
          <p:cNvSpPr/>
          <p:nvPr/>
        </p:nvSpPr>
        <p:spPr>
          <a:xfrm>
            <a:off x="3779912" y="6093296"/>
            <a:ext cx="936104" cy="288032"/>
          </a:xfrm>
          <a:prstGeom prst="mathEqual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91880" y="44371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+28%</a:t>
            </a:r>
            <a:endParaRPr lang="ru-RU" b="1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707904" y="256490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131840" y="25649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+ 0,11%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3635896" y="4437112"/>
            <a:ext cx="136815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476672"/>
          <a:ext cx="8712968" cy="53487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75165"/>
                <a:gridCol w="1976934"/>
                <a:gridCol w="1985154"/>
                <a:gridCol w="1675715"/>
              </a:tblGrid>
              <a:tr h="360040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Виды </a:t>
                      </a:r>
                      <a:b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и условия оказания 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медицинской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помощи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Объемы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Абс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86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8331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Скорая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354320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352 358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-1 962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3310">
                <a:tc gridSpan="4"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в амбулаторных условиях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/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проф. и иными целями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2 775 503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2 760 141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-15 362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83310">
                <a:tc>
                  <a:txBody>
                    <a:bodyPr/>
                    <a:lstStyle/>
                    <a:p>
                      <a:pPr algn="l"/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неотложной форме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661 396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657 736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3 660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algn="l"/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обращения в связи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заболеваниями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2 338 509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2 325 565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- 12 944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</a:t>
                      </a:r>
                    </a:p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дневном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стационаре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70 864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70 472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- 392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61190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помощь </a:t>
                      </a:r>
                      <a:b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условиях стационара 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203 309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406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4716016" y="21328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16016" y="177281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88024" y="328498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788024" y="2852936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4788024" y="38610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788024" y="3429000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4788024" y="436510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788024" y="4005064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788024" y="508518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788024" y="4653136"/>
            <a:ext cx="8178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-0,55%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5301208"/>
            <a:ext cx="8178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-0,44%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716016" y="566124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337" name="Picture 1" descr="C:\Users\yasnn\Desktop\картинки\vosklitsatelnyj-zna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842503"/>
            <a:ext cx="792088" cy="1015497"/>
          </a:xfrm>
          <a:prstGeom prst="rect">
            <a:avLst/>
          </a:prstGeom>
          <a:noFill/>
        </p:spPr>
      </p:pic>
      <p:sp>
        <p:nvSpPr>
          <p:cNvPr id="19" name="Скругленный прямоугольник 18"/>
          <p:cNvSpPr/>
          <p:nvPr/>
        </p:nvSpPr>
        <p:spPr>
          <a:xfrm>
            <a:off x="1115616" y="6165304"/>
            <a:ext cx="7776864" cy="5486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Снижение численности застрахованных лиц на 01 апреля 2016 года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95536"/>
          </a:xfrm>
        </p:spPr>
        <p:txBody>
          <a:bodyPr/>
          <a:lstStyle/>
          <a:p>
            <a:pPr algn="ctr"/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Нормативы финансовых затрат в проекте базовой и территориальной 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программ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cs typeface="Times New Roman" pitchFamily="18" charset="0"/>
              </a:rPr>
              <a:t>ОМС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686800" cy="509345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11760"/>
                <a:gridCol w="1368152"/>
                <a:gridCol w="1095547"/>
                <a:gridCol w="1292144"/>
                <a:gridCol w="1177213"/>
                <a:gridCol w="1341984"/>
              </a:tblGrid>
              <a:tr h="5850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Виды и условия оказания медицинской помощи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Единица измерения объема медицинской помощи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Норматив финансовых затрат на единицу объема медицинской помощи, руб. (базовая программа ОМС)</a:t>
                      </a:r>
                      <a:endParaRPr lang="ru-RU" sz="11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Территориальные нормативы финансовых затрат на единицу объема медицинской помощи, руб. (ТПГ ОМС)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5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(проект)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(проект)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1. Скорая, в том числе скорая специализированная, медицинская помощь вне медицинской организации, включая медицинскую эвакуацию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вызов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1747,7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1897,3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2 976,3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3 231,1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2. Медицинская помощь в амбулаторных условиях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Посещение с 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профилактическими и иными целями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358,7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395,1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610,9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672,9</a:t>
                      </a:r>
                    </a:p>
                  </a:txBody>
                  <a:tcPr marL="68580" marR="68580" marT="0" marB="0" anchor="ctr"/>
                </a:tc>
              </a:tr>
              <a:tr h="585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посещение 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 неотложной форме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459,2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505,9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782,0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861,5</a:t>
                      </a:r>
                    </a:p>
                  </a:txBody>
                  <a:tcPr marL="68580" marR="68580" marT="0" marB="0" anchor="ctr"/>
                </a:tc>
              </a:tr>
              <a:tr h="4917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обращение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1005,0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1107,1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1 711,5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1 885,4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3. Медицинская помощь в условиях дневных стационаров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случай лечения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11430,0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12450,0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19 465,3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21 202,4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0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4. Специализированная медицинская помощь в стационарных условиях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случай госпитализации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22815,3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25556,5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38 854,5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43 522,7</a:t>
                      </a:r>
                      <a:endParaRPr lang="ru-RU" sz="14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7308304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92280" y="278092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8,6%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7380312" y="38610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092280" y="34290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+10,1%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7380312" y="450912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380312" y="501317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452320" y="551723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452320" y="61653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92280" y="407707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+10,2%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4288" y="465313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+10,2%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515719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+8,9%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36296" y="5805264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+12%</a:t>
            </a:r>
            <a:endPara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1080120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</a:rPr>
              <a:t>Число медицинских организаций, осуществляющих деятельность в сфере ОМС Архангельской области на 01 января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67544" y="1412776"/>
            <a:ext cx="1656184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560" y="404664"/>
            <a:ext cx="7716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Итоговая оценка проекта закона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5576" y="1988840"/>
            <a:ext cx="8136904" cy="2016224"/>
          </a:xfrm>
          <a:prstGeom prst="round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За счет субвенции ФОМС обеспечивается покрытие расходов базовой программы ОМС, включенных в структуру тарифа на оплату медицинской помощи, в том числе на оплату высокотехнологичной медицинской помощи, включенной в базовую программу ОМС по установленному перечню. Объем субвенции ФОМС обеспечивает реализацию Указа Президента Российской Федерации от 7 мая 2012 года № 597 в части повышения заработной платы медицинских работников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3568" y="4149080"/>
            <a:ext cx="8064896" cy="1368152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Поэтапное расширение перечня видов (методов) высокотехнологичной медицинской помощи, оказываемых в рамках базовой программы ОМС: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в 2017 году + 4 метода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5576" y="908720"/>
            <a:ext cx="8208912" cy="93610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0099"/>
                </a:solidFill>
              </a:rPr>
              <a:t>Бюджет территориального фонда обязательного медицинского страхования Архангельской области на 2017 год и на плановый период 2018 и 2019 годов сбалансирован по доходам и расходам</a:t>
            </a:r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кругленный прямоугольник 10"/>
          <p:cNvSpPr/>
          <p:nvPr/>
        </p:nvSpPr>
        <p:spPr>
          <a:xfrm>
            <a:off x="683568" y="5661248"/>
            <a:ext cx="8029400" cy="93610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0099"/>
                </a:solidFill>
              </a:rPr>
              <a:t>Увеличение числа медицинских организаций, участвующих в реализации ТПГ ОМС АО в 2017 год (конкуренция)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2586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Благодарю за внимание!</a:t>
            </a:r>
            <a:endParaRPr lang="fr-FR" sz="5400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792088"/>
          </a:xfrm>
        </p:spPr>
        <p:txBody>
          <a:bodyPr/>
          <a:lstStyle/>
          <a:p>
            <a:pPr algn="ctr">
              <a:defRPr/>
            </a:pP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Параметры бюджета ТФОМС  АО (млн. руб.)</a:t>
            </a:r>
          </a:p>
          <a:p>
            <a:pPr algn="ctr">
              <a:defRPr/>
            </a:pPr>
            <a:endParaRPr lang="ru-RU" sz="20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1052736"/>
          <a:ext cx="8712968" cy="5471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48228"/>
                <a:gridCol w="1161729"/>
                <a:gridCol w="1234337"/>
                <a:gridCol w="1234337"/>
                <a:gridCol w="1234337"/>
              </a:tblGrid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</a:t>
                      </a:r>
                      <a:endParaRPr lang="ru-RU" sz="17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Бюджет 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Проект бюджета 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Проект бюджета 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7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Проект бюджета 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030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Доходы, всего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17 403,0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13156">
                <a:tc>
                  <a:txBody>
                    <a:bodyPr/>
                    <a:lstStyle/>
                    <a:p>
                      <a:pPr algn="r"/>
                      <a:r>
                        <a:rPr lang="ru-RU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  </a:t>
                      </a:r>
                      <a:r>
                        <a:rPr lang="ru-RU" sz="1600" b="1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в том числе:</a:t>
                      </a:r>
                    </a:p>
                    <a:p>
                      <a:pPr marL="0" indent="0" algn="l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 фин. обеспечение организации ОМС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МБТ на доп. финансовое обеспечение оказания специализированной, в т.ч. высокотехнологичной,</a:t>
                      </a:r>
                      <a:r>
                        <a:rPr lang="ru-RU" sz="1600" b="0" i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мед. помощи, включенной в базовую программу ОМС, ФГУ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17 237,2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144,2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712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Расходы, 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17 536,8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36092">
                <a:tc>
                  <a:txBody>
                    <a:bodyPr/>
                    <a:lstStyle/>
                    <a:p>
                      <a:pPr algn="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ru-RU" sz="1600" b="1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в том числе:</a:t>
                      </a:r>
                    </a:p>
                    <a:p>
                      <a:pPr marL="0" indent="0" algn="l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 фин. обеспечение организации ОМС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доп. финансовое обеспечение оказания</a:t>
                      </a:r>
                      <a:r>
                        <a:rPr lang="ru-RU" sz="1600" b="0" i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специализированной., в т.ч. высокотехнологичной,</a:t>
                      </a:r>
                      <a:r>
                        <a:rPr lang="ru-RU" sz="1600" b="0" i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мед. помощи, включенной в базовую программу ОМС, ФГУ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17 371,0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144,2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  <a:endParaRPr lang="ru-RU" sz="1600" b="0" i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</a:p>
                    <a:p>
                      <a:pPr algn="ctr">
                        <a:buFontTx/>
                        <a:buNone/>
                      </a:pPr>
                      <a:r>
                        <a:rPr lang="ru-RU" sz="1600" b="0" i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-</a:t>
                      </a:r>
                    </a:p>
                    <a:p>
                      <a:pPr algn="ctr">
                        <a:buFontTx/>
                        <a:buNone/>
                      </a:pPr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  <a:p>
                      <a:pPr algn="ctr">
                        <a:buFontTx/>
                        <a:buNone/>
                      </a:pPr>
                      <a:endParaRPr lang="ru-RU" sz="1600" b="0" i="1" dirty="0" smtClean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88" y="476673"/>
            <a:ext cx="8497068" cy="936104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Показатели бюджета</a:t>
            </a:r>
            <a:r>
              <a:rPr lang="en-US" sz="2200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 ТФОМС АО по доходам </a:t>
            </a:r>
            <a:b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на 2017 год</a:t>
            </a:r>
            <a:r>
              <a:rPr lang="ru-RU" sz="2200" b="1" dirty="0" smtClean="0">
                <a:solidFill>
                  <a:srgbClr val="000099"/>
                </a:solidFill>
              </a:rPr>
              <a:t>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</a:rPr>
              <a:t>и плановый период 2018 и 2019 годов (млн.руб.)</a:t>
            </a:r>
            <a: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95536" y="1628797"/>
          <a:ext cx="8280921" cy="4735573"/>
        </p:xfrm>
        <a:graphic>
          <a:graphicData uri="http://schemas.openxmlformats.org/drawingml/2006/table">
            <a:tbl>
              <a:tblPr/>
              <a:tblGrid>
                <a:gridCol w="3096344"/>
                <a:gridCol w="1800200"/>
                <a:gridCol w="1728192"/>
                <a:gridCol w="1656185"/>
              </a:tblGrid>
              <a:tr h="10801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Источник дохода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Проект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бюджета </a:t>
                      </a:r>
                    </a:p>
                    <a:p>
                      <a:pPr algn="ctr"/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2017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Проект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бюджета </a:t>
                      </a:r>
                    </a:p>
                    <a:p>
                      <a:pPr algn="ctr"/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2018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Проект</a:t>
                      </a:r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 бюджета </a:t>
                      </a:r>
                    </a:p>
                    <a:p>
                      <a:pPr algn="ctr"/>
                      <a:r>
                        <a:rPr lang="ru-RU" sz="17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2019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baseline="0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Субвенции из бюджета Федерального фонда обязательного медицинского 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страхования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18 673,5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20 760,9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21 836,6</a:t>
                      </a: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8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Межбюджетные трансферты из бюджетов территориальных фондов ОМС в рамках осуществления межтерриториальных расчетов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baseline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260,0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270,0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280,0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18 933,5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21 030,9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</a:rPr>
                        <a:t>22 116,6</a:t>
                      </a:r>
                      <a:endParaRPr lang="ru-RU" b="1" dirty="0">
                        <a:solidFill>
                          <a:schemeClr val="accent1">
                            <a:lumMod val="2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/>
          </p:nvPr>
        </p:nvGraphicFramePr>
        <p:xfrm>
          <a:off x="179512" y="1412776"/>
          <a:ext cx="85689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548680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организации ОМС Архангельской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области за </a:t>
            </a:r>
            <a:r>
              <a:rPr lang="ru-RU" sz="22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счет субвенции Федерального фонда ОМС (млн. рублей)</a:t>
            </a:r>
            <a:endParaRPr lang="ru-RU" sz="2200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>
            <a:spLocks/>
          </p:cNvSpPr>
          <p:nvPr/>
        </p:nvSpPr>
        <p:spPr>
          <a:xfrm>
            <a:off x="3779912" y="2060848"/>
            <a:ext cx="115212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+mn-lt"/>
                <a:cs typeface="Times New Roman" pitchFamily="18" charset="0"/>
              </a:rPr>
              <a:t>20 760,9</a:t>
            </a:r>
            <a:endParaRPr lang="ru-RU" sz="1400" b="1" dirty="0">
              <a:latin typeface="+mn-lt"/>
              <a:cs typeface="Times New Roman" pitchFamily="18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79512" y="1484784"/>
          <a:ext cx="8712968" cy="4779701"/>
        </p:xfrm>
        <a:graphic>
          <a:graphicData uri="http://schemas.openxmlformats.org/drawingml/2006/table">
            <a:tbl>
              <a:tblPr/>
              <a:tblGrid>
                <a:gridCol w="576064"/>
                <a:gridCol w="5862798"/>
                <a:gridCol w="816435"/>
                <a:gridCol w="1457671"/>
              </a:tblGrid>
              <a:tr h="8187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Ед.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Значение показателя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Тариф страхового взноса на ОМС неработающего населения, установленный статьей 1 Федерального закона № 354-ФЗ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18 864,6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Коэффициент дифференциации для Архангельской области согласно приложению к Федеральному закону № 354-ФЗ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0,6060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Коэффициент удорожания стоимости медицинских услуг, установленный федеральным законом о бюджете Федерального фонда ОМС на 2017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Тариф страхового взноса на ОМС неработающего населения для Архангельской области (стр.1*стр.2*стр.3)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11 431,9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Численность неработающего населения, застрахованного по ОМС, по состоянию на 01.04.2016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чел.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690 225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Объем бюджетных ассигнований на ОМС неработающего населения для Архангельской области на 2017 год (стр.4* стр.5)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тыс. руб.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7 890 583,2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648072"/>
          </a:xfrm>
        </p:spPr>
        <p:txBody>
          <a:bodyPr/>
          <a:lstStyle/>
          <a:p>
            <a:pPr algn="ctr"/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Расчет </a:t>
            </a:r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размера страховых взносов на ОМС неработающего населения на территории Архангельской области в 2017 году </a:t>
            </a: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2600" b="1" dirty="0" smtClean="0">
                <a:solidFill>
                  <a:schemeClr val="accent1">
                    <a:lumMod val="25000"/>
                  </a:schemeClr>
                </a:solidFill>
              </a:rPr>
              <a:t>Расчет </a:t>
            </a:r>
            <a:r>
              <a:rPr lang="ru-RU" sz="2600" b="1" dirty="0" smtClean="0">
                <a:solidFill>
                  <a:schemeClr val="accent1">
                    <a:lumMod val="25000"/>
                  </a:schemeClr>
                </a:solidFill>
              </a:rPr>
              <a:t>субвенции ФОМС</a:t>
            </a:r>
            <a:br>
              <a:rPr lang="ru-RU" sz="2600" b="1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6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052736"/>
            <a:ext cx="1800200" cy="115212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Численность застрахованных лиц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множение 6"/>
          <p:cNvSpPr/>
          <p:nvPr/>
        </p:nvSpPr>
        <p:spPr>
          <a:xfrm>
            <a:off x="1763688" y="1412776"/>
            <a:ext cx="360040" cy="432048"/>
          </a:xfrm>
          <a:prstGeom prst="mathMultiply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23728" y="908720"/>
            <a:ext cx="2376264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Средний </a:t>
            </a:r>
          </a:p>
          <a:p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подушевой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норматив финансирования              на 1 застрахованное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лицо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множение 9"/>
          <p:cNvSpPr/>
          <p:nvPr/>
        </p:nvSpPr>
        <p:spPr>
          <a:xfrm>
            <a:off x="4499992" y="1340768"/>
            <a:ext cx="432048" cy="432048"/>
          </a:xfrm>
          <a:prstGeom prst="mathMultiply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32040" y="908720"/>
            <a:ext cx="2088232" cy="122413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Коэффициент дифференциации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Архангельской области</a:t>
            </a:r>
          </a:p>
        </p:txBody>
      </p:sp>
      <p:sp>
        <p:nvSpPr>
          <p:cNvPr id="13" name="Равно 12"/>
          <p:cNvSpPr/>
          <p:nvPr/>
        </p:nvSpPr>
        <p:spPr>
          <a:xfrm>
            <a:off x="7020272" y="1412776"/>
            <a:ext cx="360040" cy="288032"/>
          </a:xfrm>
          <a:prstGeom prst="mathEqual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308304" y="980728"/>
            <a:ext cx="1547664" cy="10081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Размер субвенции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2411564">
            <a:off x="5588588" y="2155289"/>
            <a:ext cx="490400" cy="54041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547664" y="2636912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 = 0,6 * </a:t>
            </a:r>
            <a:r>
              <a:rPr lang="ru-RU" sz="2800" dirty="0" err="1" smtClean="0"/>
              <a:t>К</a:t>
            </a:r>
            <a:r>
              <a:rPr lang="ru-RU" sz="2800" baseline="30000" dirty="0" err="1" smtClean="0"/>
              <a:t>р</a:t>
            </a:r>
            <a:r>
              <a:rPr lang="ru-RU" sz="2800" baseline="30000" dirty="0" smtClean="0"/>
              <a:t> </a:t>
            </a:r>
            <a:r>
              <a:rPr lang="ru-RU" sz="2800" dirty="0" smtClean="0"/>
              <a:t>+ 0,4* ИБР, где:</a:t>
            </a:r>
            <a:endParaRPr lang="ru-RU" sz="28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79512" y="3284984"/>
            <a:ext cx="878497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600" b="1" baseline="30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сумма средневзвешенного районного коэффициента к заработной плате и средневзвешенной процентной надбавки к заработной плате за стаж работы в районах Крайнего Севера и приравненных к ним местностях, для Архангельской области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составляет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1,803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соответствии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результатами расчета, опубликованными на официальном сайте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Минфина РФ;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ИБР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расчетный уровень индекса бюджетных расходов на год, в котором рассчитывается субвенция, определяемый в соответствии с методикой распределения дотаций на выравнивание бюджетной обеспеченности субъектов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утвержденной постановлением Правительства Российской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Федерации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22 ноября 2004 года № 670.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соответствии с результатами расчета, опубликованными на официальном сайте Министерства финансов Российской Федерации, индекс бюджетных расходов для Архангельской области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2016 году составляет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1,552.</a:t>
            </a:r>
            <a:endParaRPr lang="ru-RU" sz="1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Исходя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из приведенной формулы коэффициент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дифференциации для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Архангельской области равен 1,703 (0,6*1,803+0,4*1,552).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27584"/>
          </a:xfrm>
        </p:spPr>
        <p:txBody>
          <a:bodyPr/>
          <a:lstStyle/>
          <a:p>
            <a:pPr algn="ctr"/>
            <a:r>
              <a:rPr lang="ru-RU" sz="24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Нормативы финансового обеспечения базовой программы ОМС за счет субвенции </a:t>
            </a:r>
            <a:r>
              <a:rPr lang="ru-RU" sz="24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ФОМС, руб.</a:t>
            </a:r>
            <a:endParaRPr lang="ru-RU" sz="2400" b="1" kern="1200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1916832"/>
          <a:ext cx="8229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483768" y="3140968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+10,6%</a:t>
            </a:r>
            <a:endParaRPr lang="ru-RU" sz="1600" b="1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411760" y="3789040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355976" y="2996952"/>
            <a:ext cx="93610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6156176" y="2348880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1520"/>
          </a:xfrm>
        </p:spPr>
        <p:txBody>
          <a:bodyPr/>
          <a:lstStyle/>
          <a:p>
            <a:pPr algn="ctr"/>
            <a:r>
              <a:rPr lang="ru-RU" sz="2200" b="1" kern="1200" dirty="0" smtClean="0">
                <a:solidFill>
                  <a:schemeClr val="accent1">
                    <a:lumMod val="25000"/>
                  </a:schemeClr>
                </a:solidFill>
              </a:rPr>
              <a:t>Численность застрахованных лиц на 01 апреля</a:t>
            </a:r>
            <a:endParaRPr lang="ru-RU" sz="2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229600" cy="4886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528" y="1484784"/>
          <a:ext cx="8107262" cy="3888433"/>
        </p:xfrm>
        <a:graphic>
          <a:graphicData uri="http://schemas.openxmlformats.org/drawingml/2006/table">
            <a:tbl>
              <a:tblPr/>
              <a:tblGrid>
                <a:gridCol w="928694"/>
                <a:gridCol w="1643074"/>
                <a:gridCol w="2000264"/>
                <a:gridCol w="1714512"/>
                <a:gridCol w="1820718"/>
              </a:tblGrid>
              <a:tr h="416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525" marR="6752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891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Численность застрахованных лиц, чел.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Средний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подушевой норматив финансирования              на 1 застрахованное лицо, руб.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Коэффициент дифференциации для Архангельской области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Размер субвенции,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2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2016 год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1 181 065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8 438,9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16 973,6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2017 год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1 174 528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9 335,7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18 673,5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1 174 528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10 379,3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20 760,9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год</a:t>
                      </a:r>
                      <a:endParaRPr lang="ru-RU" sz="1400" b="1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1 174 528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10 917,1</a:t>
                      </a: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1,703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r>
                        <a:rPr lang="ru-RU" sz="14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 836,6</a:t>
                      </a:r>
                      <a:endParaRPr lang="ru-RU" sz="14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25" marR="67525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683568" cy="58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Расчет размера </a:t>
            </a: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субвенции ФОМС</a:t>
            </a:r>
            <a:b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8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13119</TotalTime>
  <Words>1369</Words>
  <Application>Microsoft Office PowerPoint</Application>
  <PresentationFormat>Экран (4:3)</PresentationFormat>
  <Paragraphs>402</Paragraphs>
  <Slides>19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Тема1</vt:lpstr>
      <vt:lpstr>   Проект областного закона  «О бюджете территориального фонда обязательного медицинского страхования Архангельской области на 2017 год и на плановый период 2018 и 2019 годов»</vt:lpstr>
      <vt:lpstr> Параметры бюджета ТФОМС  АО (млн. руб.) </vt:lpstr>
      <vt:lpstr> Показатели бюджета  ТФОМС АО по доходам  на 2017 год и плановый период 2018 и 2019 годов (млн.руб.) </vt:lpstr>
      <vt:lpstr>Слайд 4</vt:lpstr>
      <vt:lpstr>  Расчет размера страховых взносов на ОМС неработающего населения на территории Архангельской области в 2017 году  </vt:lpstr>
      <vt:lpstr> Расчет субвенции ФОМС </vt:lpstr>
      <vt:lpstr>Нормативы финансового обеспечения базовой программы ОМС за счет субвенции ФОМС, руб.</vt:lpstr>
      <vt:lpstr>Численность застрахованных лиц на 01 апреля</vt:lpstr>
      <vt:lpstr>Расчет размера субвенции ФОМС </vt:lpstr>
      <vt:lpstr>Слайд 10</vt:lpstr>
      <vt:lpstr>Финансовое обеспечение  территориальной программы обязательного медицинского страхования  (млн. рублей)</vt:lpstr>
      <vt:lpstr> Субвенция ФОМС бюджетам территориальных фондов ОМС </vt:lpstr>
      <vt:lpstr>Динамика объема оказания медицинской помощи  в проекте базовой программы ОМС</vt:lpstr>
      <vt:lpstr>Динамика объема оказания медицинской помощи  в проекте базовой программы ОМС (продолжение)</vt:lpstr>
      <vt:lpstr>Слайд 15</vt:lpstr>
      <vt:lpstr>Нормативы финансовых затрат в проекте базовой и территориальной  программ ОМС</vt:lpstr>
      <vt:lpstr>Число медицинских организаций, осуществляющих деятельность в сфере ОМС Архангельской области на 01 января</vt:lpstr>
      <vt:lpstr>Слайд 18</vt:lpstr>
      <vt:lpstr>Слайд 19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1186</cp:revision>
  <dcterms:created xsi:type="dcterms:W3CDTF">2009-10-07T09:46:29Z</dcterms:created>
  <dcterms:modified xsi:type="dcterms:W3CDTF">2016-11-28T10:27:33Z</dcterms:modified>
</cp:coreProperties>
</file>