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3" r:id="rId3"/>
    <p:sldId id="279" r:id="rId4"/>
    <p:sldId id="280" r:id="rId5"/>
    <p:sldId id="281" r:id="rId6"/>
    <p:sldId id="278" r:id="rId7"/>
    <p:sldId id="282" r:id="rId8"/>
    <p:sldId id="283" r:id="rId9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731" y="274638"/>
            <a:ext cx="8228539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731" y="1600201"/>
            <a:ext cx="8228539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731" y="6245225"/>
            <a:ext cx="2132539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3784" y="6245225"/>
            <a:ext cx="2896433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731" y="6245225"/>
            <a:ext cx="2132539" cy="476250"/>
          </a:xfrm>
        </p:spPr>
        <p:txBody>
          <a:bodyPr/>
          <a:lstStyle>
            <a:lvl1pPr>
              <a:defRPr/>
            </a:lvl1pPr>
          </a:lstStyle>
          <a:p>
            <a:fld id="{168B8922-FCBC-4E8D-9184-43589442C9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71480"/>
            <a:ext cx="8815390" cy="357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600" b="1" dirty="0" smtClean="0">
                <a:latin typeface="+mn-lt"/>
              </a:rPr>
              <a:t>Формирование межбюджетных отношений </a:t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на 2015 год</a:t>
            </a:r>
            <a:br>
              <a:rPr lang="ru-RU" sz="3600" b="1" dirty="0" smtClean="0"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«Круглый стол»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областном Собрании депутатов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29 октября 2014 года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Министерство финансов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20088" y="-24"/>
            <a:ext cx="747712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86790" cy="78581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accent2"/>
                </a:solidFill>
                <a:latin typeface="+mn-lt"/>
              </a:rPr>
              <a:t>Расшифровка расходов по дотациям на выравнивание бюджетной обеспеченности муниципальных образований, </a:t>
            </a:r>
            <a:r>
              <a:rPr lang="ru-RU" sz="2000" b="1" dirty="0" smtClean="0">
                <a:solidFill>
                  <a:schemeClr val="accent2"/>
                </a:solidFill>
                <a:latin typeface="+mn-lt"/>
              </a:rPr>
              <a:t>млн.руб.         </a:t>
            </a:r>
            <a:r>
              <a:rPr lang="ru-RU" sz="2000" b="1" dirty="0" smtClean="0">
                <a:latin typeface="+mn-lt"/>
              </a:rPr>
              <a:t>                                        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785926"/>
          <a:ext cx="8643998" cy="407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  <a:gridCol w="1071570"/>
                <a:gridCol w="1000132"/>
                <a:gridCol w="928694"/>
              </a:tblGrid>
              <a:tr h="642943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сравнение 2015 /2014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расходы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 до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тациям на выравнивание бюджетной обеспеченности муниципальных образований,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 т.ч.: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956,2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1 104,1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115</a:t>
                      </a:r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</a:tr>
              <a:tr h="71438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 выравнивание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бюджетной обеспеченности поселений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306,0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303,1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99%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64294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из них: замена дотаций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допнормативами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НДФЛ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162,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85725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на выравнивание бюджетной обеспеченности муниципальных районов (городских округов)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650,2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123%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207646" y="500042"/>
            <a:ext cx="8936354" cy="78581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200" b="1" dirty="0" smtClean="0">
                <a:solidFill>
                  <a:schemeClr val="accent2"/>
                </a:solidFill>
              </a:rPr>
              <a:t>Дотации на выравнивание поселений</a:t>
            </a:r>
            <a:br>
              <a:rPr lang="ru-RU" sz="2200" b="1" dirty="0" smtClean="0">
                <a:solidFill>
                  <a:schemeClr val="accent2"/>
                </a:solidFill>
              </a:rPr>
            </a:br>
            <a:r>
              <a:rPr lang="ru-RU" sz="2200" b="1" dirty="0" smtClean="0">
                <a:solidFill>
                  <a:schemeClr val="accent2"/>
                </a:solidFill>
              </a:rPr>
              <a:t>						</a:t>
            </a:r>
            <a:endParaRPr lang="ru-RU" sz="2000" i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213066" name="Group 74"/>
          <p:cNvGraphicFramePr>
            <a:graphicFrameLocks noGrp="1"/>
          </p:cNvGraphicFramePr>
          <p:nvPr>
            <p:ph idx="1"/>
          </p:nvPr>
        </p:nvGraphicFramePr>
        <p:xfrm>
          <a:off x="285719" y="1501361"/>
          <a:ext cx="8215370" cy="4427969"/>
        </p:xfrm>
        <a:graphic>
          <a:graphicData uri="http://schemas.openxmlformats.org/drawingml/2006/table">
            <a:tbl>
              <a:tblPr/>
              <a:tblGrid>
                <a:gridCol w="2563815"/>
                <a:gridCol w="1880130"/>
                <a:gridCol w="1863807"/>
                <a:gridCol w="1907618"/>
              </a:tblGrid>
              <a:tr h="42366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2014 год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2015 год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Сравнение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2015 г. с 2014 г.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Утверждено в бюджете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Проект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Объем фонда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тыс. рублей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305 994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303 158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-2 836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(-1%)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Критерий выравнивания,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рублей на человека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263,9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263,9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Численность жителей,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 человек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1 159,5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(на 01.01.2013)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1 148,8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(на 01.01.2014)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-10,7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(-1%)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207646" y="571480"/>
            <a:ext cx="8936354" cy="6096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accent2"/>
                </a:solidFill>
              </a:rPr>
              <a:t>Дотации на выравнивание муниципальных районов </a:t>
            </a:r>
            <a:br>
              <a:rPr lang="ru-RU" sz="2200" b="1" dirty="0" smtClean="0">
                <a:solidFill>
                  <a:schemeClr val="accent2"/>
                </a:solidFill>
              </a:rPr>
            </a:br>
            <a:r>
              <a:rPr lang="ru-RU" sz="2200" b="1" dirty="0" smtClean="0">
                <a:solidFill>
                  <a:schemeClr val="accent2"/>
                </a:solidFill>
              </a:rPr>
              <a:t>(городских округов)</a:t>
            </a:r>
            <a:r>
              <a:rPr lang="ru-RU" sz="2400" i="1" dirty="0" smtClean="0">
                <a:solidFill>
                  <a:schemeClr val="accent2"/>
                </a:solidFill>
              </a:rPr>
              <a:t> 				</a:t>
            </a:r>
            <a:endParaRPr lang="ru-RU" sz="2200" b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213066" name="Group 74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215369" cy="5304738"/>
        </p:xfrm>
        <a:graphic>
          <a:graphicData uri="http://schemas.openxmlformats.org/drawingml/2006/table">
            <a:tbl>
              <a:tblPr/>
              <a:tblGrid>
                <a:gridCol w="2507144"/>
                <a:gridCol w="1928571"/>
                <a:gridCol w="1928571"/>
                <a:gridCol w="1851083"/>
              </a:tblGrid>
              <a:tr h="38608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2014 год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2015 год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Сравнение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761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Утверждено в бюджете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Проект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Проект 2015 г. с утв.в бюджете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Объем фонда,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тыс. рублей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650 247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800 982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+150 735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(+23%)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Критерий выравнивания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1,000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1,000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Налоговый потенциал, 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млн. рублей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6 822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7 395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+573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(+8%)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Среднедушевые налоговые доходы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рублей на человека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5 884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6 437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+553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(+9%)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Бюджетная обеспеченность       5 наименее обеспеченных МО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0,591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0,544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-0,047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(-8%)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86271" cy="64294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2"/>
                </a:solidFill>
              </a:rPr>
              <a:t>Принципы определения объёма субсидии на </a:t>
            </a:r>
            <a:r>
              <a:rPr lang="ru-RU" sz="2000" b="1" dirty="0" err="1" smtClean="0">
                <a:solidFill>
                  <a:schemeClr val="accent2"/>
                </a:solidFill>
              </a:rPr>
              <a:t>софинансирование</a:t>
            </a:r>
            <a:r>
              <a:rPr lang="ru-RU" sz="2000" b="1" dirty="0" smtClean="0">
                <a:solidFill>
                  <a:schemeClr val="accent2"/>
                </a:solidFill>
              </a:rPr>
              <a:t> вопросов местного значения (субсидия на СВМЗ) в 2015 году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00174"/>
            <a:ext cx="116403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Субсидия на СВМЗ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71189" y="1500174"/>
            <a:ext cx="2182556" cy="6334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Доходы  2014 г с учётом  изменения расходных полномочий 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1357298"/>
            <a:ext cx="2186497" cy="10715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Дополнительные расходные полномочия 2015 года                   (прирост к 2014 году)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00958" y="1500174"/>
            <a:ext cx="1217898" cy="6334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ru-RU" sz="1400" dirty="0" smtClean="0"/>
              <a:t>Доходы </a:t>
            </a:r>
          </a:p>
          <a:p>
            <a:pPr algn="ctr"/>
            <a:r>
              <a:rPr lang="ru-RU" sz="1400" dirty="0" smtClean="0"/>
              <a:t>2015 года</a:t>
            </a:r>
          </a:p>
          <a:p>
            <a:pPr algn="ctr"/>
            <a:endParaRPr lang="ru-RU" dirty="0"/>
          </a:p>
        </p:txBody>
      </p:sp>
      <p:sp>
        <p:nvSpPr>
          <p:cNvPr id="11" name="Плюс 10"/>
          <p:cNvSpPr/>
          <p:nvPr/>
        </p:nvSpPr>
        <p:spPr>
          <a:xfrm>
            <a:off x="4429124" y="1571612"/>
            <a:ext cx="288000" cy="288000"/>
          </a:xfrm>
          <a:prstGeom prst="mathPlu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7072330" y="1643050"/>
            <a:ext cx="288000" cy="288000"/>
          </a:xfrm>
          <a:prstGeom prst="mathMinu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 12"/>
          <p:cNvSpPr/>
          <p:nvPr/>
        </p:nvSpPr>
        <p:spPr>
          <a:xfrm>
            <a:off x="1571604" y="1643050"/>
            <a:ext cx="288000" cy="285752"/>
          </a:xfrm>
          <a:prstGeom prst="mathEqua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2571745"/>
            <a:ext cx="3071834" cy="418576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собственные доходы  по межбюджетным отношениям (2014г.)</a:t>
            </a:r>
          </a:p>
          <a:p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ru-RU" sz="1400" b="1" dirty="0" smtClean="0">
                <a:solidFill>
                  <a:schemeClr val="accent2"/>
                </a:solidFill>
              </a:rPr>
              <a:t>дотации из «фонда поселений» и «фонда районов/городов» (2014 г.)</a:t>
            </a:r>
          </a:p>
          <a:p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+ </a:t>
            </a:r>
            <a:r>
              <a:rPr lang="ru-RU" sz="1400" b="1" dirty="0" smtClean="0">
                <a:solidFill>
                  <a:schemeClr val="accent1"/>
                </a:solidFill>
              </a:rPr>
              <a:t>субсидия на СВМЗ (2014г.)</a:t>
            </a:r>
          </a:p>
          <a:p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+ дотация на сбалансированность (2014г.)</a:t>
            </a:r>
          </a:p>
          <a:p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1"/>
                </a:solidFill>
              </a:rPr>
              <a:t>перевод  организаций </a:t>
            </a:r>
            <a:r>
              <a:rPr lang="ru-RU" sz="1400" b="1" dirty="0" err="1" smtClean="0">
                <a:solidFill>
                  <a:schemeClr val="accent1"/>
                </a:solidFill>
              </a:rPr>
              <a:t>допобразования</a:t>
            </a:r>
            <a:r>
              <a:rPr lang="ru-RU" sz="1400" b="1" dirty="0" smtClean="0">
                <a:solidFill>
                  <a:schemeClr val="accent1"/>
                </a:solidFill>
              </a:rPr>
              <a:t> в структуру общего образования</a:t>
            </a:r>
          </a:p>
          <a:p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+ изменение расходов местных бюджетов по муниципальным учреждениям культуры </a:t>
            </a:r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8992" y="2643182"/>
            <a:ext cx="3214710" cy="236988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+ повышение ЗП работников муниципальных учреждений (на 5,5 % с 01.10.2015) </a:t>
            </a:r>
          </a:p>
          <a:p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1"/>
                </a:solidFill>
              </a:rPr>
              <a:t>+ расходы на ЗП  и коммунальные услуги в новых муниципальных образовательных организациях, открытых в 2014 году</a:t>
            </a:r>
          </a:p>
          <a:p>
            <a:endParaRPr lang="ru-RU" sz="1200" b="1" strike="sngStrike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6578" y="2714620"/>
            <a:ext cx="2214578" cy="224676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собственные доходы                                     по межбюджетным отношениям (2015г.)                 за исключением акцизов на нефтепродукты               </a:t>
            </a:r>
          </a:p>
          <a:p>
            <a:endParaRPr lang="ru-RU" sz="1400" b="1" dirty="0" smtClean="0">
              <a:solidFill>
                <a:schemeClr val="accent2"/>
              </a:solidFill>
            </a:endParaRPr>
          </a:p>
          <a:p>
            <a:r>
              <a:rPr lang="ru-RU" sz="1400" b="1" dirty="0" smtClean="0">
                <a:solidFill>
                  <a:schemeClr val="accent2"/>
                </a:solidFill>
              </a:rPr>
              <a:t>+ дотации из «фонда поселений» и                                  «фонда районов/ городов» (2015 г.)</a:t>
            </a:r>
          </a:p>
        </p:txBody>
      </p:sp>
      <p:cxnSp>
        <p:nvCxnSpPr>
          <p:cNvPr id="19" name="Прямая со стрелкой 18"/>
          <p:cNvCxnSpPr>
            <a:endCxn id="14" idx="0"/>
          </p:cNvCxnSpPr>
          <p:nvPr/>
        </p:nvCxnSpPr>
        <p:spPr>
          <a:xfrm rot="10800000" flipV="1">
            <a:off x="1750199" y="2143115"/>
            <a:ext cx="821572" cy="428630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4000496" y="2071678"/>
            <a:ext cx="821537" cy="428628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7072330" y="2143116"/>
            <a:ext cx="714382" cy="571504"/>
          </a:xfrm>
          <a:prstGeom prst="straightConnector1">
            <a:avLst/>
          </a:prstGeom>
          <a:ln w="412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305771" cy="5715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2"/>
                </a:solidFill>
              </a:rPr>
              <a:t>Сравнение доходов местных  бюджетов, </a:t>
            </a:r>
            <a:r>
              <a:rPr lang="ru-RU" sz="2000" b="1" dirty="0" err="1" smtClean="0">
                <a:solidFill>
                  <a:schemeClr val="accent2"/>
                </a:solidFill>
              </a:rPr>
              <a:t>млн.руб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</p:nvPr>
        </p:nvGraphicFramePr>
        <p:xfrm>
          <a:off x="142844" y="1285860"/>
          <a:ext cx="8858312" cy="4867999"/>
        </p:xfrm>
        <a:graphic>
          <a:graphicData uri="http://schemas.openxmlformats.org/drawingml/2006/table">
            <a:tbl>
              <a:tblPr/>
              <a:tblGrid>
                <a:gridCol w="5500726"/>
                <a:gridCol w="1000132"/>
                <a:gridCol w="977881"/>
                <a:gridCol w="1379573"/>
              </a:tblGrid>
              <a:tr h="9179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</a:t>
                      </a:r>
                    </a:p>
                  </a:txBody>
                  <a:tcPr marL="89663" marR="89663" marT="46957" marB="46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2014 г.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9663" marR="89663" marT="46957" marB="46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2015 г.</a:t>
                      </a:r>
                    </a:p>
                  </a:txBody>
                  <a:tcPr marL="89663" marR="89663" marT="46957" marB="46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Прирост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(+,-)</a:t>
                      </a:r>
                    </a:p>
                  </a:txBody>
                  <a:tcPr marL="89663" marR="89663" marT="46957" marB="469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Дотация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 выравнивание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поселений</a:t>
                      </a:r>
                    </a:p>
                  </a:txBody>
                  <a:tcPr marL="89663" marR="89663" marT="46957" marB="46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306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Дотация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 выравнивание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муниципальных районов (городских округов)</a:t>
                      </a:r>
                    </a:p>
                  </a:txBody>
                  <a:tcPr marL="89663" marR="89663" marT="46957" marB="46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650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801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+151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Субсидия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софинансирование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вопросов местного значения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9663" marR="89663" marT="46957" marB="469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2 209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1 919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-290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Дотация на обеспечение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сбалансированности</a:t>
                      </a:r>
                    </a:p>
                  </a:txBody>
                  <a:tcPr marL="72000" marR="89663" marT="46957" marB="4695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29" marR="90129" marT="45452" marB="454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ВСЕГО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средства областного бюджета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3 213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3 071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-142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634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Налоговые и неналоговые доходы МО без акцизов на нефтепродукты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(прогноз по МБО)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11 010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12 077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+1 067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CD69-000A-4DFE-8A40-8645A2C3B0B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86790" cy="64294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+mn-lt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Объем межбюджетных трансфертов, направляемых местным бюджетам,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млн.руб.                                                                                                   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357298"/>
          <a:ext cx="8715436" cy="515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/>
                <a:gridCol w="1714512"/>
                <a:gridCol w="1571636"/>
                <a:gridCol w="928694"/>
              </a:tblGrid>
              <a:tr h="642943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сравнение 2015 /2014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150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24 489,9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19 825,5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81%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за счет средств областного бюджета: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18 897,6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18 174,4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96%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1.1 дотации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841,4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999,8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119%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l" rtl="0" fontAlgn="t">
                        <a:buFontTx/>
                        <a:buNone/>
                      </a:pP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1.2 с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убсидии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(включая бюджетные инвестиции)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5 671,2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4 375,6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1.3 субвенции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12 368,9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12 695,6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103%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из них: субвенция на реализацию </a:t>
                      </a:r>
                    </a:p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общеобразовательных программ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11 099,5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11 483,7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7150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1.4 иные межбюджетные трансферты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6,4 раза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0195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из них: на обеспечение дорожной деятельности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5725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за счет межбюджетных трансфертов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из федерального бюджета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средств Фонда содействия реформированию ЖКХ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5 592,2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1 651,0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71480"/>
            <a:ext cx="8815390" cy="357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600" b="1" dirty="0" smtClean="0">
                <a:latin typeface="+mn-lt"/>
              </a:rPr>
              <a:t>Формирование межбюджетных отношений </a:t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на 2015 год</a:t>
            </a:r>
            <a:br>
              <a:rPr lang="ru-RU" sz="3600" b="1" dirty="0" smtClean="0"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«Круглый стол»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областном Собрании депутатов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29 октября 2014 года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Министерство финансов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20088" y="-24"/>
            <a:ext cx="747712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5">
      <a:dk1>
        <a:sysClr val="windowText" lastClr="000000"/>
      </a:dk1>
      <a:lt1>
        <a:sysClr val="window" lastClr="FFFFFF"/>
      </a:lt1>
      <a:dk2>
        <a:srgbClr val="428A98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</TotalTime>
  <Words>624</Words>
  <Application>Microsoft Office PowerPoint</Application>
  <PresentationFormat>Экран (4:3)</PresentationFormat>
  <Paragraphs>201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       Формирование межбюджетных отношений  на 2015 год  </vt:lpstr>
      <vt:lpstr> Расшифровка расходов по дотациям на выравнивание бюджетной обеспеченности муниципальных образований, млн.руб.                                                                                                          </vt:lpstr>
      <vt:lpstr>Дотации на выравнивание поселений       </vt:lpstr>
      <vt:lpstr>Дотации на выравнивание муниципальных районов  (городских округов)     </vt:lpstr>
      <vt:lpstr>Принципы определения объёма субсидии на софинансирование вопросов местного значения (субсидия на СВМЗ) в 2015 году</vt:lpstr>
      <vt:lpstr>Сравнение доходов местных  бюджетов, млн.руб </vt:lpstr>
      <vt:lpstr> Объем межбюджетных трансфертов, направляемых местным бюджетам, млн.руб.                                                                                                          </vt:lpstr>
      <vt:lpstr>       Формирование межбюджетных отношений  на 2015 год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«Управление государственными финансами  и государственным долгом Архангельской области (2014-2016 годы)»</dc:title>
  <cp:lastModifiedBy>kabinet503</cp:lastModifiedBy>
  <cp:revision>166</cp:revision>
  <dcterms:modified xsi:type="dcterms:W3CDTF">2014-10-28T14:08:39Z</dcterms:modified>
</cp:coreProperties>
</file>