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13"/>
  </p:notesMasterIdLst>
  <p:sldIdLst>
    <p:sldId id="295" r:id="rId2"/>
    <p:sldId id="327" r:id="rId3"/>
    <p:sldId id="329" r:id="rId4"/>
    <p:sldId id="336" r:id="rId5"/>
    <p:sldId id="332" r:id="rId6"/>
    <p:sldId id="298" r:id="rId7"/>
    <p:sldId id="313" r:id="rId8"/>
    <p:sldId id="338" r:id="rId9"/>
    <p:sldId id="337" r:id="rId10"/>
    <p:sldId id="340" r:id="rId11"/>
    <p:sldId id="322" r:id="rId12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54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1" autoAdjust="0"/>
    <p:restoredTop sz="88471" autoAdjust="0"/>
  </p:normalViewPr>
  <p:slideViewPr>
    <p:cSldViewPr>
      <p:cViewPr varScale="1">
        <p:scale>
          <a:sx n="97" d="100"/>
          <a:sy n="97" d="100"/>
        </p:scale>
        <p:origin x="-8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9047673190354261E-2"/>
          <c:y val="7.8605921147823915E-2"/>
          <c:w val="0.65079365079365981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2016 г.</c:v>
                </c:pt>
                <c:pt idx="1">
                  <c:v>2017 г.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41090</c:v>
                </c:pt>
                <c:pt idx="1">
                  <c:v>44611.8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2016 г.</c:v>
                </c:pt>
                <c:pt idx="1">
                  <c:v>2017 г.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4309.54</c:v>
                </c:pt>
                <c:pt idx="1">
                  <c:v>7135.6950000000024</c:v>
                </c:pt>
              </c:numCache>
            </c:numRef>
          </c:val>
        </c:ser>
        <c:dLbls>
          <c:showVal val="1"/>
        </c:dLbls>
        <c:overlap val="100"/>
        <c:axId val="105692160"/>
        <c:axId val="105693952"/>
      </c:barChart>
      <c:catAx>
        <c:axId val="105692160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05693952"/>
        <c:crosses val="autoZero"/>
        <c:lblAlgn val="ctr"/>
        <c:lblOffset val="100"/>
        <c:tickLblSkip val="1"/>
        <c:tickMarkSkip val="1"/>
      </c:catAx>
      <c:valAx>
        <c:axId val="105693952"/>
        <c:scaling>
          <c:orientation val="minMax"/>
        </c:scaling>
        <c:delete val="1"/>
        <c:axPos val="l"/>
        <c:numFmt formatCode="General" sourceLinked="1"/>
        <c:tickLblPos val="none"/>
        <c:crossAx val="105692160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022693109437117"/>
          <c:y val="0.45489537874155772"/>
          <c:w val="0.29248950162065751"/>
          <c:h val="0.39903852160576253"/>
        </c:manualLayout>
      </c:layout>
      <c:spPr>
        <a:solidFill>
          <a:schemeClr val="bg1"/>
        </a:solidFill>
        <a:ln w="34121">
          <a:noFill/>
        </a:ln>
      </c:spPr>
      <c:txPr>
        <a:bodyPr/>
        <a:lstStyle/>
        <a:p>
          <a:pPr>
            <a:defRPr sz="1800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9038A2-AB11-4D0B-8CA1-C95E427AE36D}" type="datetimeFigureOut">
              <a:rPr lang="ru-RU"/>
              <a:pPr>
                <a:defRPr/>
              </a:pPr>
              <a:t>22.06.2018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71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8BADBED-FBF2-42AF-9890-305FCE6B4B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3E7215C5-53AE-4B2B-9104-D930B7AD5D17}" type="datetime1">
              <a:rPr lang="ru-RU" smtClean="0"/>
              <a:pPr>
                <a:defRPr/>
              </a:pPr>
              <a:t>22.06.2018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67B244-2FF4-4213-AC9B-87C3B66ED1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148FD5-B80F-4ED8-891C-112385846AA9}" type="datetime1">
              <a:rPr lang="ru-RU" smtClean="0"/>
              <a:pPr>
                <a:defRPr/>
              </a:pPr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0581BC-DDC5-4333-B7CA-DCA921FBF9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61CDEC-FBB9-4609-BC9E-2FF3FC472665}" type="datetime1">
              <a:rPr lang="ru-RU" smtClean="0"/>
              <a:pPr>
                <a:defRPr/>
              </a:pPr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7C8E3-1061-4543-AEAF-8855241812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2B3C0F-B4D1-4D1B-B8D4-04A2257F9F1D}" type="datetime1">
              <a:rPr lang="ru-RU" smtClean="0"/>
              <a:pPr>
                <a:defRPr/>
              </a:pPr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0F1512-B291-41D4-B94A-3D670ECB3DBC}" type="datetime1">
              <a:rPr lang="ru-RU" smtClean="0"/>
              <a:pPr>
                <a:defRPr/>
              </a:pPr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AE815-7643-4C51-8997-0E9DC20D4F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EC4CE6-839C-4428-9403-F6C2B7518767}" type="datetime1">
              <a:rPr lang="ru-RU" smtClean="0"/>
              <a:pPr>
                <a:defRPr/>
              </a:pPr>
              <a:t>22.06.2018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E1A527-B2DA-47B6-816D-3F9CA454EC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A237D16B-36E7-43EC-AEA6-6540A5286E60}" type="datetime1">
              <a:rPr lang="ru-RU" smtClean="0"/>
              <a:pPr>
                <a:defRPr/>
              </a:pPr>
              <a:t>22.06.2018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B4A9E05-EED9-40EC-A48E-C27DDDFD95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09E33A9E-FBBC-47A4-A8AA-9AB506685BA0}" type="datetime1">
              <a:rPr lang="ru-RU" smtClean="0"/>
              <a:pPr>
                <a:defRPr/>
              </a:pPr>
              <a:t>22.06.2018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03063857-31EF-4F9D-AF5A-C664059A16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B0ABB-62BA-4514-BF91-9A24DC5EE2A3}" type="datetime1">
              <a:rPr lang="ru-RU" smtClean="0"/>
              <a:pPr>
                <a:defRPr/>
              </a:pPr>
              <a:t>22.06.2018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92D9F-2920-47EF-8207-DB58F0F20D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7527E8-763E-458F-9A5B-80D41EF2CDE3}" type="datetime1">
              <a:rPr lang="ru-RU" smtClean="0"/>
              <a:pPr>
                <a:defRPr/>
              </a:pPr>
              <a:t>22.06.2018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86673-E3AD-4DF9-89E0-E447959B98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989451-13D6-4914-844B-2DE5912011F8}" type="datetime1">
              <a:rPr lang="ru-RU" smtClean="0"/>
              <a:pPr>
                <a:defRPr/>
              </a:pPr>
              <a:t>22.06.2018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663223-3878-438C-92D3-E88D80FADB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450E4B2E-246E-448E-B01D-474C61A08320}" type="datetime1">
              <a:rPr lang="ru-RU" smtClean="0"/>
              <a:pPr>
                <a:defRPr/>
              </a:pPr>
              <a:t>22.06.2018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389F81-C150-4BFA-88AA-9079238E4F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303840" cy="310720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Отчёт </a:t>
            </a:r>
            <a:br>
              <a:rPr lang="ru-RU" dirty="0" smtClean="0"/>
            </a:br>
            <a:r>
              <a:rPr lang="ru-RU" dirty="0" smtClean="0"/>
              <a:t>об исполнении областного бюджета за 2017 год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sz="3100" i="1" dirty="0"/>
          </a:p>
        </p:txBody>
      </p:sp>
      <p:sp>
        <p:nvSpPr>
          <p:cNvPr id="174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4286256"/>
            <a:ext cx="5440688" cy="1951056"/>
          </a:xfrm>
        </p:spPr>
        <p:txBody>
          <a:bodyPr>
            <a:normAutofit fontScale="92500" lnSpcReduction="20000"/>
          </a:bodyPr>
          <a:lstStyle/>
          <a:p>
            <a:pPr marL="63500" eaLnBrk="1" hangingPunct="1"/>
            <a:r>
              <a:rPr lang="ru-RU" dirty="0" smtClean="0"/>
              <a:t>ПАРЛАМЕНТСКИЕ СЛУШАНИЯ</a:t>
            </a:r>
          </a:p>
          <a:p>
            <a:pPr marL="63500" eaLnBrk="1" hangingPunct="1"/>
            <a:endParaRPr lang="ru-RU" dirty="0" smtClean="0">
              <a:solidFill>
                <a:schemeClr val="tx1"/>
              </a:solidFill>
            </a:endParaRPr>
          </a:p>
          <a:p>
            <a:pPr marL="63500" eaLnBrk="1" hangingPunct="1"/>
            <a:r>
              <a:rPr lang="ru-RU" dirty="0" smtClean="0">
                <a:solidFill>
                  <a:schemeClr val="tx1"/>
                </a:solidFill>
              </a:rPr>
              <a:t>25 июня 2018 года</a:t>
            </a:r>
          </a:p>
          <a:p>
            <a:pPr marL="63500" eaLnBrk="1" hangingPunct="1"/>
            <a:endParaRPr lang="ru-RU" dirty="0" smtClean="0">
              <a:solidFill>
                <a:schemeClr val="tx1"/>
              </a:solidFill>
            </a:endParaRPr>
          </a:p>
          <a:p>
            <a:pPr marL="63500" eaLnBrk="1" hangingPunct="1"/>
            <a:r>
              <a:rPr lang="ru-RU" dirty="0" smtClean="0">
                <a:solidFill>
                  <a:schemeClr val="tx1"/>
                </a:solidFill>
              </a:rPr>
              <a:t>министерство финансов </a:t>
            </a:r>
          </a:p>
          <a:p>
            <a:pPr marL="63500" eaLnBrk="1" hangingPunct="1"/>
            <a:r>
              <a:rPr lang="ru-RU" dirty="0" smtClean="0">
                <a:solidFill>
                  <a:schemeClr val="tx1"/>
                </a:solidFill>
              </a:rPr>
              <a:t>Архангельской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2"/>
          <p:cNvSpPr>
            <a:spLocks noChangeArrowheads="1"/>
          </p:cNvSpPr>
          <p:nvPr/>
        </p:nvSpPr>
        <p:spPr bwMode="auto">
          <a:xfrm>
            <a:off x="0" y="428625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Выполнение условий Соглашения о предоставлении дотации </a:t>
            </a:r>
            <a:br>
              <a:rPr lang="ru-RU" sz="20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 выравнивание бюджетной обеспеченности в 2017 году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8" y="1143000"/>
          <a:ext cx="8978082" cy="57014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29256"/>
                <a:gridCol w="1285884"/>
                <a:gridCol w="1143040"/>
                <a:gridCol w="1119902"/>
              </a:tblGrid>
              <a:tr h="44183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Предусмотрено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Соглашением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1295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Обеспечить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рост налоговых и неналоговых доходов консолидированного бюджета в 2017 году (в сопоставимых условиях)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2,6 %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15,0 %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Условие выполнено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1295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Увеличить объем инвестиций в основной капитал (за исключением бюджетных средств) в 2017 году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1,29 %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29,85 %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Условие выполнено</a:t>
                      </a:r>
                    </a:p>
                  </a:txBody>
                  <a:tcPr anchor="ctr"/>
                </a:tc>
              </a:tr>
              <a:tr h="662759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Увеличить долю среднесписочной численности работников,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занятых у субъектов малого и среднего предпринимательства, в общей численности занятого населения в 2017 году 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(данные по 2017 году – после 15.08.2018)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1,25 %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8,00 %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(предварит.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Минэка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Ожидается выполнение условия</a:t>
                      </a:r>
                    </a:p>
                  </a:txBody>
                  <a:tcPr anchor="ctr"/>
                </a:tc>
              </a:tr>
              <a:tr h="471295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Снизить численность безработных граждан,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зарегистрированных                                         в органах службы занятости в 2017 году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1,01 %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11,92 %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Условие выполнено</a:t>
                      </a:r>
                    </a:p>
                  </a:txBody>
                  <a:tcPr anchor="ctr"/>
                </a:tc>
              </a:tr>
              <a:tr h="471295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Провести оценку эффективности налоговых льгот (понижение ставок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по налогам)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Провести оценку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проведена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Условие выполнено</a:t>
                      </a:r>
                    </a:p>
                  </a:txBody>
                  <a:tcPr anchor="ctr"/>
                </a:tc>
              </a:tr>
              <a:tr h="662759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Утвердить план по устранению с 1 января 2018 года неэффективных льгот (понижение ставок по налогам)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обеспечить вступление в силу законов субъекта РФ, направленных на реализацию указанного плана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Утвердить план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утвержден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Условие выполнено</a:t>
                      </a:r>
                    </a:p>
                  </a:txBody>
                  <a:tcPr anchor="ctr"/>
                </a:tc>
              </a:tr>
              <a:tr h="489391">
                <a:tc>
                  <a:txBody>
                    <a:bodyPr/>
                    <a:lstStyle/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Утвердить программу оптимизации расходов бюджета субъекта РФ </a:t>
                      </a:r>
                      <a:b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2017 – 2019 годы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Утвердить программу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Программа  утверждена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Условие выполнено</a:t>
                      </a:r>
                    </a:p>
                  </a:txBody>
                  <a:tcPr anchor="ctr"/>
                </a:tc>
              </a:tr>
              <a:tr h="70694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Утвердить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по отмене с 1 января 2018 года установленных субъектом РФ расходных обязательств, не связанных с решением вопросов, отнесенных Конституцией РФ и федеральными законами к полномочиям органов государственной власти субъектов РФ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Утвердить план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Условие выполнено</a:t>
                      </a:r>
                    </a:p>
                  </a:txBody>
                  <a:tcPr anchor="ctr"/>
                </a:tc>
              </a:tr>
              <a:tr h="6774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 устанавливать с 2017 года расходные обязательства,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не связанные с решением вопросов, отнесенных Конституцией РФ и федеральными законами к полномочиям органов государственной власти субъектов РФ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Не устанавливать расходные обязательства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Расходные обязательства                    не устанавливались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Условие выполнено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18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8FBA670-2743-4CC2-9D72-15AB763DD635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286844" cy="50006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исполнения областного бюджета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836712"/>
          <a:ext cx="8640962" cy="5905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7"/>
                <a:gridCol w="1152128"/>
                <a:gridCol w="1080120"/>
                <a:gridCol w="1080120"/>
                <a:gridCol w="936104"/>
                <a:gridCol w="1026905"/>
                <a:gridCol w="1061328"/>
              </a:tblGrid>
              <a:tr h="461750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Прирост факта за 2017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1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Уточнённый план,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(факт),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 к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уточн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. плану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факту               за 2016 г.,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первона-чальному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плану                     на 2017 г.,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1446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59 210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68 868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69 876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102 %</a:t>
                      </a:r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+5 839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2000" b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10 666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39636">
                <a:tc>
                  <a:txBody>
                    <a:bodyPr/>
                    <a:lstStyle/>
                    <a:p>
                      <a:pPr lvl="0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налоговые и неналоговые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46 399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50 507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51 747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+ 6 347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+ 5 348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1238">
                <a:tc>
                  <a:txBody>
                    <a:bodyPr/>
                    <a:lstStyle/>
                    <a:p>
                      <a:pPr lvl="1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целевые трансферты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4 566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8 212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7 978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 2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191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+ 3 810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05973">
                <a:tc>
                  <a:txBody>
                    <a:bodyPr/>
                    <a:lstStyle/>
                    <a:p>
                      <a:pPr lvl="1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дотации,                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 имеющие целевого назначения</a:t>
                      </a:r>
                      <a:endParaRPr lang="ru-RU" sz="12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8 245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10 150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10 150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+ 2 080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+ 1 905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5297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61 706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r>
                        <a:rPr lang="ru-RU" sz="2000" b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903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70 715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+ 2 656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+ 9 009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61748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- 2 496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- 3 035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-839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+ 3 183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+ 1 657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9135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ДОЛГ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41 570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41 997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40 917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- 99</a:t>
                      </a:r>
                      <a:endParaRPr lang="ru-RU" sz="20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-653</a:t>
                      </a:r>
                      <a:endParaRPr lang="ru-RU" sz="20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9520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госдолга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90 %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79 %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-11 п.п.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-11 п.п.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71480"/>
            <a:ext cx="9144000" cy="9080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                                               в областной бюджет, млн. рублей</a:t>
            </a:r>
          </a:p>
        </p:txBody>
      </p:sp>
      <p:graphicFrame>
        <p:nvGraphicFramePr>
          <p:cNvPr id="14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67544" y="1501775"/>
          <a:ext cx="8091487" cy="535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1403648" y="2420888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45 400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4067944" y="1916832"/>
            <a:ext cx="122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51 748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AutoShape 16"/>
          <p:cNvSpPr>
            <a:spLocks noChangeArrowheads="1"/>
          </p:cNvSpPr>
          <p:nvPr/>
        </p:nvSpPr>
        <p:spPr bwMode="auto">
          <a:xfrm rot="19182249">
            <a:off x="2915816" y="1772816"/>
            <a:ext cx="1008062" cy="647700"/>
          </a:xfrm>
          <a:prstGeom prst="rightArrow">
            <a:avLst>
              <a:gd name="adj1" fmla="val 50000"/>
              <a:gd name="adj2" fmla="val 3890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+14 %</a:t>
            </a:r>
            <a:endParaRPr lang="ru-RU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286380" y="2071678"/>
            <a:ext cx="3313113" cy="36933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Исполнение плана - 102,5 %</a:t>
            </a:r>
          </a:p>
        </p:txBody>
      </p:sp>
      <p:sp>
        <p:nvSpPr>
          <p:cNvPr id="13" name="Стрелка вправо 12"/>
          <p:cNvSpPr/>
          <p:nvPr/>
        </p:nvSpPr>
        <p:spPr>
          <a:xfrm rot="18948236" flipV="1">
            <a:off x="2945449" y="3609827"/>
            <a:ext cx="665163" cy="28892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9209692" flipV="1">
            <a:off x="3016969" y="5439526"/>
            <a:ext cx="647700" cy="28733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7" name="TextBox 16"/>
          <p:cNvSpPr txBox="1">
            <a:spLocks noChangeArrowheads="1"/>
          </p:cNvSpPr>
          <p:nvPr/>
        </p:nvSpPr>
        <p:spPr bwMode="auto">
          <a:xfrm>
            <a:off x="2915816" y="4941168"/>
            <a:ext cx="8531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+ 8,6%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8" name="TextBox 17"/>
          <p:cNvSpPr txBox="1">
            <a:spLocks noChangeArrowheads="1"/>
          </p:cNvSpPr>
          <p:nvPr/>
        </p:nvSpPr>
        <p:spPr bwMode="auto">
          <a:xfrm>
            <a:off x="2771800" y="3212977"/>
            <a:ext cx="11521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+ 65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,6%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63857-31EF-4F9D-AF5A-C664059A1601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Поступление налоговых и неналоговых доходов в областной бюджет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505" y="1340769"/>
          <a:ext cx="8856984" cy="4947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4038"/>
                <a:gridCol w="1232020"/>
                <a:gridCol w="1464866"/>
                <a:gridCol w="1232020"/>
                <a:gridCol w="1143385"/>
                <a:gridCol w="1320655"/>
              </a:tblGrid>
              <a:tr h="353509">
                <a:tc rowSpan="2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2016 г., млн.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г., млн.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2017 г.  / факт 2016 г.,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8617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плана,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122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прибыль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11 885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15 126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16 043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135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16 337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16 965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17 116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105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32919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4 569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033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103,2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88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61173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Упрощенная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система налогообложения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2 368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875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863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121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7270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имущество организаций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5 597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6 677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119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39530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НДПИ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2 134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2 492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393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96,0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112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7270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2 510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2 516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2 623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105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7270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45 400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50 507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51 748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102,5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114 %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28"/>
            <a:ext cx="9144000" cy="928694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Меры по погашению задолженности по налоговым  и неналоговым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платежам, сокращению недоимки</a:t>
            </a:r>
          </a:p>
        </p:txBody>
      </p:sp>
      <p:graphicFrame>
        <p:nvGraphicFramePr>
          <p:cNvPr id="1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87166705"/>
              </p:ext>
            </p:extLst>
          </p:nvPr>
        </p:nvGraphicFramePr>
        <p:xfrm>
          <a:off x="142845" y="1142984"/>
          <a:ext cx="9001156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59"/>
                <a:gridCol w="1932338"/>
                <a:gridCol w="2068159"/>
              </a:tblGrid>
              <a:tr h="335003"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2016 г.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2017 г.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005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Работа межведомственных комиссий</a:t>
                      </a:r>
                    </a:p>
                    <a:p>
                      <a:pPr algn="l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Рассмотрено налогоплательщиков</a:t>
                      </a:r>
                    </a:p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Погашение задолженности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млн. руб.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2 203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195,0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2 537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325,1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553106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Задолженность по налоговым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платежам </a:t>
                      </a:r>
                    </a:p>
                    <a:p>
                      <a:pPr algn="l"/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консолидированный бюджет области, млн. руб.</a:t>
                      </a:r>
                    </a:p>
                    <a:p>
                      <a:pPr algn="l"/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</a:t>
                      </a:r>
                    </a:p>
                    <a:p>
                      <a:pPr algn="l"/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Недоимка, млн. руб. </a:t>
                      </a:r>
                    </a:p>
                    <a:p>
                      <a:pPr algn="l"/>
                      <a:endParaRPr lang="ru-RU" sz="8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Задолженность по неналоговым платежам в консолидированный бюджет области,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млн. руб.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330</a:t>
                      </a:r>
                    </a:p>
                    <a:p>
                      <a:pPr algn="ctr"/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1 948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2 079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2 982</a:t>
                      </a:r>
                    </a:p>
                    <a:p>
                      <a:pPr algn="ctr"/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1 445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1 880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07504" y="4286256"/>
          <a:ext cx="8856984" cy="2571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2"/>
                <a:gridCol w="2088232"/>
                <a:gridCol w="1800200"/>
              </a:tblGrid>
              <a:tr h="390645"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Архангельская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область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РФ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18109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 Показатели эффективности работы налоговых органов  в 2017 году</a:t>
                      </a:r>
                    </a:p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Соотношение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объема задолженности и объема поступлений в бюджетную систему РФ, %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Снижение (рост) совокупной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задолженности </a:t>
                      </a:r>
                    </a:p>
                    <a:p>
                      <a:pPr algn="l"/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бюджетную систему РФ, %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Эффективность погашения задолженности </a:t>
                      </a:r>
                    </a:p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 счет принудительного взыскания,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- 1,1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65,7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9,2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+ 7,7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Стрелка вниз 17"/>
          <p:cNvSpPr/>
          <p:nvPr/>
        </p:nvSpPr>
        <p:spPr>
          <a:xfrm>
            <a:off x="5652120" y="5949280"/>
            <a:ext cx="144016" cy="144016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21" name="Левая фигурная скобка 20"/>
          <p:cNvSpPr/>
          <p:nvPr/>
        </p:nvSpPr>
        <p:spPr>
          <a:xfrm rot="5400000" flipH="1">
            <a:off x="6862006" y="1289850"/>
            <a:ext cx="285752" cy="2849540"/>
          </a:xfrm>
          <a:prstGeom prst="leftBrace">
            <a:avLst>
              <a:gd name="adj1" fmla="val 8333"/>
              <a:gd name="adj2" fmla="val 47429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072198" y="2714620"/>
            <a:ext cx="20882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снижение на </a:t>
            </a:r>
            <a:r>
              <a:rPr lang="ru-RU" sz="1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10,5 %</a:t>
            </a:r>
            <a:endParaRPr lang="ru-RU" sz="15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Левая фигурная скобка 22"/>
          <p:cNvSpPr/>
          <p:nvPr/>
        </p:nvSpPr>
        <p:spPr>
          <a:xfrm rot="5400000" flipH="1">
            <a:off x="6868846" y="1917972"/>
            <a:ext cx="285752" cy="2736304"/>
          </a:xfrm>
          <a:prstGeom prst="leftBrace">
            <a:avLst>
              <a:gd name="adj1" fmla="val 8333"/>
              <a:gd name="adj2" fmla="val 4914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084168" y="3286125"/>
            <a:ext cx="20162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снижение на </a:t>
            </a:r>
            <a:r>
              <a:rPr lang="ru-RU" sz="1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25,8 %</a:t>
            </a:r>
            <a:endParaRPr lang="ru-RU" sz="15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верх 10"/>
          <p:cNvSpPr/>
          <p:nvPr/>
        </p:nvSpPr>
        <p:spPr>
          <a:xfrm>
            <a:off x="7596336" y="5949280"/>
            <a:ext cx="144016" cy="144016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Левая фигурная скобка 14"/>
          <p:cNvSpPr/>
          <p:nvPr/>
        </p:nvSpPr>
        <p:spPr>
          <a:xfrm rot="16200000">
            <a:off x="6822301" y="2393148"/>
            <a:ext cx="357190" cy="2857521"/>
          </a:xfrm>
          <a:prstGeom prst="leftBrace">
            <a:avLst/>
          </a:prstGeom>
          <a:ln w="190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072198" y="3857628"/>
            <a:ext cx="20002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снижение на </a:t>
            </a:r>
            <a:r>
              <a:rPr lang="ru-RU" sz="1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9,6 %</a:t>
            </a:r>
            <a:endParaRPr lang="ru-RU" sz="15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63857-31EF-4F9D-AF5A-C664059A160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8748713" cy="1416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ru-RU" sz="2800" b="1">
              <a:solidFill>
                <a:srgbClr val="993300"/>
              </a:solidFill>
              <a:latin typeface="Franklin Gothic Book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ru-RU" sz="2800" b="1">
              <a:solidFill>
                <a:srgbClr val="993300"/>
              </a:solidFill>
              <a:latin typeface="Franklin Gothic Book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993300"/>
                </a:solidFill>
                <a:latin typeface="Franklin Gothic Book"/>
              </a:rPr>
              <a:t>   		</a:t>
            </a:r>
            <a:endParaRPr lang="ru-RU" sz="2200" b="1">
              <a:latin typeface="Franklin Gothic Book"/>
            </a:endParaRPr>
          </a:p>
        </p:txBody>
      </p:sp>
      <p:sp>
        <p:nvSpPr>
          <p:cNvPr id="14391" name="Rectangle 37"/>
          <p:cNvSpPr>
            <a:spLocks noChangeArrowheads="1"/>
          </p:cNvSpPr>
          <p:nvPr/>
        </p:nvSpPr>
        <p:spPr bwMode="auto">
          <a:xfrm>
            <a:off x="0" y="500042"/>
            <a:ext cx="925195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Исполнение доходов областного бюджета за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2017 год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785794"/>
          <a:ext cx="8712970" cy="5899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5670"/>
                <a:gridCol w="992723"/>
                <a:gridCol w="1080120"/>
                <a:gridCol w="1080120"/>
                <a:gridCol w="936104"/>
                <a:gridCol w="1026905"/>
                <a:gridCol w="1061328"/>
              </a:tblGrid>
              <a:tr h="367621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Прирост факта за 2017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87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план, </a:t>
                      </a:r>
                    </a:p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в законе                   о бюджете,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(факт), </a:t>
                      </a:r>
                    </a:p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исполн-я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утвержд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. плану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факту               за 2016 г.,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первона-чальному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плану                     на 2017 г.,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000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46 399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50 486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51 748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103 %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+ 6 348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349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230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12 811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16 763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18 128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108 %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- 509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317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8909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sz="105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endParaRPr lang="ru-RU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7529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из федерального бюджета 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12 811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15 872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17 291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867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+ 4 480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89577">
                <a:tc>
                  <a:txBody>
                    <a:bodyPr/>
                    <a:lstStyle/>
                    <a:p>
                      <a:pPr algn="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в</a:t>
                      </a:r>
                      <a:r>
                        <a:rPr lang="ru-RU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т.ч. дотации нецелевого характера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8 245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10 150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10 150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100 % 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+2 080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+1 905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12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из Фонда содействия реформированию ЖКХ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797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693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87 %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- 1 631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+ 693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2370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 сальдо возврата остатков целевых</a:t>
                      </a:r>
                      <a:r>
                        <a:rPr lang="ru-RU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средств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180 %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- 760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+ 88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1555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 прочие безвозмездные поступления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124 %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59 210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67 248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69 876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104 %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+ 5 839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+ 10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666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92D9F-2920-47EF-8207-DB58F0F20D8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0" y="428604"/>
            <a:ext cx="9144000" cy="36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defTabSz="904875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Структура расходов областного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бюджета в 2017 году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179512" y="759067"/>
          <a:ext cx="8786841" cy="5799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1112647"/>
                <a:gridCol w="1119601"/>
                <a:gridCol w="1368152"/>
                <a:gridCol w="1080120"/>
                <a:gridCol w="793953"/>
              </a:tblGrid>
              <a:tr h="749715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план,</a:t>
                      </a: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 в законе                   о бюджете,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Уточнённая бюджетная роспись,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к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росписи</a:t>
                      </a:r>
                    </a:p>
                  </a:txBody>
                  <a:tcPr anchor="ctr" horzOverflow="overflow"/>
                </a:tc>
              </a:tr>
              <a:tr h="468818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РАСХОДЫ, всего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61 706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70 283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71 903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70 715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 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37192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2 286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2 357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2 153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2 122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35630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резервный фонд Правительства области 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</a:tr>
              <a:tr h="410827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7 915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9 274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9 493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9 245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34803">
                <a:tc>
                  <a:txBody>
                    <a:bodyPr/>
                    <a:lstStyle/>
                    <a:p>
                      <a:pPr marL="457200" marR="0" lvl="1" indent="0" algn="just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сельское хозяйство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1 095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1 150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1 149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34803">
                <a:tc>
                  <a:txBody>
                    <a:bodyPr/>
                    <a:lstStyle/>
                    <a:p>
                      <a:pPr marL="914400" marR="0" lvl="2" indent="0" algn="just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дорожный фонд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4 396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4 914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4 914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4 735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6064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ЖКХ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3 754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7 802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8 247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7 697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5094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16 995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17 504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17 620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17 589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4123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Здравоохранение*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4 096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5 070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5 598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5 466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07155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политика*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20 129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20 585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20 450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20 426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56082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    общего характера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3 094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3 324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3 337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3 337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5048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1 179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1 602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1 602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1 596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6125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2 258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2 765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3 403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3 237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95 %</a:t>
                      </a:r>
                    </a:p>
                  </a:txBody>
                  <a:tcPr marL="89016" marR="89016" marT="46288" marB="46288" anchor="ctr" horzOverflow="overflow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8596" y="6550223"/>
            <a:ext cx="6432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с учетом изменения классификации раздела  для отражения платежей в ФОМС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92D9F-2920-47EF-8207-DB58F0F20D8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532440" cy="50006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Направления областной адресной инвестиционной программы (ОАИП)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504" y="836712"/>
          <a:ext cx="8712970" cy="5761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008113"/>
                <a:gridCol w="1080120"/>
                <a:gridCol w="1080120"/>
                <a:gridCol w="936104"/>
                <a:gridCol w="1026905"/>
                <a:gridCol w="1061328"/>
              </a:tblGrid>
              <a:tr h="360040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Прирост факта за 2017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4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план, </a:t>
                      </a:r>
                    </a:p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в законе                   о бюджете,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(факт),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исполн-я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утвержд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. плану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факту               за 2016 г.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первона-чальному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плану                     на 2017 г.,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019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по ОАИП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1 580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1 970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891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96 %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311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178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по отраслям: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17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- дорожное хозяйство 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574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99 %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+ 417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+ 291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17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- ЖКХ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89 %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- 671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- 161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8760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- образование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154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-38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+ 103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2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здравоохранение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(перинатальный центр)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198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+ 200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82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прочие объекты </a:t>
                      </a:r>
                    </a:p>
                  </a:txBody>
                  <a:tcPr marL="36000" marR="36000" marT="36000" marB="36000"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224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298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298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+ 74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0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36000" marR="36000" marT="36000" marB="36000"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91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объекты государственной собственности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1 338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1 329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+ 405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83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объекты муниципальной собственности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6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430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+ 167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950" y="1009650"/>
          <a:ext cx="8928991" cy="48406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92348"/>
                <a:gridCol w="1092137"/>
                <a:gridCol w="1484067"/>
                <a:gridCol w="996142"/>
                <a:gridCol w="1500198"/>
                <a:gridCol w="1464099"/>
              </a:tblGrid>
              <a:tr h="24015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Бюджетный эффект                 в 2017 году </a:t>
                      </a:r>
                      <a:b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 сравнению </a:t>
                      </a:r>
                      <a:b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 2016 годом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15521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Первоначальный план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Бюджетный эффект </a:t>
                      </a:r>
                      <a:b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 сравнению </a:t>
                      </a:r>
                      <a:b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 первоначальным планом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30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(-), </a:t>
                      </a:r>
                      <a:b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- 4 022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- 2 495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- 839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дефицита на </a:t>
                      </a:r>
                      <a:endParaRPr lang="ru-RU" sz="11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1 656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дефицита на</a:t>
                      </a: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3 183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/>
                </a:tc>
              </a:tr>
              <a:tr h="101537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на конец периода, млн.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рублей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41 570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40 917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государственного долга на </a:t>
                      </a:r>
                    </a:p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653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государственного долга на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99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93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ДОЛГА на конец периода, %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90 %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90 %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79 %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уровня </a:t>
                      </a:r>
                      <a:r>
                        <a:rPr lang="ru-RU" sz="11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гос.долга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algn="r"/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п.п.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уровня </a:t>
                      </a:r>
                      <a:r>
                        <a:rPr lang="ru-RU" sz="11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гос.долга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на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 п.п.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0174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ГОС. ДОЛГА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КОММЕРЧЕСКИМ КРЕДИТАМ на конец периода, %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45 %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60 %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</a:t>
                      </a:r>
                      <a:r>
                        <a:rPr lang="ru-RU" sz="105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уровня  </a:t>
                      </a:r>
                      <a:r>
                        <a:rPr lang="ru-RU" sz="105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</a:t>
                      </a:r>
                      <a:r>
                        <a:rPr lang="ru-RU" sz="105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долга по коммерческим кредитам</a:t>
                      </a:r>
                    </a:p>
                    <a:p>
                      <a:pPr marL="342900" marR="0" indent="-3429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10 п.п.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</a:t>
                      </a:r>
                      <a:r>
                        <a:rPr lang="ru-RU" sz="105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уровня </a:t>
                      </a:r>
                      <a:r>
                        <a:rPr lang="ru-RU" sz="105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</a:t>
                      </a:r>
                      <a:r>
                        <a:rPr lang="ru-RU" sz="105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долга по коммерческим кредитам                     на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5 п.п.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5654" name="TextBox 6"/>
          <p:cNvSpPr txBox="1">
            <a:spLocks noChangeArrowheads="1"/>
          </p:cNvSpPr>
          <p:nvPr/>
        </p:nvSpPr>
        <p:spPr bwMode="auto">
          <a:xfrm>
            <a:off x="142845" y="5786455"/>
            <a:ext cx="85725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269875" algn="just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В 2017 году между Архангельской областью и Минфином России были заключены соглашения, предусматривающие реструктуризацию бюджетных кредитов на 7 лет на общую сумму 11 549,5 млн. рублей.</a:t>
            </a:r>
          </a:p>
          <a:p>
            <a:pPr indent="269875" algn="just"/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Условия соглашений о реструктуризации бюджетных кредитов в 2017 году выполнены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55" name="TextBox 7"/>
          <p:cNvSpPr txBox="1">
            <a:spLocks noChangeArrowheads="1"/>
          </p:cNvSpPr>
          <p:nvPr/>
        </p:nvSpPr>
        <p:spPr bwMode="auto">
          <a:xfrm>
            <a:off x="179388" y="500063"/>
            <a:ext cx="87137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Ограничение размера дефицита и снижение государственного долга </a:t>
            </a:r>
          </a:p>
        </p:txBody>
      </p:sp>
      <p:sp>
        <p:nvSpPr>
          <p:cNvPr id="2565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4AFBB0B-65E9-4D27-90D0-25A0B793CEED}" type="slidenum">
              <a:rPr lang="ru-RU" smtClean="0"/>
              <a:pPr/>
              <a:t>8</a:t>
            </a:fld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1214422"/>
            <a:ext cx="8786874" cy="55007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581" name="Заголовок 1"/>
          <p:cNvSpPr>
            <a:spLocks noGrp="1"/>
          </p:cNvSpPr>
          <p:nvPr>
            <p:ph type="title"/>
          </p:nvPr>
        </p:nvSpPr>
        <p:spPr>
          <a:xfrm>
            <a:off x="0" y="501650"/>
            <a:ext cx="9144000" cy="6413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результаты реализации основных направлений бюджетной                       и налоговой политики Архангельской области в 2017 году</a:t>
            </a:r>
          </a:p>
        </p:txBody>
      </p:sp>
      <p:sp>
        <p:nvSpPr>
          <p:cNvPr id="2458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C79B897-F68D-4722-BABF-C314FB757A0F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85750" y="1357313"/>
            <a:ext cx="8643938" cy="54848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Поступление дополнительных налоговых и неналоговых доходов                        в  областной бюджет</a:t>
            </a:r>
          </a:p>
          <a:p>
            <a:pPr marL="342900" indent="-34290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 сравнению с первоначальным планом 2017 года 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5,3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млрд. рублей (+ 11 %);</a:t>
            </a:r>
          </a:p>
          <a:p>
            <a:pPr marL="342900" indent="-34290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 сравнению с 2016 годом 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6,3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млрд. рублей (+14 %);</a:t>
            </a:r>
          </a:p>
          <a:p>
            <a:pPr marL="342900" indent="-34290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направление дополнительных доходов на приоритетные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defRPr/>
            </a:pP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Выполнение «майских указов»</a:t>
            </a:r>
          </a:p>
          <a:p>
            <a:pPr marL="342900" indent="-34290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консолидированный бюджет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11,4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млрд. рублей</a:t>
            </a:r>
          </a:p>
          <a:p>
            <a:pPr marL="342900" indent="-342900" algn="just">
              <a:spcBef>
                <a:spcPct val="20000"/>
              </a:spcBef>
              <a:defRPr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Увеличение инвестиционных расходов областного бюджета</a:t>
            </a:r>
          </a:p>
          <a:p>
            <a:pPr marL="342900" indent="-34290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2017 году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5,6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млрд. рублей за счет всех источников (+ 19 % к  2016 году)</a:t>
            </a:r>
          </a:p>
          <a:p>
            <a:pPr marL="342900" indent="-342900" algn="just">
              <a:spcBef>
                <a:spcPts val="0"/>
              </a:spcBef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Оказание дополнительной поддержки муниципальным образованиям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снижение просроченной кредиторской задолженности муниципальных организаций на 15 %</a:t>
            </a:r>
          </a:p>
          <a:p>
            <a:pPr algn="just">
              <a:spcBef>
                <a:spcPts val="0"/>
              </a:spcBef>
              <a:defRPr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Сокращение  объема и уровня государственного долга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снижение уровня государственного долга к собственным доходам с 90 % до 79 %</a:t>
            </a:r>
          </a:p>
          <a:p>
            <a:pPr algn="just">
              <a:spcBef>
                <a:spcPts val="0"/>
              </a:spcBef>
              <a:defRPr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Отсутствие просроченной кредиторской задолженности                                        по обязательствам областного  бюджета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4432</TotalTime>
  <Words>1670</Words>
  <Application>Microsoft Office PowerPoint</Application>
  <PresentationFormat>Экран (4:3)</PresentationFormat>
  <Paragraphs>526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Отчёт  об исполнении областного бюджета за 2017 год  </vt:lpstr>
      <vt:lpstr>Динамика поступления налоговых и неналоговых доходов                                               в областной бюджет, млн. рублей</vt:lpstr>
      <vt:lpstr>Поступление налоговых и неналоговых доходов в областной бюджет   </vt:lpstr>
      <vt:lpstr>Меры по погашению задолженности по налоговым  и неналоговым  платежам, сокращению недоимки</vt:lpstr>
      <vt:lpstr>Слайд 5</vt:lpstr>
      <vt:lpstr>Слайд 6</vt:lpstr>
      <vt:lpstr>Направления областной адресной инвестиционной программы (ОАИП) </vt:lpstr>
      <vt:lpstr>Слайд 8</vt:lpstr>
      <vt:lpstr>Основные результаты реализации основных направлений бюджетной                       и налоговой политики Архангельской области в 2017 году</vt:lpstr>
      <vt:lpstr>Слайд 10</vt:lpstr>
      <vt:lpstr>Основные характеристики исполнения областного бюджета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областного бюджета  за 2012 год  2 апреля 2013 г.</dc:title>
  <dc:creator>lomteva</dc:creator>
  <cp:lastModifiedBy>Pavlenko</cp:lastModifiedBy>
  <cp:revision>591</cp:revision>
  <dcterms:created xsi:type="dcterms:W3CDTF">2013-03-31T10:10:36Z</dcterms:created>
  <dcterms:modified xsi:type="dcterms:W3CDTF">2018-06-22T09:17:42Z</dcterms:modified>
</cp:coreProperties>
</file>