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32" r:id="rId2"/>
    <p:sldId id="355" r:id="rId3"/>
    <p:sldId id="344" r:id="rId4"/>
    <p:sldId id="345" r:id="rId5"/>
    <p:sldId id="347" r:id="rId6"/>
    <p:sldId id="356" r:id="rId7"/>
    <p:sldId id="349" r:id="rId8"/>
    <p:sldId id="351" r:id="rId9"/>
    <p:sldId id="311" r:id="rId10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55018" autoAdjust="0"/>
  </p:normalViewPr>
  <p:slideViewPr>
    <p:cSldViewPr>
      <p:cViewPr>
        <p:scale>
          <a:sx n="50" d="100"/>
          <a:sy n="50" d="100"/>
        </p:scale>
        <p:origin x="-330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2118" y="185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0"/>
      <c:rotY val="30"/>
      <c:perspective val="30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5117725937428334E-2"/>
          <c:y val="6.0214686693976761E-2"/>
          <c:w val="0.90976454812514351"/>
          <c:h val="0.7041092536654682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bg2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2">
                  <a:lumMod val="75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0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7</a:t>
                    </a:r>
                  </a:p>
                  <a:p>
                    <a:r>
                      <a:rPr lang="ru-RU" dirty="0" smtClean="0"/>
                      <a:t>(0,6%)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1</a:t>
                    </a:r>
                    <a:r>
                      <a:rPr lang="en-US" dirty="0" smtClean="0"/>
                      <a:t>1,4</a:t>
                    </a:r>
                    <a:endParaRPr lang="ru-RU" dirty="0" smtClean="0"/>
                  </a:p>
                  <a:p>
                    <a:r>
                      <a:rPr lang="ru-RU" smtClean="0"/>
                      <a:t>(9,7%)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smtClean="0"/>
                      <a:t>1</a:t>
                    </a:r>
                    <a:r>
                      <a:rPr lang="en-US" smtClean="0"/>
                      <a:t>04,9</a:t>
                    </a:r>
                    <a:endParaRPr lang="ru-RU" smtClean="0"/>
                  </a:p>
                  <a:p>
                    <a:r>
                      <a:rPr lang="ru-RU" smtClean="0"/>
                      <a:t>(89,7%)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Обучение мед. работников, 130 чел.</c:v>
                </c:pt>
                <c:pt idx="1">
                  <c:v>Ремонт мед. оборудования, 3 ед.</c:v>
                </c:pt>
                <c:pt idx="2">
                  <c:v>Приобретение мед. оборудования, 51 ед.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0.70000000000000062</c:v>
                </c:pt>
                <c:pt idx="1">
                  <c:v>11.4</c:v>
                </c:pt>
                <c:pt idx="2">
                  <c:v>104.9</c:v>
                </c:pt>
              </c:numCache>
            </c:numRef>
          </c:val>
        </c:ser>
        <c:shape val="box"/>
        <c:axId val="99796864"/>
        <c:axId val="99798400"/>
        <c:axId val="0"/>
      </c:bar3DChart>
      <c:catAx>
        <c:axId val="99796864"/>
        <c:scaling>
          <c:orientation val="minMax"/>
        </c:scaling>
        <c:axPos val="b"/>
        <c:tickLblPos val="low"/>
        <c:txPr>
          <a:bodyPr rot="0" anchor="ctr" anchorCtr="0"/>
          <a:lstStyle/>
          <a:p>
            <a:pPr>
              <a:defRPr sz="800"/>
            </a:pPr>
            <a:endParaRPr lang="ru-RU"/>
          </a:p>
        </c:txPr>
        <c:crossAx val="99798400"/>
        <c:crosses val="autoZero"/>
        <c:auto val="1"/>
        <c:lblAlgn val="ctr"/>
        <c:lblOffset val="100"/>
      </c:catAx>
      <c:valAx>
        <c:axId val="99798400"/>
        <c:scaling>
          <c:orientation val="minMax"/>
          <c:max val="120"/>
          <c:min val="0"/>
        </c:scaling>
        <c:delete val="1"/>
        <c:axPos val="l"/>
        <c:numFmt formatCode="General" sourceLinked="1"/>
        <c:tickLblPos val="none"/>
        <c:crossAx val="9979686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25.06.2018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6010917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019670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2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3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11960"/>
            <a:ext cx="5911552" cy="4608512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100" baseline="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648" y="4343400"/>
            <a:ext cx="6408712" cy="4621088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1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648" y="4343400"/>
            <a:ext cx="6408712" cy="4621088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indent="457200" algn="just">
              <a:spcBef>
                <a:spcPts val="0"/>
              </a:spcBef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indent="457200" algn="just">
              <a:spcBef>
                <a:spcPts val="0"/>
              </a:spcBef>
              <a:buFontTx/>
              <a:buChar char="-"/>
            </a:pPr>
            <a:endParaRPr lang="ru-RU" sz="105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indent="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ADCFA0-5AD1-4F3F-A601-91F3F2887E69}" type="slidenum">
              <a:rPr lang="ru-RU" smtClean="0"/>
              <a:pPr/>
              <a:t>7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8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9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4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9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Отчет об исполнении бюджета территориального фонда обязательного медицинского страхования Архангельской области за 2017 год</a:t>
            </a:r>
            <a:r>
              <a:rPr kumimoji="1"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661248"/>
            <a:ext cx="8524056" cy="358552"/>
          </a:xfrm>
        </p:spPr>
        <p:txBody>
          <a:bodyPr/>
          <a:lstStyle/>
          <a:p>
            <a:pPr algn="ctr"/>
            <a:r>
              <a:rPr kumimoji="1" lang="ru-RU" sz="1800" b="1" dirty="0" smtClean="0">
                <a:solidFill>
                  <a:srgbClr val="002060"/>
                </a:solidFill>
                <a:cs typeface="Times New Roman" pitchFamily="18" charset="0"/>
              </a:rPr>
              <a:t>Архангельск, 2018 г.</a:t>
            </a:r>
          </a:p>
          <a:p>
            <a:pPr algn="ctr"/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"/>
            <a:ext cx="1691680" cy="144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67544"/>
          </a:xfrm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Исполнение доходной части бюджета территориального фонда ОМС за 2017 год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724407396"/>
              </p:ext>
            </p:extLst>
          </p:nvPr>
        </p:nvGraphicFramePr>
        <p:xfrm>
          <a:off x="442070" y="1340768"/>
          <a:ext cx="8219256" cy="17511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5794"/>
                <a:gridCol w="1800200"/>
                <a:gridCol w="1944216"/>
                <a:gridCol w="1569046"/>
              </a:tblGrid>
              <a:tr h="910901">
                <a:tc>
                  <a:txBody>
                    <a:bodyPr/>
                    <a:lstStyle/>
                    <a:p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924" marR="479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2017 год</a:t>
                      </a:r>
                      <a:endParaRPr lang="ru-RU" sz="20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руб.)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924" marR="479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2017 год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руб.)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924" marR="479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924" marR="47924"/>
                </a:tc>
              </a:tr>
              <a:tr h="74528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924" marR="479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17 849,5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924" marR="479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17 859,9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924" marR="479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924" marR="47924" anchor="ctr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36484740"/>
              </p:ext>
            </p:extLst>
          </p:nvPr>
        </p:nvGraphicFramePr>
        <p:xfrm>
          <a:off x="323528" y="3933056"/>
          <a:ext cx="8337799" cy="2630683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474083"/>
                <a:gridCol w="1698440"/>
                <a:gridCol w="1621239"/>
                <a:gridCol w="1544037"/>
              </a:tblGrid>
              <a:tr h="708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600" b="1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показателя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2017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руб.)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br>
                        <a:rPr lang="ru-RU" sz="1600" b="1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1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2017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руб.)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spc="-1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доходов, %</a:t>
                      </a:r>
                      <a:endParaRPr lang="ru-RU" sz="1600" b="1" kern="1200" spc="-10" noProof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955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финансовое обеспечение организации ОМС</a:t>
                      </a:r>
                      <a:endParaRPr lang="ru-RU" sz="1600" b="1" kern="1200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spc="-1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17 827,9</a:t>
                      </a:r>
                      <a:endParaRPr lang="ru-RU" sz="1600" b="1" kern="1200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spc="-1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17 839,5</a:t>
                      </a:r>
                      <a:endParaRPr lang="ru-RU" sz="1600" b="1" kern="1200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spc="-1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600" b="1" kern="1200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955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Единовременные выплаты медицинским работникам</a:t>
                      </a:r>
                      <a:endParaRPr lang="ru-RU" sz="1600" b="1" kern="1200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spc="-1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  <a:endParaRPr lang="ru-RU" sz="1600" b="1" kern="1200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spc="-1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20,4</a:t>
                      </a:r>
                      <a:endParaRPr lang="ru-RU" sz="1600" b="1" kern="1200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spc="-1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600" b="1" kern="1200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080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spc="-1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доходы</a:t>
                      </a:r>
                      <a:endParaRPr lang="ru-RU" sz="1600" b="1" kern="1200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spc="-1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17 849,5</a:t>
                      </a:r>
                      <a:endParaRPr lang="ru-RU" sz="1600" b="1" kern="1200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spc="-1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17 859,9</a:t>
                      </a:r>
                      <a:endParaRPr lang="ru-RU" sz="1600" b="1" kern="1200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spc="-1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600" b="1" kern="1200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442070" y="3140968"/>
            <a:ext cx="82192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территориального фонда </a:t>
            </a:r>
            <a:b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2017 году, млн. рублей</a:t>
            </a:r>
            <a:endParaRPr lang="ru-RU" sz="2000" b="1" kern="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748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68952" cy="792088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Динамика доходов бюджета </a:t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территориального фонда за 2016 и 2017 годы</a:t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05464654"/>
              </p:ext>
            </p:extLst>
          </p:nvPr>
        </p:nvGraphicFramePr>
        <p:xfrm>
          <a:off x="251520" y="1196753"/>
          <a:ext cx="8640960" cy="5373123"/>
        </p:xfrm>
        <a:graphic>
          <a:graphicData uri="http://schemas.openxmlformats.org/drawingml/2006/table">
            <a:tbl>
              <a:tblPr/>
              <a:tblGrid>
                <a:gridCol w="4759851"/>
                <a:gridCol w="1025199"/>
                <a:gridCol w="983702"/>
                <a:gridCol w="1080120"/>
                <a:gridCol w="792088"/>
              </a:tblGrid>
              <a:tr h="6864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Поступление доходов,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Отклонение поступлений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 года от 2016 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07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2016 год</a:t>
                      </a:r>
                      <a:endParaRPr lang="ru-RU" sz="14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 год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8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Субвенция</a:t>
                      </a: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ФОМС 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16 973,6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17 794,0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+ 820,4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 поступления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179,3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- 133,5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- 74,5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из ФОМС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дополнительное финансовое обеспечение оказания специализированной мед. помощи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144,2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- 144,2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 из  других ТФОМС в рамках  межтерриториальных расчетов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272,3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270,3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- 2,0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- 0,7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Средства из бюджета ФОМС на единовременные выплаты </a:t>
                      </a:r>
                      <a:r>
                        <a:rPr lang="ru-RU" sz="16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медицинским работникам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- 19,0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от возврата субсидий, субвенций и иных МБТ прошлых лет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+ 1,2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+ 109,1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Возврат остатков субсидий, субвенций и иных МБТ прошлых 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лет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-145,9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-272,9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- 127,0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- 87,0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 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r>
                        <a:rPr lang="ru-RU" sz="20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449,8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17 859,9</a:t>
                      </a:r>
                      <a:endParaRPr lang="ru-RU" sz="20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+ 410,1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+ 2,4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548679"/>
            <a:ext cx="8136904" cy="432049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 за 2017 год</a:t>
            </a:r>
            <a:endParaRPr lang="ru-RU" sz="2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19" y="1176512"/>
          <a:ext cx="8640960" cy="5530861"/>
        </p:xfrm>
        <a:graphic>
          <a:graphicData uri="http://schemas.openxmlformats.org/drawingml/2006/table">
            <a:tbl>
              <a:tblPr/>
              <a:tblGrid>
                <a:gridCol w="3267590"/>
                <a:gridCol w="1016584"/>
                <a:gridCol w="1016584"/>
                <a:gridCol w="726131"/>
                <a:gridCol w="798744"/>
                <a:gridCol w="1016584"/>
                <a:gridCol w="798743"/>
              </a:tblGrid>
              <a:tr h="49057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2017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</a:t>
                      </a:r>
                      <a:b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2017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Доля расходов, 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(снижение) к уровню 2016 года)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293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18 608,0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18 451,3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99,2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+1 626,2</a:t>
                      </a:r>
                      <a:endParaRPr lang="ru-RU" sz="19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+ 9,7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единовременных выплат медицинским работникам</a:t>
                      </a:r>
                      <a:endParaRPr lang="ru-RU" sz="18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21,6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20,4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94,4</a:t>
                      </a:r>
                      <a:endParaRPr lang="ru-RU" sz="1800" b="1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</a:t>
                      </a:r>
                      <a:endParaRPr lang="ru-RU" sz="1800" b="1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- 4,8</a:t>
                      </a:r>
                      <a:endParaRPr lang="ru-RU" sz="1800" b="1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- 19,0</a:t>
                      </a:r>
                      <a:endParaRPr lang="ru-RU" sz="1800" b="1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организации ОМС, всего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8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18 586,4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18 430,9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99,2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99,9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+ 1 631,0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+ 9,7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оплата медицинской помощи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18 076,3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17 987,1</a:t>
                      </a:r>
                      <a:endParaRPr lang="ru-RU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99,5</a:t>
                      </a:r>
                      <a:endParaRPr lang="ru-RU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97,5</a:t>
                      </a:r>
                      <a:endParaRPr lang="ru-RU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+ 1 511,2</a:t>
                      </a:r>
                      <a:endParaRPr lang="ru-RU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+ 9,2</a:t>
                      </a:r>
                      <a:endParaRPr lang="ru-RU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9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финансовое обеспечение мероприятий медицинских</a:t>
                      </a:r>
                      <a:r>
                        <a:rPr lang="ru-RU" sz="1800" b="1" spc="-1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организаций </a:t>
                      </a:r>
                      <a:r>
                        <a:rPr lang="ru-RU" sz="18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счет средств </a:t>
                      </a:r>
                      <a:br>
                        <a:rPr lang="ru-RU" sz="18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8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НСЗ территориального фонда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178,8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117,0</a:t>
                      </a:r>
                      <a:endParaRPr lang="ru-RU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65,4</a:t>
                      </a:r>
                      <a:endParaRPr lang="ru-RU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0,6</a:t>
                      </a:r>
                      <a:endParaRPr lang="ru-RU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+ 98,1</a:t>
                      </a:r>
                      <a:endParaRPr lang="ru-RU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+517,5</a:t>
                      </a:r>
                      <a:endParaRPr lang="ru-RU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затраты на ведение дела СМО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225,0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224,7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99,9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+ 22,5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+ 11,1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обеспечение выполнения  территориальным фондом своих функций 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106,3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102,1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96,1</a:t>
                      </a:r>
                      <a:endParaRPr lang="ru-RU" sz="1800" b="1" spc="-1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0,6</a:t>
                      </a:r>
                      <a:endParaRPr lang="ru-RU" sz="1800" b="1" spc="-1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- 0,8</a:t>
                      </a:r>
                      <a:endParaRPr lang="ru-RU" sz="1800" b="1" spc="-1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- 0,8</a:t>
                      </a:r>
                      <a:endParaRPr lang="ru-RU" sz="1800" b="1" spc="-1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36904" cy="936104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 на оплату медицинской помощи в 2017 году</a:t>
            </a:r>
            <a:endParaRPr lang="ru-RU" sz="2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39554" y="1412777"/>
          <a:ext cx="8352929" cy="5103990"/>
        </p:xfrm>
        <a:graphic>
          <a:graphicData uri="http://schemas.openxmlformats.org/drawingml/2006/table">
            <a:tbl>
              <a:tblPr/>
              <a:tblGrid>
                <a:gridCol w="4752528"/>
                <a:gridCol w="1296144"/>
                <a:gridCol w="1080120"/>
                <a:gridCol w="1224137"/>
              </a:tblGrid>
              <a:tr h="8256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2017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 за 2017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18 076,3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17 987,1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страховые медицинские организации 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17 245,9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17 119,9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99,3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медицинские организации на оплату медицинской помощи, оказанной гражданам, застрахованным на территориях других субъектов РФ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280,4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277,2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98,9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6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ТФОМС других субъектов РФ </a:t>
                      </a:r>
                      <a:br>
                        <a:rPr lang="ru-RU" sz="18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8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оплату медицинской помощи, оказанной гражданам, застрахованным на территории Архангельской области, за пределами территории страхования </a:t>
                      </a:r>
                      <a:endParaRPr lang="ru-RU" sz="18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550,0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590,0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107,2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79512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Использование средств  НСЗ ТФОМС АО 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836712"/>
            <a:ext cx="8424936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На реализацию мероприятий предусмотрено средств 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 НСЗ ТФОМС АО 173,2 млн. рублей</a:t>
            </a:r>
            <a:endParaRPr lang="ru-RU" sz="2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1628800"/>
            <a:ext cx="8424936" cy="3600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Использовано средств НСЗ ТФОМС АО</a:t>
            </a: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117,0 млн. рублей (67,5%)</a:t>
            </a:r>
            <a:endParaRPr lang="ru-RU" sz="2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683568" y="2060848"/>
          <a:ext cx="4176464" cy="232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467544" y="4365104"/>
            <a:ext cx="4536504" cy="720080"/>
          </a:xfrm>
          <a:prstGeom prst="round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Реализация мероприятий в медицинских организациях, расположенных в сельской местности – 42,0 млн. руб. (35,9%)</a:t>
            </a:r>
            <a:endParaRPr lang="ru-RU" sz="16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67544" y="5120641"/>
          <a:ext cx="4536504" cy="15544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1932215"/>
                <a:gridCol w="1512168"/>
                <a:gridCol w="1092121"/>
              </a:tblGrid>
              <a:tr h="492237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Обучение мед. работников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0,3 млн. руб. (42,4%)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 чел. (40,8%)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237"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Ремонт мед. оборудования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4,8 млн. руб. (42,5%)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ед.</a:t>
                      </a:r>
                      <a:r>
                        <a:rPr lang="ru-RU" sz="14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(66,7%)</a:t>
                      </a:r>
                      <a:endParaRPr lang="ru-RU" sz="14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92237"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Приобретение мед. оборудования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36,9 млн. руб. (35,2%)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ед. (45,1%)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220072" y="2261561"/>
          <a:ext cx="3672408" cy="4351988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1584176"/>
                <a:gridCol w="1368152"/>
                <a:gridCol w="720080"/>
              </a:tblGrid>
              <a:tr h="85346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Невыполнение мероприятий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приобретению медицинского оборудования в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связи с </a:t>
                      </a: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нарушением поставщиком условий контракта 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4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4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939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медицинской организации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2"/>
                          </a:solidFill>
                          <a:latin typeface="Times New Roman"/>
                        </a:rPr>
                        <a:t>Наименование медицинского оборудования</a:t>
                      </a:r>
                      <a:endParaRPr lang="ru-RU" sz="1400" b="0" i="0" u="none" strike="noStrike" dirty="0">
                        <a:solidFill>
                          <a:schemeClr val="bg2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Сумма</a:t>
                      </a:r>
                      <a:r>
                        <a:rPr lang="ru-RU" sz="1400" b="0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млн. руб.</a:t>
                      </a:r>
                      <a:endParaRPr lang="ru-RU" sz="14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9319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ГБУЗ АО «Архангельская областная клиническая больница"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2"/>
                          </a:solidFill>
                          <a:latin typeface="Times New Roman"/>
                        </a:rPr>
                        <a:t>Цифровой рентгеновский комплекс </a:t>
                      </a:r>
                      <a:r>
                        <a:rPr lang="ru-RU" sz="1400" b="0" i="0" u="none" strike="noStrike" dirty="0" smtClean="0">
                          <a:solidFill>
                            <a:schemeClr val="bg2"/>
                          </a:solidFill>
                          <a:latin typeface="Times New Roman"/>
                        </a:rPr>
                        <a:t/>
                      </a:r>
                      <a:br>
                        <a:rPr lang="ru-RU" sz="1400" b="0" i="0" u="none" strike="noStrike" dirty="0" smtClean="0">
                          <a:solidFill>
                            <a:schemeClr val="bg2"/>
                          </a:solidFill>
                          <a:latin typeface="Times New Roman"/>
                        </a:rPr>
                      </a:br>
                      <a:r>
                        <a:rPr lang="ru-RU" sz="1400" b="0" i="0" u="none" strike="noStrike" dirty="0" smtClean="0">
                          <a:solidFill>
                            <a:schemeClr val="bg2"/>
                          </a:solidFill>
                          <a:latin typeface="Times New Roman"/>
                        </a:rPr>
                        <a:t>на </a:t>
                      </a:r>
                      <a:r>
                        <a:rPr lang="ru-RU" sz="1400" b="0" i="0" u="none" strike="noStrike" dirty="0">
                          <a:solidFill>
                            <a:schemeClr val="bg2"/>
                          </a:solidFill>
                          <a:latin typeface="Times New Roman"/>
                        </a:rPr>
                        <a:t>3 рабочих места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24,4.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4349"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"Первая городская клиническая больница имени Е.Е. Волосевич"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Цифровой рентгеновский комплекс </a:t>
                      </a:r>
                      <a:b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3 рабочих места 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24,4</a:t>
                      </a:r>
                      <a:endParaRPr lang="ru-RU" sz="14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1896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1384789" y="2873375"/>
            <a:ext cx="184731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kumimoji="1" lang="ru-RU" b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430824" y="1628776"/>
            <a:ext cx="8713177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1" lang="ru-RU" sz="2400" b="1" dirty="0">
              <a:solidFill>
                <a:srgbClr val="FF0000"/>
              </a:solidFill>
              <a:latin typeface="Tahoma" pitchFamily="34" charset="0"/>
              <a:ea typeface="ＭＳ Ｐゴシック" pitchFamily="34" charset="-128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83568" y="332656"/>
          <a:ext cx="8136903" cy="1042316"/>
        </p:xfrm>
        <a:graphic>
          <a:graphicData uri="http://schemas.openxmlformats.org/drawingml/2006/table">
            <a:tbl>
              <a:tblPr/>
              <a:tblGrid>
                <a:gridCol w="8136903"/>
              </a:tblGrid>
              <a:tr h="7920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Единовременные компенсационные выплаты медицинским работникам</a:t>
                      </a:r>
                    </a:p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(часть 12.1 статьи 51 Федерального закона № 326-ФЗ)</a:t>
                      </a:r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6" marR="5996" marT="5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83568" y="1700808"/>
            <a:ext cx="7992888" cy="18722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предоставления ЕКВ: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возраст медицинских работников до 50 лет;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сельские населенные пункты, рабочие поселки, поселки городского типа;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 доля софинансирования из бюджета ФОМС 60%, из бюджета субъекта РФ – 40%.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86803072"/>
              </p:ext>
            </p:extLst>
          </p:nvPr>
        </p:nvGraphicFramePr>
        <p:xfrm>
          <a:off x="683568" y="3717032"/>
          <a:ext cx="7992888" cy="230425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98222"/>
                <a:gridCol w="1998222"/>
                <a:gridCol w="1998222"/>
                <a:gridCol w="1998222"/>
              </a:tblGrid>
              <a:tr h="576064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мед. работников, чел.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средств, млн. рублей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мед. работников, чел.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средств, млн. рублей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457200"/>
            <a:ext cx="7704856" cy="1099592"/>
          </a:xfrm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Исполнение параметров бюджета территориального фонда за 2017 год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827584" y="1844824"/>
          <a:ext cx="7704856" cy="3784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/>
                <a:gridCol w="1764196"/>
                <a:gridCol w="1926214"/>
                <a:gridCol w="1926214"/>
              </a:tblGrid>
              <a:tr h="1224136">
                <a:tc>
                  <a:txBody>
                    <a:bodyPr/>
                    <a:lstStyle/>
                    <a:p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2017 год</a:t>
                      </a:r>
                      <a:endParaRPr lang="ru-RU" sz="20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руб.)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2017 год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руб.)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2208"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17 849,5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17 859,9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4480"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18 608,0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18 451,3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99,2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3712">
                <a:tc>
                  <a:txBody>
                    <a:bodyPr/>
                    <a:lstStyle/>
                    <a:p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758,5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591,4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7060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14312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sz="5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fr-FR" sz="54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17355</TotalTime>
  <Words>745</Words>
  <Application>Microsoft Office PowerPoint</Application>
  <PresentationFormat>Экран (4:3)</PresentationFormat>
  <Paragraphs>269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Пиксел</vt:lpstr>
      <vt:lpstr>«Отчет об исполнении бюджета территориального фонда обязательного медицинского страхования Архангельской области за 2017 год»</vt:lpstr>
      <vt:lpstr>Исполнение доходной части бюджета территориального фонда ОМС за 2017 год</vt:lpstr>
      <vt:lpstr> Динамика доходов бюджета  территориального фонда за 2016 и 2017 годы </vt:lpstr>
      <vt:lpstr>Расходы бюджета территориального фонда за 2017 год</vt:lpstr>
      <vt:lpstr>Расходы бюджета территориального фонда на оплату медицинской помощи в 2017 году</vt:lpstr>
      <vt:lpstr>Использование средств  НСЗ ТФОМС АО </vt:lpstr>
      <vt:lpstr>Слайд 7</vt:lpstr>
      <vt:lpstr>Исполнение параметров бюджета территориального фонда за 2017 год</vt:lpstr>
      <vt:lpstr>Слайд 9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Ясько </cp:lastModifiedBy>
  <cp:revision>1596</cp:revision>
  <dcterms:created xsi:type="dcterms:W3CDTF">2009-10-07T09:46:29Z</dcterms:created>
  <dcterms:modified xsi:type="dcterms:W3CDTF">2018-06-25T07:58:42Z</dcterms:modified>
</cp:coreProperties>
</file>