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32" r:id="rId2"/>
    <p:sldId id="355" r:id="rId3"/>
    <p:sldId id="344" r:id="rId4"/>
    <p:sldId id="345" r:id="rId5"/>
    <p:sldId id="347" r:id="rId6"/>
    <p:sldId id="356" r:id="rId7"/>
    <p:sldId id="349" r:id="rId8"/>
    <p:sldId id="351" r:id="rId9"/>
    <p:sldId id="311" r:id="rId1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55018" autoAdjust="0"/>
  </p:normalViewPr>
  <p:slideViewPr>
    <p:cSldViewPr>
      <p:cViewPr>
        <p:scale>
          <a:sx n="50" d="100"/>
          <a:sy n="50" d="100"/>
        </p:scale>
        <p:origin x="-3300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2118" y="185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rotY val="30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5117725937428334E-2"/>
          <c:y val="6.0214686693976761E-2"/>
          <c:w val="0.90976454812514351"/>
          <c:h val="0.7041092536654682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</a:p>
                  <a:p>
                    <a:r>
                      <a:rPr lang="ru-RU" dirty="0" smtClean="0"/>
                      <a:t>(0,6%)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dirty="0" smtClean="0"/>
                      <a:t>1</a:t>
                    </a:r>
                    <a:r>
                      <a:rPr lang="en-US" dirty="0" smtClean="0"/>
                      <a:t>1,4</a:t>
                    </a:r>
                    <a:endParaRPr lang="ru-RU" dirty="0" smtClean="0"/>
                  </a:p>
                  <a:p>
                    <a:r>
                      <a:rPr lang="ru-RU" smtClean="0"/>
                      <a:t>(9,7%)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1</a:t>
                    </a:r>
                    <a:r>
                      <a:rPr lang="en-US" smtClean="0"/>
                      <a:t>04,9</a:t>
                    </a:r>
                    <a:endParaRPr lang="ru-RU" smtClean="0"/>
                  </a:p>
                  <a:p>
                    <a:r>
                      <a:rPr lang="ru-RU" smtClean="0"/>
                      <a:t>(89,7%)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Обучение мед. работников, 130 чел.</c:v>
                </c:pt>
                <c:pt idx="1">
                  <c:v>Ремонт мед. оборудования, 3 ед.</c:v>
                </c:pt>
                <c:pt idx="2">
                  <c:v>Приобретение мед. оборудования, 51 ед.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0.70000000000000062</c:v>
                </c:pt>
                <c:pt idx="1">
                  <c:v>11.4</c:v>
                </c:pt>
                <c:pt idx="2">
                  <c:v>104.9</c:v>
                </c:pt>
              </c:numCache>
            </c:numRef>
          </c:val>
        </c:ser>
        <c:shape val="box"/>
        <c:axId val="99796864"/>
        <c:axId val="99798400"/>
        <c:axId val="0"/>
      </c:bar3DChart>
      <c:catAx>
        <c:axId val="99796864"/>
        <c:scaling>
          <c:orientation val="minMax"/>
        </c:scaling>
        <c:axPos val="b"/>
        <c:tickLblPos val="low"/>
        <c:txPr>
          <a:bodyPr rot="0" anchor="ctr" anchorCtr="0"/>
          <a:lstStyle/>
          <a:p>
            <a:pPr>
              <a:defRPr sz="800"/>
            </a:pPr>
            <a:endParaRPr lang="ru-RU"/>
          </a:p>
        </c:txPr>
        <c:crossAx val="99798400"/>
        <c:crosses val="autoZero"/>
        <c:auto val="1"/>
        <c:lblAlgn val="ctr"/>
        <c:lblOffset val="100"/>
      </c:catAx>
      <c:valAx>
        <c:axId val="99798400"/>
        <c:scaling>
          <c:orientation val="minMax"/>
          <c:max val="120"/>
          <c:min val="0"/>
        </c:scaling>
        <c:delete val="1"/>
        <c:axPos val="l"/>
        <c:numFmt formatCode="General" sourceLinked="1"/>
        <c:tickLblPos val="none"/>
        <c:crossAx val="99796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9BF94-3AA3-475A-94D0-440BDD6266B4}" type="datetimeFigureOut">
              <a:rPr lang="ru-RU" smtClean="0"/>
              <a:pPr/>
              <a:t>25.06.2018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D7732-FE12-4713-819A-BCEC7ABE92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601091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AFE889-8A20-4433-B3BE-38C50EF80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Образ слайда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9" name="Заметки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01967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2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3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11960"/>
            <a:ext cx="5911552" cy="4608512"/>
          </a:xfrm>
          <a:prstGeom prst="rect">
            <a:avLst/>
          </a:prstGeom>
          <a:noFill/>
          <a:ln/>
        </p:spPr>
        <p:txBody>
          <a:bodyPr>
            <a:no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 lnSpcReduction="10000"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648" y="4343400"/>
            <a:ext cx="6408712" cy="4621088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105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ADCFA0-5AD1-4F3F-A601-91F3F2887E69}" type="slidenum">
              <a:rPr lang="ru-RU" smtClean="0"/>
              <a:pPr/>
              <a:t>7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1CB0F8-4783-4FED-A67D-7EF78A90347D}" type="slidenum">
              <a:rPr lang="ru-RU" smtClean="0"/>
              <a:pPr/>
              <a:t>8</a:t>
            </a:fld>
            <a:endParaRPr lang="ru-RU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marR="0" indent="457200" algn="just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2458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3DFB53-045D-4FA1-8F65-1C66E393D192}" type="slidenum">
              <a:rPr lang="ru-RU" sz="1200"/>
              <a:pPr algn="r"/>
              <a:t>9</a:t>
            </a:fld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AFE889-8A20-4433-B3BE-38C50EF802D3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8B69-0939-45EC-AB9C-A084AA64065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AEB66-70D6-4D41-B57D-C2FA2D6449C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87242-C513-4D97-AD86-CFE503B9615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6ACAC-1F84-4B24-87D0-5AEBBBA4792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A3B71-E76E-4C45-B1A6-EAF5BCD981F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6B3B2-91FC-4704-850A-E9CE69BEEE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73BC3-1A7E-4275-BF92-25531BE145D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C89B8-49A9-4070-9888-0206717082E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D63D-05FF-4A2A-86E9-EE0BCE157FE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5B9D2-4DC1-4E03-A0B7-6565F2C8569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0E2FB-246C-4AF8-816B-44EBA92859F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BA79DCC-97F2-45B9-977A-759DA1C4119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4"/>
            <a:ext cx="9144000" cy="546100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9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территориального фонда обязательного медицинского страхования Архангельской области за 2017 год</a:t>
            </a:r>
            <a:r>
              <a:rPr kumimoji="1"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661248"/>
            <a:ext cx="8524056" cy="358552"/>
          </a:xfrm>
        </p:spPr>
        <p:txBody>
          <a:bodyPr/>
          <a:lstStyle/>
          <a:p>
            <a:pPr algn="ctr"/>
            <a:r>
              <a:rPr kumimoji="1" lang="ru-RU" sz="1800" b="1" dirty="0" smtClean="0">
                <a:solidFill>
                  <a:srgbClr val="002060"/>
                </a:solidFill>
                <a:cs typeface="Times New Roman" pitchFamily="18" charset="0"/>
              </a:rPr>
              <a:t>Архангельск, 2018 г.</a:t>
            </a:r>
          </a:p>
          <a:p>
            <a:pPr algn="ctr"/>
            <a:endParaRPr lang="ru-R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"/>
            <a:ext cx="1691680" cy="144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 территориального фонда ОМС за 2017 год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724407396"/>
              </p:ext>
            </p:extLst>
          </p:nvPr>
        </p:nvGraphicFramePr>
        <p:xfrm>
          <a:off x="442070" y="1340768"/>
          <a:ext cx="8219256" cy="1751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5794"/>
                <a:gridCol w="1800200"/>
                <a:gridCol w="1944216"/>
                <a:gridCol w="1569046"/>
              </a:tblGrid>
              <a:tr h="910901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4" marR="479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2017 год</a:t>
                      </a:r>
                      <a:endParaRPr lang="ru-RU" sz="20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руб.)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4" marR="479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2017 год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руб.)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4" marR="479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4" marR="47924"/>
                </a:tc>
              </a:tr>
              <a:tr h="74528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4" marR="479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17 849,5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4" marR="4792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17 859,9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4" marR="479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924" marR="47924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6484740"/>
              </p:ext>
            </p:extLst>
          </p:nvPr>
        </p:nvGraphicFramePr>
        <p:xfrm>
          <a:off x="323528" y="3933056"/>
          <a:ext cx="8337799" cy="263068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474083"/>
                <a:gridCol w="1698440"/>
                <a:gridCol w="1621239"/>
                <a:gridCol w="1544037"/>
              </a:tblGrid>
              <a:tr h="708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600" b="1" spc="-1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2017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руб.)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b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1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2017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spc="-1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доходов, %</a:t>
                      </a:r>
                      <a:endParaRPr lang="ru-RU" sz="1600" b="1" kern="1200" spc="-10" noProof="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55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финансовое обеспечение организации ОМС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17 827,9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17 839,5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556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Единовременные выплаты медицинским работникам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080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доходы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17 849,5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17 859,9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600" b="1" kern="1200" spc="-1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1" kern="1200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42070" y="3140968"/>
            <a:ext cx="821925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территориального фонда </a:t>
            </a:r>
            <a:b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2017 году, млн. рублей</a:t>
            </a:r>
            <a:endParaRPr lang="ru-RU" sz="2000" b="1" kern="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74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792088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Динамика доходов бюджета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территориального фонда за 2016 и 2017 годы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5464654"/>
              </p:ext>
            </p:extLst>
          </p:nvPr>
        </p:nvGraphicFramePr>
        <p:xfrm>
          <a:off x="251520" y="1196753"/>
          <a:ext cx="8640960" cy="5373123"/>
        </p:xfrm>
        <a:graphic>
          <a:graphicData uri="http://schemas.openxmlformats.org/drawingml/2006/table">
            <a:tbl>
              <a:tblPr/>
              <a:tblGrid>
                <a:gridCol w="4759851"/>
                <a:gridCol w="1025199"/>
                <a:gridCol w="983702"/>
                <a:gridCol w="1080120"/>
                <a:gridCol w="792088"/>
              </a:tblGrid>
              <a:tr h="6864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Поступление доходов, 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Отклонение поступлений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 года от 2016 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2016 год</a:t>
                      </a:r>
                      <a:endParaRPr lang="ru-RU" sz="14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2017 год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рублей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8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Субвенция</a:t>
                      </a:r>
                      <a:r>
                        <a:rPr lang="ru-RU" sz="1600" b="1" kern="1200" spc="-1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ФОМС 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16 973,6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17 794,0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+ 820,4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Неналоговые поступления</a:t>
                      </a:r>
                      <a:endParaRPr lang="ru-RU" sz="16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179,3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45,8</a:t>
                      </a:r>
                      <a:endParaRPr lang="ru-RU" sz="16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- 133,5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- 74,5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из ФОМС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дополнительное финансовое обеспечение оказания специализированной мед. помощи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- 144,2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Межбюджетные трансферты  из  других ТФОМС в рамках  межтерриториальных расчетов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272,3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270,3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- 2,0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- 0,7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0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Средства из бюджета ФОМС на единовременные выплаты </a:t>
                      </a:r>
                      <a:r>
                        <a:rPr lang="ru-RU" sz="16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медицинским работникам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25,2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20,4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- 4,8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- 19,0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от возврата субсидий, субвенций и иных МБТ прошлых 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+ 1,2</a:t>
                      </a: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+ 109,1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Возврат остатков субсидий, субвенций и иных МБТ прошлых 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-145,9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-272,9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- 127,0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- 87,0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r>
                        <a:rPr lang="ru-RU" sz="20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449,8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17 859,9</a:t>
                      </a:r>
                      <a:endParaRPr lang="ru-RU" sz="20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+ 410,1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+ 2,4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988" marR="43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548679"/>
            <a:ext cx="8136904" cy="432049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за 2017 год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19" y="1176512"/>
          <a:ext cx="8640960" cy="5530861"/>
        </p:xfrm>
        <a:graphic>
          <a:graphicData uri="http://schemas.openxmlformats.org/drawingml/2006/table">
            <a:tbl>
              <a:tblPr/>
              <a:tblGrid>
                <a:gridCol w="3267590"/>
                <a:gridCol w="1016584"/>
                <a:gridCol w="1016584"/>
                <a:gridCol w="726131"/>
                <a:gridCol w="798744"/>
                <a:gridCol w="1016584"/>
                <a:gridCol w="798743"/>
              </a:tblGrid>
              <a:tr h="49057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2017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</a:t>
                      </a:r>
                      <a:b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2017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Доля расходов, 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Рост (снижение) к уровню 2016 года)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b="1" spc="-1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руб.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18 608,0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18 451,3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99,2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+1 626,2</a:t>
                      </a:r>
                      <a:endParaRPr lang="ru-RU" sz="19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+ 9,7</a:t>
                      </a:r>
                      <a:endParaRPr lang="ru-RU" sz="20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единовременных выплат медицинским работникам</a:t>
                      </a: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21,6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94,4</a:t>
                      </a:r>
                      <a:endParaRPr lang="ru-RU" sz="1800" b="1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0,1</a:t>
                      </a:r>
                      <a:endParaRPr lang="ru-RU" sz="1800" b="1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- 4,8</a:t>
                      </a:r>
                      <a:endParaRPr lang="ru-RU" sz="1800" b="1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- 19,0</a:t>
                      </a:r>
                      <a:endParaRPr lang="ru-RU" sz="1800" b="1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2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Финансовое обеспечение организации ОМС, всего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800" b="1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18 586,4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18 430,9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99,2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+ 1 631,0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+ 9,7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оплата медицинской помощи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18 076,3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17 987,1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97,5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+ 1 511,2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+ 9,2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9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финансовое обеспечение мероприятий медицинских</a:t>
                      </a:r>
                      <a:r>
                        <a:rPr lang="ru-RU" sz="1800" b="1" spc="-1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организаций </a:t>
                      </a: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счет средств </a:t>
                      </a:r>
                      <a:b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НСЗ территориального фонда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178,8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117,0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65,4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+ 98,1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+517,5</a:t>
                      </a:r>
                      <a:endParaRPr lang="ru-RU" sz="18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затраты на ведение дела СМО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225,0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224,7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99,9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+ 22,5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+ 11,1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spc="-1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обеспечение выполнения  территориальным фондом своих функций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106,3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102,1</a:t>
                      </a:r>
                      <a:endParaRPr lang="ru-RU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96,1</a:t>
                      </a:r>
                      <a:endParaRPr lang="ru-RU" sz="1800" b="1" spc="-1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</a:t>
                      </a:r>
                      <a:endParaRPr lang="ru-RU" sz="1800" b="1" spc="-1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- 0,8</a:t>
                      </a:r>
                      <a:endParaRPr lang="ru-RU" sz="1800" b="1" spc="-1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- 0,8</a:t>
                      </a:r>
                      <a:endParaRPr lang="ru-RU" sz="1800" b="1" spc="-1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813" y="2428875"/>
            <a:ext cx="7643812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936104"/>
          </a:xfrm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Расходы бюджета территориального фонда на оплату медицинской помощи в 2017 году</a:t>
            </a:r>
            <a:endParaRPr lang="ru-RU" sz="24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554" y="1412777"/>
          <a:ext cx="8352929" cy="5103990"/>
        </p:xfrm>
        <a:graphic>
          <a:graphicData uri="http://schemas.openxmlformats.org/drawingml/2006/table">
            <a:tbl>
              <a:tblPr/>
              <a:tblGrid>
                <a:gridCol w="4752528"/>
                <a:gridCol w="1296144"/>
                <a:gridCol w="1080120"/>
                <a:gridCol w="1224137"/>
              </a:tblGrid>
              <a:tr h="825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2017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Исполнено за 2017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(млн.</a:t>
                      </a:r>
                      <a:r>
                        <a:rPr lang="ru-RU" sz="14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руб.)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spc="-10" dirty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14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числе: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18 076,3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17 987,1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99,5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страховые медицинские организации 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17 245,9</a:t>
                      </a: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17 119,9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99,3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7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медицинские организации на оплату медицинской помощи, оказанной гражданам, застрахованным на территориях других субъектов РФ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280,4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277,2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98,9</a:t>
                      </a:r>
                      <a:endParaRPr lang="ru-RU" sz="1800" b="1" kern="120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ТФОМС других субъектов РФ </a:t>
                      </a:r>
                      <a:br>
                        <a:rPr lang="ru-RU" sz="18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b="1" kern="1200" spc="-1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оплату медицинской помощи, оказанной гражданам, застрахованным на территории Архангельской области, за пределами территории страхования </a:t>
                      </a:r>
                      <a:endParaRPr lang="ru-RU" sz="1800" b="1" kern="1200" spc="-10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590,0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107,2</a:t>
                      </a:r>
                      <a:endParaRPr lang="ru-RU" sz="1800" b="1" dirty="0">
                        <a:solidFill>
                          <a:schemeClr val="bg2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6619" marR="566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7951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9999FF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средств  НСЗ ТФОМС АО </a:t>
            </a: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836712"/>
            <a:ext cx="8424936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На реализацию мероприятий предусмотрено средств </a:t>
            </a:r>
            <a:b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НСЗ ТФОМС АО 173,2 млн. рублей</a:t>
            </a:r>
            <a:endParaRPr lang="ru-RU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7544" y="1628800"/>
            <a:ext cx="8424936" cy="36004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Использовано средств НСЗ ТФОМС АО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117,0 млн. рублей (67,5%)</a:t>
            </a:r>
            <a:endParaRPr lang="ru-RU" sz="20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683568" y="2060848"/>
          <a:ext cx="4176464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467544" y="4365104"/>
            <a:ext cx="4536504" cy="720080"/>
          </a:xfrm>
          <a:prstGeom prst="roundRect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в медицинских организациях, расположенных в сельской местности – 42,0 млн. руб. (35,9%)</a:t>
            </a:r>
            <a:endParaRPr lang="ru-RU" sz="16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67544" y="5120641"/>
          <a:ext cx="4536504" cy="155448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932215"/>
                <a:gridCol w="1512168"/>
                <a:gridCol w="1092121"/>
              </a:tblGrid>
              <a:tr h="492237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Обучение мед. работников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0,3 млн. руб. (42,4%)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 чел. (40,8%)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37"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мед. оборудования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4,8 млн. руб. (42,5%)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ед.</a:t>
                      </a:r>
                      <a:r>
                        <a:rPr lang="ru-RU" sz="1400" b="1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(66,7%)</a:t>
                      </a:r>
                      <a:endParaRPr lang="ru-RU" sz="1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492237"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мед. оборудования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36,9 млн. руб. (35,2%)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ед. (45,1%)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220072" y="2261561"/>
          <a:ext cx="3672408" cy="435198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1584176"/>
                <a:gridCol w="1368152"/>
                <a:gridCol w="720080"/>
              </a:tblGrid>
              <a:tr h="8534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Невыполнение мероприятий </a:t>
                      </a:r>
                      <a:b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приобретению медицинского оборудования в</a:t>
                      </a:r>
                      <a:r>
                        <a:rPr lang="ru-RU" sz="1600" b="1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связи с </a:t>
                      </a:r>
                      <a:r>
                        <a:rPr lang="ru-RU" sz="1600" b="1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нарушением поставщиком условий контракта </a:t>
                      </a:r>
                      <a:endParaRPr lang="ru-RU" sz="1600" b="1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400" b="1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93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медицинской организации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bg2"/>
                          </a:solidFill>
                          <a:latin typeface="Times New Roman"/>
                        </a:rPr>
                        <a:t>Наименование медицинского оборудования</a:t>
                      </a:r>
                      <a:endParaRPr lang="ru-RU" sz="1400" b="0" i="0" u="none" strike="noStrike" dirty="0">
                        <a:solidFill>
                          <a:schemeClr val="bg2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Сумма</a:t>
                      </a:r>
                      <a:r>
                        <a:rPr lang="ru-RU" sz="1400" b="0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млн. руб.</a:t>
                      </a: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31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ГБУЗ АО «Архангельская областная клиническая больница"</a:t>
                      </a:r>
                      <a:endParaRPr lang="ru-RU" sz="1400" b="0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chemeClr val="bg2"/>
                          </a:solidFill>
                          <a:latin typeface="Times New Roman"/>
                        </a:rPr>
                        <a:t>Цифровой рентгеновский комплекс </a:t>
                      </a:r>
                      <a:r>
                        <a:rPr lang="ru-RU" sz="1400" b="0" i="0" u="none" strike="noStrike" dirty="0" smtClean="0">
                          <a:solidFill>
                            <a:schemeClr val="bg2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400" b="0" i="0" u="none" strike="noStrike" dirty="0" smtClean="0">
                          <a:solidFill>
                            <a:schemeClr val="bg2"/>
                          </a:solidFill>
                          <a:latin typeface="Times New Roman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chemeClr val="bg2"/>
                          </a:solidFill>
                          <a:latin typeface="Times New Roman"/>
                        </a:rPr>
                        <a:t>на </a:t>
                      </a:r>
                      <a:r>
                        <a:rPr lang="ru-RU" sz="1400" b="0" i="0" u="none" strike="noStrike" dirty="0">
                          <a:solidFill>
                            <a:schemeClr val="bg2"/>
                          </a:solidFill>
                          <a:latin typeface="Times New Roman"/>
                        </a:rPr>
                        <a:t>3 рабочих места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24,4.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349"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ГБУЗ АО "Первая городская клиническая больница имени Е.Е. Волосевич"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Цифровой рентгеновский комплекс </a:t>
                      </a:r>
                      <a:b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3 рабочих места 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kern="1200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24,4</a:t>
                      </a:r>
                      <a:endParaRPr lang="ru-RU" sz="1400" b="0" kern="1200" dirty="0" smtClean="0">
                        <a:solidFill>
                          <a:schemeClr val="bg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189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384789" y="2873375"/>
            <a:ext cx="184731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kumimoji="1" lang="ru-RU" b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30824" y="1628776"/>
            <a:ext cx="8713177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1" lang="ru-RU" sz="2400" b="1" dirty="0">
              <a:solidFill>
                <a:srgbClr val="FF0000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8" y="332656"/>
          <a:ext cx="8136903" cy="1042316"/>
        </p:xfrm>
        <a:graphic>
          <a:graphicData uri="http://schemas.openxmlformats.org/drawingml/2006/table">
            <a:tbl>
              <a:tblPr/>
              <a:tblGrid>
                <a:gridCol w="8136903"/>
              </a:tblGrid>
              <a:tr h="7920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baseline="0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Единовременные компенсационные выплаты медицинским работникам</a:t>
                      </a: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(часть 12.1 статьи 51 Федерального закона № 326-ФЗ)</a:t>
                      </a:r>
                      <a:endParaRPr lang="ru-RU" sz="2000" b="1" i="0" u="none" strike="noStrike" dirty="0">
                        <a:solidFill>
                          <a:schemeClr val="bg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96" marR="5996" marT="59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1700808"/>
            <a:ext cx="7992888" cy="1872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предоставления ЕКВ: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возраст медицинских работников до 50 лет;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сельские населенные пункты, рабочие поселки, поселки городского типа;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 доля софинансирования из бюджета ФОМС 60%, из бюджета субъекта РФ – 40%.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6803072"/>
              </p:ext>
            </p:extLst>
          </p:nvPr>
        </p:nvGraphicFramePr>
        <p:xfrm>
          <a:off x="683568" y="3717032"/>
          <a:ext cx="7992888" cy="23042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мед. работников, чел.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средств,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мед. работников, чел.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средств, млн. рублей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457200"/>
            <a:ext cx="7704856" cy="1099592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Исполнение параметров бюджета территориального фонда за 2017 год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827584" y="1844824"/>
          <a:ext cx="7704856" cy="378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  <a:gridCol w="1764196"/>
                <a:gridCol w="1926214"/>
                <a:gridCol w="1926214"/>
              </a:tblGrid>
              <a:tr h="1224136"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2017 год</a:t>
                      </a:r>
                      <a:endParaRPr lang="ru-RU" sz="20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руб.)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2017 год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(млн. руб.)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2208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17 849,5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17 859,9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4480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18 608,0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18 451,3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3712">
                <a:tc>
                  <a:txBody>
                    <a:bodyPr/>
                    <a:lstStyle/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758,5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591,4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706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86000" y="214312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fr-FR" sz="54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17355</TotalTime>
  <Words>745</Words>
  <Application>Microsoft Office PowerPoint</Application>
  <PresentationFormat>Экран (4:3)</PresentationFormat>
  <Paragraphs>269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Пиксел</vt:lpstr>
      <vt:lpstr>«Отчет об исполнении бюджета территориального фонда обязательного медицинского страхования Архангельской области за 2017 год»</vt:lpstr>
      <vt:lpstr>Исполнение доходной части бюджета территориального фонда ОМС за 2017 год</vt:lpstr>
      <vt:lpstr> Динамика доходов бюджета  территориального фонда за 2016 и 2017 годы </vt:lpstr>
      <vt:lpstr>Расходы бюджета территориального фонда за 2017 год</vt:lpstr>
      <vt:lpstr>Расходы бюджета территориального фонда на оплату медицинской помощи в 2017 году</vt:lpstr>
      <vt:lpstr>Использование средств  НСЗ ТФОМС АО </vt:lpstr>
      <vt:lpstr>Слайд 7</vt:lpstr>
      <vt:lpstr>Исполнение параметров бюджета территориального фонда за 2017 год</vt:lpstr>
      <vt:lpstr>Слайд 9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Пономарев</dc:creator>
  <cp:lastModifiedBy>Ясько </cp:lastModifiedBy>
  <cp:revision>1596</cp:revision>
  <dcterms:created xsi:type="dcterms:W3CDTF">2009-10-07T09:46:29Z</dcterms:created>
  <dcterms:modified xsi:type="dcterms:W3CDTF">2018-06-25T07:58:42Z</dcterms:modified>
</cp:coreProperties>
</file>