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charts/chart17.xml" ContentType="application/vnd.openxmlformats-officedocument.drawingml.chart+xml"/>
  <Override PartName="/ppt/charts/chart35.xml" ContentType="application/vnd.openxmlformats-officedocument.drawingml.char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charts/chart13.xml" ContentType="application/vnd.openxmlformats-officedocument.drawingml.chart+xml"/>
  <Override PartName="/ppt/charts/chart24.xml" ContentType="application/vnd.openxmlformats-officedocument.drawingml.char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chart31.xml" ContentType="application/vnd.openxmlformats-officedocument.drawingml.chart+xml"/>
  <Override PartName="/ppt/notesSlides/notesSlide23.xml" ContentType="application/vnd.openxmlformats-officedocument.presentationml.notesSlide+xml"/>
  <Override PartName="/ppt/charts/chart7.xml" ContentType="application/vnd.openxmlformats-officedocument.drawingml.chart+xml"/>
  <Override PartName="/ppt/charts/chart20.xml" ContentType="application/vnd.openxmlformats-officedocument.drawingml.chart+xml"/>
  <Override PartName="/ppt/notesSlides/notesSlide12.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notesSlides/notesSlide3.xml" ContentType="application/vnd.openxmlformats-officedocument.presentationml.notesSlide+xml"/>
  <Override PartName="/ppt/charts/chart29.xml" ContentType="application/vnd.openxmlformats-officedocument.drawingml.chart+xml"/>
  <Override PartName="/ppt/drawings/drawing3.xml" ContentType="application/vnd.openxmlformats-officedocument.drawingml.chartshapes+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charts/chart18.xml" ContentType="application/vnd.openxmlformats-officedocument.drawingml.chart+xml"/>
  <Override PartName="/ppt/charts/chart36.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charts/chart25.xml" ContentType="application/vnd.openxmlformats-officedocument.drawingml.char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charts/chart14.xml" ContentType="application/vnd.openxmlformats-officedocument.drawingml.chart+xml"/>
  <Override PartName="/ppt/charts/chart32.xml" ContentType="application/vnd.openxmlformats-officedocument.drawingml.char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charts/chart8.xml" ContentType="application/vnd.openxmlformats-officedocument.drawingml.chart+xml"/>
  <Override PartName="/ppt/charts/chart21.xml" ContentType="application/vnd.openxmlformats-officedocument.drawingml.char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charts/chart10.xml" ContentType="application/vnd.openxmlformats-officedocument.drawingml.chart+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charts/chart4.xml" ContentType="application/vnd.openxmlformats-officedocument.drawingml.char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charts/chart19.xml" ContentType="application/vnd.openxmlformats-officedocument.drawingml.chart+xml"/>
  <Override PartName="/ppt/charts/chart37.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charts/chart26.xml" ContentType="application/vnd.openxmlformats-officedocument.drawingml.chart+xml"/>
  <Override PartName="/ppt/notesSlides/notesSlide18.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charts/chart15.xml" ContentType="application/vnd.openxmlformats-officedocument.drawingml.chart+xml"/>
  <Override PartName="/ppt/charts/chart33.xml" ContentType="application/vnd.openxmlformats-officedocument.drawingml.char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notesSlides/notesSlide14.xml" ContentType="application/vnd.openxmlformats-officedocument.presentationml.notesSlide+xml"/>
  <Override PartName="/ppt/charts/chart40.xml" ContentType="application/vnd.openxmlformats-officedocument.drawingml.char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rawings/drawing5.xml" ContentType="application/vnd.openxmlformats-officedocument.drawingml.chartshapes+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rawings/drawing1.xml" ContentType="application/vnd.openxmlformats-officedocument.drawingml.chartshapes+xml"/>
  <Override PartName="/ppt/charts/chart27.xml" ContentType="application/vnd.openxmlformats-officedocument.drawingml.chart+xml"/>
  <Override PartName="/ppt/notesSlides/notesSlide19.xml" ContentType="application/vnd.openxmlformats-officedocument.presentationml.notesSlide+xml"/>
  <Override PartName="/ppt/charts/chart38.xml" ContentType="application/vnd.openxmlformats-officedocument.drawingml.chart+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charts/chart16.xml" ContentType="application/vnd.openxmlformats-officedocument.drawingml.chart+xml"/>
  <Override PartName="/ppt/charts/chart34.xml" ContentType="application/vnd.openxmlformats-officedocument.drawingml.chart+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charts/chart23.xml" ContentType="application/vnd.openxmlformats-officedocument.drawingml.char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charts/chart12.xml" ContentType="application/vnd.openxmlformats-officedocument.drawingml.chart+xml"/>
  <Override PartName="/ppt/charts/chart30.xml" ContentType="application/vnd.openxmlformats-officedocument.drawingml.chart+xml"/>
  <Override PartName="/ppt/notesSlides/notesSlide22.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charts/chart2.xml" ContentType="application/vnd.openxmlformats-officedocument.drawingml.chart+xml"/>
  <Override PartName="/ppt/slides/slide29.xml" ContentType="application/vnd.openxmlformats-officedocument.presentationml.slide+xml"/>
  <Override PartName="/ppt/slideLayouts/slideLayout39.xml" ContentType="application/vnd.openxmlformats-officedocument.presentationml.slideLayout+xml"/>
  <Override PartName="/ppt/charts/chart39.xml" ContentType="application/vnd.openxmlformats-officedocument.drawingml.char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charts/chart28.xml" ContentType="application/vnd.openxmlformats-officedocument.drawingml.chart+xml"/>
  <Override PartName="/ppt/drawings/drawing2.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 id="2147483699" r:id="rId3"/>
    <p:sldMasterId id="2147483712" r:id="rId4"/>
    <p:sldMasterId id="2147483725" r:id="rId5"/>
    <p:sldMasterId id="2147483737" r:id="rId6"/>
  </p:sldMasterIdLst>
  <p:notesMasterIdLst>
    <p:notesMasterId r:id="rId36"/>
  </p:notesMasterIdLst>
  <p:handoutMasterIdLst>
    <p:handoutMasterId r:id="rId37"/>
  </p:handoutMasterIdLst>
  <p:sldIdLst>
    <p:sldId id="262" r:id="rId7"/>
    <p:sldId id="263" r:id="rId8"/>
    <p:sldId id="264" r:id="rId9"/>
    <p:sldId id="267" r:id="rId10"/>
    <p:sldId id="280" r:id="rId11"/>
    <p:sldId id="281" r:id="rId12"/>
    <p:sldId id="282" r:id="rId13"/>
    <p:sldId id="283" r:id="rId14"/>
    <p:sldId id="284" r:id="rId15"/>
    <p:sldId id="261" r:id="rId16"/>
    <p:sldId id="289" r:id="rId17"/>
    <p:sldId id="270" r:id="rId18"/>
    <p:sldId id="290" r:id="rId19"/>
    <p:sldId id="268" r:id="rId20"/>
    <p:sldId id="292" r:id="rId21"/>
    <p:sldId id="293" r:id="rId22"/>
    <p:sldId id="273" r:id="rId23"/>
    <p:sldId id="274" r:id="rId24"/>
    <p:sldId id="285" r:id="rId25"/>
    <p:sldId id="286" r:id="rId26"/>
    <p:sldId id="269" r:id="rId27"/>
    <p:sldId id="288" r:id="rId28"/>
    <p:sldId id="277" r:id="rId29"/>
    <p:sldId id="279" r:id="rId30"/>
    <p:sldId id="291" r:id="rId31"/>
    <p:sldId id="287" r:id="rId32"/>
    <p:sldId id="259" r:id="rId33"/>
    <p:sldId id="260" r:id="rId34"/>
    <p:sldId id="272" r:id="rId35"/>
  </p:sldIdLst>
  <p:sldSz cx="12192000" cy="6858000"/>
  <p:notesSz cx="6735763" cy="98663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7868" autoAdjust="0"/>
  </p:normalViewPr>
  <p:slideViewPr>
    <p:cSldViewPr snapToGrid="0">
      <p:cViewPr varScale="1">
        <p:scale>
          <a:sx n="56" d="100"/>
          <a:sy n="56" d="100"/>
        </p:scale>
        <p:origin x="-1014"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Office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Office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Office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Office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Office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Office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Microsoft_Office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Microsoft_Office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Microsoft_Office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_____Microsoft_Office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_____Microsoft_Office_Excel21.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_____Microsoft_Office_Excel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_____Microsoft_Office_Excel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_____Microsoft_Office_Excel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_____Microsoft_Office_Excel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_____Microsoft_Office_Excel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_____Microsoft_Office_Excel28.xlsx"/></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Office_Excel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Microsoft_Office_Excel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_____Microsoft_Office_Excel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_____Microsoft_Office_Excel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_____Microsoft_Office_Excel33.xlsx"/></Relationships>
</file>

<file path=ppt/charts/_rels/chart3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_____Microsoft_Office_Excel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_____Microsoft_Office_Excel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_____Microsoft_Office_Excel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_____Microsoft_Office_Excel37.xlsx"/></Relationships>
</file>

<file path=ppt/charts/_rels/chart38.xml.rels><?xml version="1.0" encoding="UTF-8" standalone="yes"?>
<Relationships xmlns="http://schemas.openxmlformats.org/package/2006/relationships"><Relationship Id="rId1" Type="http://schemas.openxmlformats.org/officeDocument/2006/relationships/oleObject" Target="file:///\\fs\USER\&#1052;&#1080;&#1085;&#1080;&#1089;&#1090;&#1077;&#1088;&#1089;&#1090;&#1074;&#1086;%20&#1079;&#1076;&#1088;&#1072;&#1074;&#1086;&#1086;&#1093;&#1088;&#1072;&#1085;&#1077;&#1085;&#1080;&#1103;\427\2018\&#1087;&#1077;&#1088;&#1077;&#1087;&#1080;&#1089;&#1082;&#1072;\&#1058;&#1060;&#1054;&#1052;&#1057;\&#1048;&#1085;&#1092;&#1086;%20&#1086;%20&#1074;&#1099;&#1087;&#1086;&#1083;&#1085;&#1077;&#1085;&#1080;&#1080;%20&#1086;&#1073;&#1098;&#1077;&#1084;&#1086;&#1074;%20&#1080;%20&#1089;&#1090;&#1086;&#1080;&#1084;&#1086;&#1089;&#1090;&#1080;%2016-17%20&#1075;&#1075;\&#1052;&#1047;%20&#1040;&#1054;%20&#1087;&#1088;&#1080;&#1083;%20&#1086;&#1073;%20&#1086;&#1073;&#1098;&#1077;&#1084;&#1072;&#1093;%20&#1080;%20&#1089;&#1090;&#1086;&#1080;&#1084;&#1086;&#1089;&#1090;&#1080;_&#1089;%20&#1052;&#1058;&#1056;%20&#1080;%20&#1052;&#1041;&#1058;_2016-2017.xlsx" TargetMode="External"/></Relationships>
</file>

<file path=ppt/charts/_rels/chart39.xml.rels><?xml version="1.0" encoding="UTF-8" standalone="yes"?>
<Relationships xmlns="http://schemas.openxmlformats.org/package/2006/relationships"><Relationship Id="rId1" Type="http://schemas.openxmlformats.org/officeDocument/2006/relationships/package" Target="../embeddings/_____Microsoft_Office_Excel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4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oit\Desktop\1346%20&#1074;%20&#1088;&#1072;&#1079;&#1088;&#1077;&#1079;&#1077;%20&#1079;&#1072;%202017%20(4).xls"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22671657336700701"/>
          <c:y val="0.17636929230085499"/>
          <c:w val="0.73266582588588514"/>
          <c:h val="0.82363070769914515"/>
        </c:manualLayout>
      </c:layout>
      <c:pieChart>
        <c:varyColors val="1"/>
        <c:ser>
          <c:idx val="0"/>
          <c:order val="0"/>
          <c:tx>
            <c:strRef>
              <c:f>Лист1!$B$1</c:f>
              <c:strCache>
                <c:ptCount val="1"/>
                <c:pt idx="0">
                  <c:v>Продажи</c:v>
                </c:pt>
              </c:strCache>
            </c:strRef>
          </c:tx>
          <c:spPr>
            <a:solidFill>
              <a:schemeClr val="accent3">
                <a:lumMod val="75000"/>
              </a:schemeClr>
            </a:solidFill>
            <a:scene3d>
              <a:camera prst="orthographicFront"/>
              <a:lightRig rig="threePt" dir="t"/>
            </a:scene3d>
            <a:sp3d>
              <a:bevelT w="190500" h="38100"/>
            </a:sp3d>
          </c:spPr>
          <c:cat>
            <c:strRef>
              <c:f>Лист1!$A$2:$A$3</c:f>
              <c:strCache>
                <c:ptCount val="2"/>
                <c:pt idx="0">
                  <c:v>Кв. 1</c:v>
                </c:pt>
                <c:pt idx="1">
                  <c:v>Кв. 2</c:v>
                </c:pt>
              </c:strCache>
            </c:strRef>
          </c:cat>
          <c:val>
            <c:numRef>
              <c:f>Лист1!$B$2:$B$3</c:f>
              <c:numCache>
                <c:formatCode>General</c:formatCode>
                <c:ptCount val="2"/>
                <c:pt idx="0" formatCode="0.0%">
                  <c:v>1</c:v>
                </c:pt>
              </c:numCache>
            </c:numRef>
          </c:val>
          <c:extLst xmlns:c16r2="http://schemas.microsoft.com/office/drawing/2015/06/chart">
            <c:ext xmlns:c16="http://schemas.microsoft.com/office/drawing/2014/chart" uri="{C3380CC4-5D6E-409C-BE32-E72D297353CC}">
              <c16:uniqueId val="{00000000-1822-44BB-899E-ADB346A1B7B8}"/>
            </c:ext>
          </c:extLst>
        </c:ser>
        <c:dLbls/>
        <c:firstSliceAng val="0"/>
      </c:pieChart>
    </c:plotArea>
    <c:plotVisOnly val="1"/>
    <c:dispBlanksAs val="zero"/>
  </c:chart>
  <c:txPr>
    <a:bodyPr/>
    <a:lstStyle/>
    <a:p>
      <a:pPr>
        <a:defRPr sz="1800"/>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22671657336700701"/>
          <c:y val="0.17636929230085499"/>
          <c:w val="0.73266582588588514"/>
          <c:h val="0.82363070769914515"/>
        </c:manualLayout>
      </c:layout>
      <c:pieChart>
        <c:varyColors val="1"/>
        <c:ser>
          <c:idx val="0"/>
          <c:order val="0"/>
          <c:tx>
            <c:strRef>
              <c:f>Лист1!$B$1</c:f>
              <c:strCache>
                <c:ptCount val="1"/>
                <c:pt idx="0">
                  <c:v>Продажи</c:v>
                </c:pt>
              </c:strCache>
            </c:strRef>
          </c:tx>
          <c:spPr>
            <a:solidFill>
              <a:srgbClr val="00B050"/>
            </a:solidFill>
            <a:ln>
              <a:solidFill>
                <a:schemeClr val="accent6">
                  <a:lumMod val="50000"/>
                </a:schemeClr>
              </a:solidFill>
            </a:ln>
            <a:scene3d>
              <a:camera prst="orthographicFront"/>
              <a:lightRig rig="threePt" dir="t"/>
            </a:scene3d>
            <a:sp3d>
              <a:bevelT w="190500" h="38100"/>
            </a:sp3d>
          </c:spPr>
          <c:dPt>
            <c:idx val="0"/>
            <c:spPr>
              <a:solidFill>
                <a:schemeClr val="accent3">
                  <a:lumMod val="75000"/>
                </a:schemeClr>
              </a:solidFill>
              <a:ln>
                <a:solidFill>
                  <a:schemeClr val="accent6">
                    <a:lumMod val="50000"/>
                  </a:schemeClr>
                </a:solidFill>
              </a:ln>
              <a:scene3d>
                <a:camera prst="orthographicFront"/>
                <a:lightRig rig="threePt" dir="t"/>
              </a:scene3d>
              <a:sp3d>
                <a:bevelT w="190500" h="38100"/>
              </a:sp3d>
            </c:spPr>
          </c:dPt>
          <c:dPt>
            <c:idx val="1"/>
            <c:spPr>
              <a:noFill/>
              <a:ln>
                <a:solidFill>
                  <a:schemeClr val="accent6">
                    <a:lumMod val="50000"/>
                  </a:schemeClr>
                </a:solidFill>
              </a:ln>
              <a:scene3d>
                <a:camera prst="orthographicFront"/>
                <a:lightRig rig="threePt" dir="t"/>
              </a:scene3d>
              <a:sp3d>
                <a:bevelT w="190500" h="38100"/>
              </a:sp3d>
            </c:spPr>
            <c:extLst xmlns:c16r2="http://schemas.microsoft.com/office/drawing/2015/06/chart">
              <c:ext xmlns:c16="http://schemas.microsoft.com/office/drawing/2014/chart" uri="{C3380CC4-5D6E-409C-BE32-E72D297353CC}">
                <c16:uniqueId val="{00000001-4D80-44CA-888D-FAD89286BEBB}"/>
              </c:ext>
            </c:extLst>
          </c:dPt>
          <c:cat>
            <c:strRef>
              <c:f>Лист1!$A$2:$A$3</c:f>
              <c:strCache>
                <c:ptCount val="2"/>
                <c:pt idx="0">
                  <c:v>Кв. 1</c:v>
                </c:pt>
                <c:pt idx="1">
                  <c:v>Кв. 2</c:v>
                </c:pt>
              </c:strCache>
            </c:strRef>
          </c:cat>
          <c:val>
            <c:numRef>
              <c:f>Лист1!$B$2:$B$3</c:f>
              <c:numCache>
                <c:formatCode>0.0%</c:formatCode>
                <c:ptCount val="2"/>
                <c:pt idx="0">
                  <c:v>0.6170000000000001</c:v>
                </c:pt>
                <c:pt idx="1">
                  <c:v>0.38300000000000006</c:v>
                </c:pt>
              </c:numCache>
            </c:numRef>
          </c:val>
          <c:extLst xmlns:c16r2="http://schemas.microsoft.com/office/drawing/2015/06/chart">
            <c:ext xmlns:c16="http://schemas.microsoft.com/office/drawing/2014/chart" uri="{C3380CC4-5D6E-409C-BE32-E72D297353CC}">
              <c16:uniqueId val="{00000002-4D80-44CA-888D-FAD89286BEBB}"/>
            </c:ext>
          </c:extLst>
        </c:ser>
        <c:dLbls/>
        <c:firstSliceAng val="0"/>
      </c:pieChart>
    </c:plotArea>
    <c:plotVisOnly val="1"/>
    <c:dispBlanksAs val="zero"/>
  </c:chart>
  <c:txPr>
    <a:bodyPr/>
    <a:lstStyle/>
    <a:p>
      <a:pPr>
        <a:defRPr sz="1800"/>
      </a:pPr>
      <a:endParaRPr lang="ru-RU"/>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22671657336700701"/>
          <c:y val="0.17636929230085499"/>
          <c:w val="0.73266582588588514"/>
          <c:h val="0.82363070769914515"/>
        </c:manualLayout>
      </c:layout>
      <c:pieChart>
        <c:varyColors val="1"/>
        <c:ser>
          <c:idx val="0"/>
          <c:order val="0"/>
          <c:tx>
            <c:strRef>
              <c:f>Лист1!$B$1</c:f>
              <c:strCache>
                <c:ptCount val="1"/>
                <c:pt idx="0">
                  <c:v>Продажи</c:v>
                </c:pt>
              </c:strCache>
            </c:strRef>
          </c:tx>
          <c:spPr>
            <a:solidFill>
              <a:srgbClr val="00B050"/>
            </a:solidFill>
            <a:ln>
              <a:solidFill>
                <a:schemeClr val="accent6">
                  <a:lumMod val="50000"/>
                </a:schemeClr>
              </a:solidFill>
            </a:ln>
            <a:scene3d>
              <a:camera prst="orthographicFront"/>
              <a:lightRig rig="threePt" dir="t"/>
            </a:scene3d>
            <a:sp3d>
              <a:bevelT w="190500" h="38100"/>
            </a:sp3d>
          </c:spPr>
          <c:dPt>
            <c:idx val="0"/>
            <c:spPr>
              <a:solidFill>
                <a:schemeClr val="accent3">
                  <a:lumMod val="75000"/>
                </a:schemeClr>
              </a:solidFill>
              <a:ln>
                <a:solidFill>
                  <a:schemeClr val="accent6">
                    <a:lumMod val="50000"/>
                  </a:schemeClr>
                </a:solidFill>
              </a:ln>
              <a:scene3d>
                <a:camera prst="orthographicFront"/>
                <a:lightRig rig="threePt" dir="t"/>
              </a:scene3d>
              <a:sp3d>
                <a:bevelT w="190500" h="38100"/>
              </a:sp3d>
            </c:spPr>
          </c:dPt>
          <c:dPt>
            <c:idx val="1"/>
            <c:spPr>
              <a:noFill/>
              <a:ln>
                <a:solidFill>
                  <a:schemeClr val="accent6">
                    <a:lumMod val="50000"/>
                  </a:schemeClr>
                </a:solidFill>
              </a:ln>
              <a:scene3d>
                <a:camera prst="orthographicFront"/>
                <a:lightRig rig="threePt" dir="t"/>
              </a:scene3d>
              <a:sp3d>
                <a:bevelT w="190500" h="38100"/>
              </a:sp3d>
            </c:spPr>
            <c:extLst xmlns:c16r2="http://schemas.microsoft.com/office/drawing/2015/06/chart">
              <c:ext xmlns:c16="http://schemas.microsoft.com/office/drawing/2014/chart" uri="{C3380CC4-5D6E-409C-BE32-E72D297353CC}">
                <c16:uniqueId val="{00000001-6002-41D4-A6F4-EFD1504AA623}"/>
              </c:ext>
            </c:extLst>
          </c:dPt>
          <c:cat>
            <c:strRef>
              <c:f>Лист1!$A$2:$A$3</c:f>
              <c:strCache>
                <c:ptCount val="2"/>
                <c:pt idx="0">
                  <c:v>Кв. 1</c:v>
                </c:pt>
                <c:pt idx="1">
                  <c:v>Кв. 2</c:v>
                </c:pt>
              </c:strCache>
            </c:strRef>
          </c:cat>
          <c:val>
            <c:numRef>
              <c:f>Лист1!$B$2:$B$3</c:f>
              <c:numCache>
                <c:formatCode>0.0%</c:formatCode>
                <c:ptCount val="2"/>
                <c:pt idx="0">
                  <c:v>0.55700000000000005</c:v>
                </c:pt>
                <c:pt idx="1">
                  <c:v>0.443</c:v>
                </c:pt>
              </c:numCache>
            </c:numRef>
          </c:val>
          <c:extLst xmlns:c16r2="http://schemas.microsoft.com/office/drawing/2015/06/chart">
            <c:ext xmlns:c16="http://schemas.microsoft.com/office/drawing/2014/chart" uri="{C3380CC4-5D6E-409C-BE32-E72D297353CC}">
              <c16:uniqueId val="{00000002-6002-41D4-A6F4-EFD1504AA623}"/>
            </c:ext>
          </c:extLst>
        </c:ser>
        <c:dLbls/>
        <c:firstSliceAng val="0"/>
      </c:pieChart>
    </c:plotArea>
    <c:plotVisOnly val="1"/>
    <c:dispBlanksAs val="zero"/>
  </c:chart>
  <c:txPr>
    <a:bodyPr/>
    <a:lstStyle/>
    <a:p>
      <a:pPr>
        <a:defRPr sz="1800"/>
      </a:pPr>
      <a:endParaRPr lang="ru-RU"/>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22671657336700701"/>
          <c:y val="0.17636929230085499"/>
          <c:w val="0.73266582588588514"/>
          <c:h val="0.82363070769914515"/>
        </c:manualLayout>
      </c:layout>
      <c:pieChart>
        <c:varyColors val="1"/>
        <c:ser>
          <c:idx val="0"/>
          <c:order val="0"/>
          <c:tx>
            <c:strRef>
              <c:f>Лист1!$B$1</c:f>
              <c:strCache>
                <c:ptCount val="1"/>
                <c:pt idx="0">
                  <c:v>Продажи</c:v>
                </c:pt>
              </c:strCache>
            </c:strRef>
          </c:tx>
          <c:spPr>
            <a:solidFill>
              <a:srgbClr val="00B050"/>
            </a:solidFill>
            <a:ln>
              <a:solidFill>
                <a:schemeClr val="accent6">
                  <a:lumMod val="50000"/>
                </a:schemeClr>
              </a:solidFill>
            </a:ln>
            <a:scene3d>
              <a:camera prst="orthographicFront"/>
              <a:lightRig rig="threePt" dir="t"/>
            </a:scene3d>
            <a:sp3d>
              <a:bevelT w="190500" h="38100"/>
            </a:sp3d>
          </c:spPr>
          <c:dPt>
            <c:idx val="0"/>
            <c:spPr>
              <a:solidFill>
                <a:schemeClr val="accent3">
                  <a:lumMod val="75000"/>
                </a:schemeClr>
              </a:solidFill>
              <a:ln>
                <a:solidFill>
                  <a:schemeClr val="accent6">
                    <a:lumMod val="50000"/>
                  </a:schemeClr>
                </a:solidFill>
              </a:ln>
              <a:scene3d>
                <a:camera prst="orthographicFront"/>
                <a:lightRig rig="threePt" dir="t"/>
              </a:scene3d>
              <a:sp3d>
                <a:bevelT w="190500" h="38100"/>
              </a:sp3d>
            </c:spPr>
          </c:dPt>
          <c:dPt>
            <c:idx val="1"/>
            <c:spPr>
              <a:noFill/>
              <a:ln>
                <a:solidFill>
                  <a:schemeClr val="accent6">
                    <a:lumMod val="50000"/>
                  </a:schemeClr>
                </a:solidFill>
              </a:ln>
              <a:scene3d>
                <a:camera prst="orthographicFront"/>
                <a:lightRig rig="threePt" dir="t"/>
              </a:scene3d>
              <a:sp3d>
                <a:bevelT w="190500" h="38100"/>
              </a:sp3d>
            </c:spPr>
            <c:extLst xmlns:c16r2="http://schemas.microsoft.com/office/drawing/2015/06/chart">
              <c:ext xmlns:c16="http://schemas.microsoft.com/office/drawing/2014/chart" uri="{C3380CC4-5D6E-409C-BE32-E72D297353CC}">
                <c16:uniqueId val="{00000001-2A5D-4293-8785-0D9B53B83E25}"/>
              </c:ext>
            </c:extLst>
          </c:dPt>
          <c:cat>
            <c:strRef>
              <c:f>Лист1!$A$2:$A$3</c:f>
              <c:strCache>
                <c:ptCount val="2"/>
                <c:pt idx="0">
                  <c:v>Кв. 1</c:v>
                </c:pt>
                <c:pt idx="1">
                  <c:v>Кв. 2</c:v>
                </c:pt>
              </c:strCache>
            </c:strRef>
          </c:cat>
          <c:val>
            <c:numRef>
              <c:f>Лист1!$B$2:$B$3</c:f>
              <c:numCache>
                <c:formatCode>0.0%</c:formatCode>
                <c:ptCount val="2"/>
                <c:pt idx="0">
                  <c:v>0.66200000000000014</c:v>
                </c:pt>
                <c:pt idx="1">
                  <c:v>0.33800000000000008</c:v>
                </c:pt>
              </c:numCache>
            </c:numRef>
          </c:val>
          <c:extLst xmlns:c16r2="http://schemas.microsoft.com/office/drawing/2015/06/chart">
            <c:ext xmlns:c16="http://schemas.microsoft.com/office/drawing/2014/chart" uri="{C3380CC4-5D6E-409C-BE32-E72D297353CC}">
              <c16:uniqueId val="{00000002-2A5D-4293-8785-0D9B53B83E25}"/>
            </c:ext>
          </c:extLst>
        </c:ser>
        <c:dLbls/>
        <c:firstSliceAng val="0"/>
      </c:pieChart>
    </c:plotArea>
    <c:plotVisOnly val="1"/>
    <c:dispBlanksAs val="zero"/>
  </c:chart>
  <c:txPr>
    <a:bodyPr/>
    <a:lstStyle/>
    <a:p>
      <a:pPr>
        <a:defRPr sz="1800"/>
      </a:pPr>
      <a:endParaRPr lang="ru-RU"/>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22671657336700701"/>
          <c:y val="0.17636929230085499"/>
          <c:w val="0.73266582588588514"/>
          <c:h val="0.82363070769914515"/>
        </c:manualLayout>
      </c:layout>
      <c:pieChart>
        <c:varyColors val="1"/>
        <c:ser>
          <c:idx val="0"/>
          <c:order val="0"/>
          <c:tx>
            <c:strRef>
              <c:f>Лист1!$B$1</c:f>
              <c:strCache>
                <c:ptCount val="1"/>
                <c:pt idx="0">
                  <c:v>Продажи</c:v>
                </c:pt>
              </c:strCache>
            </c:strRef>
          </c:tx>
          <c:spPr>
            <a:solidFill>
              <a:srgbClr val="00B050"/>
            </a:solidFill>
            <a:ln>
              <a:solidFill>
                <a:schemeClr val="accent6">
                  <a:lumMod val="50000"/>
                </a:schemeClr>
              </a:solidFill>
            </a:ln>
            <a:scene3d>
              <a:camera prst="orthographicFront"/>
              <a:lightRig rig="threePt" dir="t"/>
            </a:scene3d>
            <a:sp3d>
              <a:bevelT w="190500" h="38100"/>
            </a:sp3d>
          </c:spPr>
          <c:dPt>
            <c:idx val="0"/>
            <c:spPr>
              <a:solidFill>
                <a:schemeClr val="accent3">
                  <a:lumMod val="75000"/>
                </a:schemeClr>
              </a:solidFill>
              <a:ln>
                <a:solidFill>
                  <a:schemeClr val="accent6">
                    <a:lumMod val="50000"/>
                  </a:schemeClr>
                </a:solidFill>
              </a:ln>
              <a:scene3d>
                <a:camera prst="orthographicFront"/>
                <a:lightRig rig="threePt" dir="t"/>
              </a:scene3d>
              <a:sp3d>
                <a:bevelT w="190500" h="38100"/>
              </a:sp3d>
            </c:spPr>
          </c:dPt>
          <c:dPt>
            <c:idx val="1"/>
            <c:spPr>
              <a:noFill/>
              <a:ln>
                <a:solidFill>
                  <a:schemeClr val="accent6">
                    <a:lumMod val="50000"/>
                  </a:schemeClr>
                </a:solidFill>
              </a:ln>
              <a:scene3d>
                <a:camera prst="orthographicFront"/>
                <a:lightRig rig="threePt" dir="t"/>
              </a:scene3d>
              <a:sp3d>
                <a:bevelT w="190500" h="38100"/>
              </a:sp3d>
            </c:spPr>
            <c:extLst xmlns:c16r2="http://schemas.microsoft.com/office/drawing/2015/06/chart">
              <c:ext xmlns:c16="http://schemas.microsoft.com/office/drawing/2014/chart" uri="{C3380CC4-5D6E-409C-BE32-E72D297353CC}">
                <c16:uniqueId val="{00000001-949F-437B-9281-1142370F02CD}"/>
              </c:ext>
            </c:extLst>
          </c:dPt>
          <c:cat>
            <c:strRef>
              <c:f>Лист1!$A$2:$A$3</c:f>
              <c:strCache>
                <c:ptCount val="2"/>
                <c:pt idx="0">
                  <c:v>Кв. 1</c:v>
                </c:pt>
                <c:pt idx="1">
                  <c:v>Кв. 2</c:v>
                </c:pt>
              </c:strCache>
            </c:strRef>
          </c:cat>
          <c:val>
            <c:numRef>
              <c:f>Лист1!$B$2:$B$3</c:f>
              <c:numCache>
                <c:formatCode>0.0%</c:formatCode>
                <c:ptCount val="2"/>
                <c:pt idx="0">
                  <c:v>0.505</c:v>
                </c:pt>
                <c:pt idx="1">
                  <c:v>0.49500000000000005</c:v>
                </c:pt>
              </c:numCache>
            </c:numRef>
          </c:val>
          <c:extLst xmlns:c16r2="http://schemas.microsoft.com/office/drawing/2015/06/chart">
            <c:ext xmlns:c16="http://schemas.microsoft.com/office/drawing/2014/chart" uri="{C3380CC4-5D6E-409C-BE32-E72D297353CC}">
              <c16:uniqueId val="{00000002-949F-437B-9281-1142370F02CD}"/>
            </c:ext>
          </c:extLst>
        </c:ser>
        <c:dLbls/>
        <c:firstSliceAng val="0"/>
      </c:pieChart>
    </c:plotArea>
    <c:plotVisOnly val="1"/>
    <c:dispBlanksAs val="zero"/>
  </c:chart>
  <c:txPr>
    <a:bodyPr/>
    <a:lstStyle/>
    <a:p>
      <a:pPr>
        <a:defRPr sz="1800"/>
      </a:pPr>
      <a:endParaRPr lang="ru-RU"/>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22671657336700701"/>
          <c:y val="0.17636929230085499"/>
          <c:w val="0.73266582588588514"/>
          <c:h val="0.82363070769914515"/>
        </c:manualLayout>
      </c:layout>
      <c:pieChart>
        <c:varyColors val="1"/>
        <c:ser>
          <c:idx val="0"/>
          <c:order val="0"/>
          <c:tx>
            <c:strRef>
              <c:f>Лист1!$B$1</c:f>
              <c:strCache>
                <c:ptCount val="1"/>
                <c:pt idx="0">
                  <c:v>Продажи</c:v>
                </c:pt>
              </c:strCache>
            </c:strRef>
          </c:tx>
          <c:spPr>
            <a:solidFill>
              <a:srgbClr val="00B050"/>
            </a:solidFill>
            <a:ln>
              <a:solidFill>
                <a:schemeClr val="accent6">
                  <a:lumMod val="50000"/>
                </a:schemeClr>
              </a:solidFill>
            </a:ln>
            <a:scene3d>
              <a:camera prst="orthographicFront"/>
              <a:lightRig rig="threePt" dir="t"/>
            </a:scene3d>
            <a:sp3d>
              <a:bevelT w="190500" h="38100"/>
            </a:sp3d>
          </c:spPr>
          <c:dPt>
            <c:idx val="0"/>
            <c:spPr>
              <a:solidFill>
                <a:schemeClr val="accent3">
                  <a:lumMod val="75000"/>
                </a:schemeClr>
              </a:solidFill>
              <a:ln>
                <a:solidFill>
                  <a:schemeClr val="accent6">
                    <a:lumMod val="50000"/>
                  </a:schemeClr>
                </a:solidFill>
              </a:ln>
              <a:scene3d>
                <a:camera prst="orthographicFront"/>
                <a:lightRig rig="threePt" dir="t"/>
              </a:scene3d>
              <a:sp3d>
                <a:bevelT w="190500" h="38100"/>
              </a:sp3d>
            </c:spPr>
          </c:dPt>
          <c:dPt>
            <c:idx val="1"/>
            <c:spPr>
              <a:noFill/>
              <a:ln>
                <a:solidFill>
                  <a:schemeClr val="accent6">
                    <a:lumMod val="50000"/>
                  </a:schemeClr>
                </a:solidFill>
              </a:ln>
              <a:scene3d>
                <a:camera prst="orthographicFront"/>
                <a:lightRig rig="threePt" dir="t"/>
              </a:scene3d>
              <a:sp3d>
                <a:bevelT w="190500" h="38100"/>
              </a:sp3d>
            </c:spPr>
            <c:extLst xmlns:c16r2="http://schemas.microsoft.com/office/drawing/2015/06/chart">
              <c:ext xmlns:c16="http://schemas.microsoft.com/office/drawing/2014/chart" uri="{C3380CC4-5D6E-409C-BE32-E72D297353CC}">
                <c16:uniqueId val="{00000001-87EB-40C5-A9C6-7F40BB78E776}"/>
              </c:ext>
            </c:extLst>
          </c:dPt>
          <c:cat>
            <c:strRef>
              <c:f>Лист1!$A$2:$A$3</c:f>
              <c:strCache>
                <c:ptCount val="2"/>
                <c:pt idx="0">
                  <c:v>Кв. 1</c:v>
                </c:pt>
                <c:pt idx="1">
                  <c:v>Кв. 2</c:v>
                </c:pt>
              </c:strCache>
            </c:strRef>
          </c:cat>
          <c:val>
            <c:numRef>
              <c:f>Лист1!$B$2:$B$3</c:f>
              <c:numCache>
                <c:formatCode>0.0%</c:formatCode>
                <c:ptCount val="2"/>
                <c:pt idx="0">
                  <c:v>0.44</c:v>
                </c:pt>
                <c:pt idx="1">
                  <c:v>0.56000000000000005</c:v>
                </c:pt>
              </c:numCache>
            </c:numRef>
          </c:val>
          <c:extLst xmlns:c16r2="http://schemas.microsoft.com/office/drawing/2015/06/chart">
            <c:ext xmlns:c16="http://schemas.microsoft.com/office/drawing/2014/chart" uri="{C3380CC4-5D6E-409C-BE32-E72D297353CC}">
              <c16:uniqueId val="{00000002-87EB-40C5-A9C6-7F40BB78E776}"/>
            </c:ext>
          </c:extLst>
        </c:ser>
        <c:dLbls/>
        <c:firstSliceAng val="0"/>
      </c:pieChart>
    </c:plotArea>
    <c:plotVisOnly val="1"/>
    <c:dispBlanksAs val="zero"/>
  </c:chart>
  <c:txPr>
    <a:bodyPr/>
    <a:lstStyle/>
    <a:p>
      <a:pPr>
        <a:defRPr sz="1800"/>
      </a:pPr>
      <a:endParaRPr lang="ru-RU"/>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22671657336700701"/>
          <c:y val="0.17636929230085499"/>
          <c:w val="0.73266582588588514"/>
          <c:h val="0.82363070769914515"/>
        </c:manualLayout>
      </c:layout>
      <c:pieChart>
        <c:varyColors val="1"/>
        <c:ser>
          <c:idx val="0"/>
          <c:order val="0"/>
          <c:tx>
            <c:strRef>
              <c:f>Лист1!$B$1</c:f>
              <c:strCache>
                <c:ptCount val="1"/>
                <c:pt idx="0">
                  <c:v>Продажи</c:v>
                </c:pt>
              </c:strCache>
            </c:strRef>
          </c:tx>
          <c:spPr>
            <a:solidFill>
              <a:srgbClr val="00B050"/>
            </a:solidFill>
            <a:ln>
              <a:solidFill>
                <a:schemeClr val="accent6">
                  <a:lumMod val="50000"/>
                </a:schemeClr>
              </a:solidFill>
            </a:ln>
            <a:scene3d>
              <a:camera prst="orthographicFront"/>
              <a:lightRig rig="threePt" dir="t"/>
            </a:scene3d>
            <a:sp3d>
              <a:bevelT w="190500" h="38100"/>
            </a:sp3d>
          </c:spPr>
          <c:dPt>
            <c:idx val="0"/>
            <c:spPr>
              <a:solidFill>
                <a:schemeClr val="accent3">
                  <a:lumMod val="75000"/>
                </a:schemeClr>
              </a:solidFill>
              <a:ln>
                <a:solidFill>
                  <a:schemeClr val="accent6">
                    <a:lumMod val="50000"/>
                  </a:schemeClr>
                </a:solidFill>
              </a:ln>
              <a:scene3d>
                <a:camera prst="orthographicFront"/>
                <a:lightRig rig="threePt" dir="t"/>
              </a:scene3d>
              <a:sp3d>
                <a:bevelT w="190500" h="38100"/>
              </a:sp3d>
            </c:spPr>
          </c:dPt>
          <c:dPt>
            <c:idx val="1"/>
            <c:spPr>
              <a:noFill/>
              <a:ln>
                <a:solidFill>
                  <a:schemeClr val="accent6">
                    <a:lumMod val="50000"/>
                  </a:schemeClr>
                </a:solidFill>
              </a:ln>
              <a:scene3d>
                <a:camera prst="orthographicFront"/>
                <a:lightRig rig="threePt" dir="t"/>
              </a:scene3d>
              <a:sp3d>
                <a:bevelT w="190500" h="38100"/>
              </a:sp3d>
            </c:spPr>
            <c:extLst xmlns:c16r2="http://schemas.microsoft.com/office/drawing/2015/06/chart">
              <c:ext xmlns:c16="http://schemas.microsoft.com/office/drawing/2014/chart" uri="{C3380CC4-5D6E-409C-BE32-E72D297353CC}">
                <c16:uniqueId val="{00000001-444A-4CA5-8EF1-38E58F24646D}"/>
              </c:ext>
            </c:extLst>
          </c:dPt>
          <c:cat>
            <c:strRef>
              <c:f>Лист1!$A$2:$A$3</c:f>
              <c:strCache>
                <c:ptCount val="2"/>
                <c:pt idx="0">
                  <c:v>Кв. 1</c:v>
                </c:pt>
                <c:pt idx="1">
                  <c:v>Кв. 2</c:v>
                </c:pt>
              </c:strCache>
            </c:strRef>
          </c:cat>
          <c:val>
            <c:numRef>
              <c:f>Лист1!$B$2:$B$3</c:f>
              <c:numCache>
                <c:formatCode>0.0%</c:formatCode>
                <c:ptCount val="2"/>
                <c:pt idx="0">
                  <c:v>0.41500000000000004</c:v>
                </c:pt>
                <c:pt idx="1">
                  <c:v>0.58499999999999996</c:v>
                </c:pt>
              </c:numCache>
            </c:numRef>
          </c:val>
          <c:extLst xmlns:c16r2="http://schemas.microsoft.com/office/drawing/2015/06/chart">
            <c:ext xmlns:c16="http://schemas.microsoft.com/office/drawing/2014/chart" uri="{C3380CC4-5D6E-409C-BE32-E72D297353CC}">
              <c16:uniqueId val="{00000002-444A-4CA5-8EF1-38E58F24646D}"/>
            </c:ext>
          </c:extLst>
        </c:ser>
        <c:dLbls/>
        <c:firstSliceAng val="0"/>
      </c:pieChart>
    </c:plotArea>
    <c:plotVisOnly val="1"/>
    <c:dispBlanksAs val="zero"/>
  </c:chart>
  <c:txPr>
    <a:bodyPr/>
    <a:lstStyle/>
    <a:p>
      <a:pPr>
        <a:defRPr sz="1800"/>
      </a:pPr>
      <a:endParaRPr lang="ru-RU"/>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22671657336700701"/>
          <c:y val="0.17636929230085499"/>
          <c:w val="0.73266582588588514"/>
          <c:h val="0.82363070769914515"/>
        </c:manualLayout>
      </c:layout>
      <c:pieChart>
        <c:varyColors val="1"/>
        <c:ser>
          <c:idx val="0"/>
          <c:order val="0"/>
          <c:tx>
            <c:strRef>
              <c:f>Лист1!$B$1</c:f>
              <c:strCache>
                <c:ptCount val="1"/>
                <c:pt idx="0">
                  <c:v>Продажи</c:v>
                </c:pt>
              </c:strCache>
            </c:strRef>
          </c:tx>
          <c:spPr>
            <a:solidFill>
              <a:srgbClr val="00B050"/>
            </a:solidFill>
            <a:ln>
              <a:solidFill>
                <a:schemeClr val="accent6">
                  <a:lumMod val="50000"/>
                </a:schemeClr>
              </a:solidFill>
            </a:ln>
            <a:scene3d>
              <a:camera prst="orthographicFront"/>
              <a:lightRig rig="threePt" dir="t"/>
            </a:scene3d>
            <a:sp3d>
              <a:bevelT w="190500" h="38100"/>
            </a:sp3d>
          </c:spPr>
          <c:dPt>
            <c:idx val="0"/>
            <c:spPr>
              <a:solidFill>
                <a:schemeClr val="accent3">
                  <a:lumMod val="75000"/>
                </a:schemeClr>
              </a:solidFill>
              <a:ln>
                <a:solidFill>
                  <a:schemeClr val="accent6">
                    <a:lumMod val="50000"/>
                  </a:schemeClr>
                </a:solidFill>
              </a:ln>
              <a:scene3d>
                <a:camera prst="orthographicFront"/>
                <a:lightRig rig="threePt" dir="t"/>
              </a:scene3d>
              <a:sp3d>
                <a:bevelT w="190500" h="38100"/>
              </a:sp3d>
            </c:spPr>
          </c:dPt>
          <c:dPt>
            <c:idx val="1"/>
            <c:spPr>
              <a:noFill/>
              <a:ln>
                <a:solidFill>
                  <a:schemeClr val="accent6">
                    <a:lumMod val="50000"/>
                  </a:schemeClr>
                </a:solidFill>
              </a:ln>
              <a:scene3d>
                <a:camera prst="orthographicFront"/>
                <a:lightRig rig="threePt" dir="t"/>
              </a:scene3d>
              <a:sp3d>
                <a:bevelT w="190500" h="38100"/>
              </a:sp3d>
            </c:spPr>
            <c:extLst xmlns:c16r2="http://schemas.microsoft.com/office/drawing/2015/06/chart">
              <c:ext xmlns:c16="http://schemas.microsoft.com/office/drawing/2014/chart" uri="{C3380CC4-5D6E-409C-BE32-E72D297353CC}">
                <c16:uniqueId val="{00000001-93A0-4344-B756-BE63866E376C}"/>
              </c:ext>
            </c:extLst>
          </c:dPt>
          <c:cat>
            <c:strRef>
              <c:f>Лист1!$A$2:$A$3</c:f>
              <c:strCache>
                <c:ptCount val="2"/>
                <c:pt idx="0">
                  <c:v>Кв. 1</c:v>
                </c:pt>
                <c:pt idx="1">
                  <c:v>Кв. 2</c:v>
                </c:pt>
              </c:strCache>
            </c:strRef>
          </c:cat>
          <c:val>
            <c:numRef>
              <c:f>Лист1!$B$2:$B$3</c:f>
              <c:numCache>
                <c:formatCode>0.0%</c:formatCode>
                <c:ptCount val="2"/>
                <c:pt idx="0">
                  <c:v>0.41100000000000003</c:v>
                </c:pt>
                <c:pt idx="1">
                  <c:v>0.58899999999999997</c:v>
                </c:pt>
              </c:numCache>
            </c:numRef>
          </c:val>
          <c:extLst xmlns:c16r2="http://schemas.microsoft.com/office/drawing/2015/06/chart">
            <c:ext xmlns:c16="http://schemas.microsoft.com/office/drawing/2014/chart" uri="{C3380CC4-5D6E-409C-BE32-E72D297353CC}">
              <c16:uniqueId val="{00000002-93A0-4344-B756-BE63866E376C}"/>
            </c:ext>
          </c:extLst>
        </c:ser>
        <c:dLbls/>
        <c:firstSliceAng val="0"/>
      </c:pieChart>
    </c:plotArea>
    <c:plotVisOnly val="1"/>
    <c:dispBlanksAs val="zero"/>
  </c:chart>
  <c:txPr>
    <a:bodyPr/>
    <a:lstStyle/>
    <a:p>
      <a:pPr>
        <a:defRPr sz="1800"/>
      </a:pPr>
      <a:endParaRPr lang="ru-RU"/>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22671657336700701"/>
          <c:y val="0.17636929230085499"/>
          <c:w val="0.73266582588588514"/>
          <c:h val="0.82363070769914515"/>
        </c:manualLayout>
      </c:layout>
      <c:pieChart>
        <c:varyColors val="1"/>
        <c:ser>
          <c:idx val="0"/>
          <c:order val="0"/>
          <c:tx>
            <c:strRef>
              <c:f>Лист1!$B$1</c:f>
              <c:strCache>
                <c:ptCount val="1"/>
                <c:pt idx="0">
                  <c:v>Продажи</c:v>
                </c:pt>
              </c:strCache>
            </c:strRef>
          </c:tx>
          <c:spPr>
            <a:solidFill>
              <a:srgbClr val="00B050"/>
            </a:solidFill>
            <a:ln>
              <a:solidFill>
                <a:schemeClr val="accent6">
                  <a:lumMod val="50000"/>
                </a:schemeClr>
              </a:solidFill>
            </a:ln>
            <a:scene3d>
              <a:camera prst="orthographicFront"/>
              <a:lightRig rig="threePt" dir="t"/>
            </a:scene3d>
            <a:sp3d>
              <a:bevelT w="190500" h="38100"/>
            </a:sp3d>
          </c:spPr>
          <c:dPt>
            <c:idx val="0"/>
            <c:spPr>
              <a:solidFill>
                <a:schemeClr val="accent3">
                  <a:lumMod val="75000"/>
                </a:schemeClr>
              </a:solidFill>
              <a:ln>
                <a:solidFill>
                  <a:schemeClr val="accent6">
                    <a:lumMod val="50000"/>
                  </a:schemeClr>
                </a:solidFill>
              </a:ln>
              <a:scene3d>
                <a:camera prst="orthographicFront"/>
                <a:lightRig rig="threePt" dir="t"/>
              </a:scene3d>
              <a:sp3d>
                <a:bevelT w="190500" h="38100"/>
              </a:sp3d>
            </c:spPr>
          </c:dPt>
          <c:dPt>
            <c:idx val="1"/>
            <c:spPr>
              <a:noFill/>
              <a:ln>
                <a:solidFill>
                  <a:schemeClr val="accent6">
                    <a:lumMod val="50000"/>
                  </a:schemeClr>
                </a:solidFill>
              </a:ln>
              <a:scene3d>
                <a:camera prst="orthographicFront"/>
                <a:lightRig rig="threePt" dir="t"/>
              </a:scene3d>
              <a:sp3d>
                <a:bevelT w="190500" h="38100"/>
              </a:sp3d>
            </c:spPr>
            <c:extLst xmlns:c16r2="http://schemas.microsoft.com/office/drawing/2015/06/chart">
              <c:ext xmlns:c16="http://schemas.microsoft.com/office/drawing/2014/chart" uri="{C3380CC4-5D6E-409C-BE32-E72D297353CC}">
                <c16:uniqueId val="{00000001-F41F-49C9-8E2D-0E66E66F802A}"/>
              </c:ext>
            </c:extLst>
          </c:dPt>
          <c:cat>
            <c:strRef>
              <c:f>Лист1!$A$2:$A$3</c:f>
              <c:strCache>
                <c:ptCount val="2"/>
                <c:pt idx="0">
                  <c:v>Кв. 1</c:v>
                </c:pt>
                <c:pt idx="1">
                  <c:v>Кв. 2</c:v>
                </c:pt>
              </c:strCache>
            </c:strRef>
          </c:cat>
          <c:val>
            <c:numRef>
              <c:f>Лист1!$B$2:$B$3</c:f>
              <c:numCache>
                <c:formatCode>0.0%</c:formatCode>
                <c:ptCount val="2"/>
                <c:pt idx="0">
                  <c:v>0.38300000000000006</c:v>
                </c:pt>
                <c:pt idx="1">
                  <c:v>0.6170000000000001</c:v>
                </c:pt>
              </c:numCache>
            </c:numRef>
          </c:val>
          <c:extLst xmlns:c16r2="http://schemas.microsoft.com/office/drawing/2015/06/chart">
            <c:ext xmlns:c16="http://schemas.microsoft.com/office/drawing/2014/chart" uri="{C3380CC4-5D6E-409C-BE32-E72D297353CC}">
              <c16:uniqueId val="{00000002-F41F-49C9-8E2D-0E66E66F802A}"/>
            </c:ext>
          </c:extLst>
        </c:ser>
        <c:dLbls/>
        <c:firstSliceAng val="0"/>
      </c:pieChart>
    </c:plotArea>
    <c:plotVisOnly val="1"/>
    <c:dispBlanksAs val="zero"/>
  </c:chart>
  <c:txPr>
    <a:bodyPr/>
    <a:lstStyle/>
    <a:p>
      <a:pPr>
        <a:defRPr sz="1800"/>
      </a:pPr>
      <a:endParaRPr lang="ru-RU"/>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22671657336700701"/>
          <c:y val="0.17636929230085499"/>
          <c:w val="0.73266582588588514"/>
          <c:h val="0.82363070769914515"/>
        </c:manualLayout>
      </c:layout>
      <c:pieChart>
        <c:varyColors val="1"/>
        <c:ser>
          <c:idx val="0"/>
          <c:order val="0"/>
          <c:tx>
            <c:strRef>
              <c:f>Лист1!$B$1</c:f>
              <c:strCache>
                <c:ptCount val="1"/>
                <c:pt idx="0">
                  <c:v>Продажи</c:v>
                </c:pt>
              </c:strCache>
            </c:strRef>
          </c:tx>
          <c:spPr>
            <a:solidFill>
              <a:srgbClr val="00B050"/>
            </a:solidFill>
            <a:ln>
              <a:solidFill>
                <a:schemeClr val="accent6">
                  <a:lumMod val="50000"/>
                </a:schemeClr>
              </a:solidFill>
            </a:ln>
            <a:scene3d>
              <a:camera prst="orthographicFront"/>
              <a:lightRig rig="threePt" dir="t"/>
            </a:scene3d>
            <a:sp3d>
              <a:bevelT w="190500" h="38100"/>
            </a:sp3d>
          </c:spPr>
          <c:dPt>
            <c:idx val="0"/>
            <c:spPr>
              <a:solidFill>
                <a:schemeClr val="accent3">
                  <a:lumMod val="75000"/>
                </a:schemeClr>
              </a:solidFill>
              <a:ln>
                <a:solidFill>
                  <a:schemeClr val="accent6">
                    <a:lumMod val="50000"/>
                  </a:schemeClr>
                </a:solidFill>
              </a:ln>
              <a:scene3d>
                <a:camera prst="orthographicFront"/>
                <a:lightRig rig="threePt" dir="t"/>
              </a:scene3d>
              <a:sp3d>
                <a:bevelT w="190500" h="38100"/>
              </a:sp3d>
            </c:spPr>
          </c:dPt>
          <c:dPt>
            <c:idx val="1"/>
            <c:spPr>
              <a:noFill/>
              <a:ln>
                <a:solidFill>
                  <a:schemeClr val="accent6">
                    <a:lumMod val="50000"/>
                  </a:schemeClr>
                </a:solidFill>
              </a:ln>
              <a:scene3d>
                <a:camera prst="orthographicFront"/>
                <a:lightRig rig="threePt" dir="t"/>
              </a:scene3d>
              <a:sp3d>
                <a:bevelT w="190500" h="38100"/>
              </a:sp3d>
            </c:spPr>
            <c:extLst xmlns:c16r2="http://schemas.microsoft.com/office/drawing/2015/06/chart">
              <c:ext xmlns:c16="http://schemas.microsoft.com/office/drawing/2014/chart" uri="{C3380CC4-5D6E-409C-BE32-E72D297353CC}">
                <c16:uniqueId val="{00000001-FCFB-404B-BB6C-9E4D845521AF}"/>
              </c:ext>
            </c:extLst>
          </c:dPt>
          <c:cat>
            <c:strRef>
              <c:f>Лист1!$A$2:$A$3</c:f>
              <c:strCache>
                <c:ptCount val="2"/>
                <c:pt idx="0">
                  <c:v>Кв. 1</c:v>
                </c:pt>
                <c:pt idx="1">
                  <c:v>Кв. 2</c:v>
                </c:pt>
              </c:strCache>
            </c:strRef>
          </c:cat>
          <c:val>
            <c:numRef>
              <c:f>Лист1!$B$2:$B$3</c:f>
              <c:numCache>
                <c:formatCode>0.0%</c:formatCode>
                <c:ptCount val="2"/>
                <c:pt idx="0">
                  <c:v>0.28600000000000003</c:v>
                </c:pt>
                <c:pt idx="1">
                  <c:v>0.71400000000000008</c:v>
                </c:pt>
              </c:numCache>
            </c:numRef>
          </c:val>
          <c:extLst xmlns:c16r2="http://schemas.microsoft.com/office/drawing/2015/06/chart">
            <c:ext xmlns:c16="http://schemas.microsoft.com/office/drawing/2014/chart" uri="{C3380CC4-5D6E-409C-BE32-E72D297353CC}">
              <c16:uniqueId val="{00000002-FCFB-404B-BB6C-9E4D845521AF}"/>
            </c:ext>
          </c:extLst>
        </c:ser>
        <c:dLbls/>
        <c:firstSliceAng val="0"/>
      </c:pieChart>
    </c:plotArea>
    <c:plotVisOnly val="1"/>
    <c:dispBlanksAs val="zero"/>
  </c:chart>
  <c:txPr>
    <a:bodyPr/>
    <a:lstStyle/>
    <a:p>
      <a:pPr>
        <a:defRPr sz="1800"/>
      </a:pPr>
      <a:endParaRPr lang="ru-RU"/>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22671657336700701"/>
          <c:y val="0.17636929230085499"/>
          <c:w val="0.73266582588588514"/>
          <c:h val="0.82363070769914515"/>
        </c:manualLayout>
      </c:layout>
      <c:pieChart>
        <c:varyColors val="1"/>
        <c:ser>
          <c:idx val="0"/>
          <c:order val="0"/>
          <c:tx>
            <c:strRef>
              <c:f>Лист1!$B$1</c:f>
              <c:strCache>
                <c:ptCount val="1"/>
                <c:pt idx="0">
                  <c:v>Продажи</c:v>
                </c:pt>
              </c:strCache>
            </c:strRef>
          </c:tx>
          <c:spPr>
            <a:solidFill>
              <a:srgbClr val="00B050"/>
            </a:solidFill>
            <a:ln>
              <a:solidFill>
                <a:schemeClr val="accent6">
                  <a:lumMod val="50000"/>
                </a:schemeClr>
              </a:solidFill>
            </a:ln>
          </c:spPr>
          <c:dPt>
            <c:idx val="1"/>
            <c:spPr>
              <a:noFill/>
              <a:ln>
                <a:solidFill>
                  <a:schemeClr val="accent6">
                    <a:lumMod val="50000"/>
                  </a:schemeClr>
                </a:solidFill>
              </a:ln>
            </c:spPr>
            <c:extLst xmlns:c16r2="http://schemas.microsoft.com/office/drawing/2015/06/chart">
              <c:ext xmlns:c16="http://schemas.microsoft.com/office/drawing/2014/chart" uri="{C3380CC4-5D6E-409C-BE32-E72D297353CC}">
                <c16:uniqueId val="{00000001-8460-4CF9-AEC2-CC33C9BCC5EC}"/>
              </c:ext>
            </c:extLst>
          </c:dPt>
          <c:cat>
            <c:strRef>
              <c:f>Лист1!$A$2:$A$3</c:f>
              <c:strCache>
                <c:ptCount val="2"/>
                <c:pt idx="0">
                  <c:v>Кв. 1</c:v>
                </c:pt>
                <c:pt idx="1">
                  <c:v>Кв. 2</c:v>
                </c:pt>
              </c:strCache>
            </c:strRef>
          </c:cat>
          <c:val>
            <c:numRef>
              <c:f>Лист1!$B$2:$B$3</c:f>
              <c:numCache>
                <c:formatCode>0.0%</c:formatCode>
                <c:ptCount val="2"/>
                <c:pt idx="0">
                  <c:v>0.24100000000000002</c:v>
                </c:pt>
                <c:pt idx="1">
                  <c:v>0.75900000000000012</c:v>
                </c:pt>
              </c:numCache>
            </c:numRef>
          </c:val>
          <c:extLst xmlns:c16r2="http://schemas.microsoft.com/office/drawing/2015/06/chart">
            <c:ext xmlns:c16="http://schemas.microsoft.com/office/drawing/2014/chart" uri="{C3380CC4-5D6E-409C-BE32-E72D297353CC}">
              <c16:uniqueId val="{00000002-8460-4CF9-AEC2-CC33C9BCC5EC}"/>
            </c:ext>
          </c:extLst>
        </c:ser>
        <c:dLbls/>
        <c:firstSliceAng val="0"/>
      </c:pieChart>
    </c:plotArea>
    <c:plotVisOnly val="1"/>
    <c:dispBlanksAs val="zero"/>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22671657336700701"/>
          <c:y val="0.17636929230085499"/>
          <c:w val="0.73266582588588514"/>
          <c:h val="0.82363070769914515"/>
        </c:manualLayout>
      </c:layout>
      <c:pieChart>
        <c:varyColors val="1"/>
        <c:ser>
          <c:idx val="0"/>
          <c:order val="0"/>
          <c:tx>
            <c:strRef>
              <c:f>Лист1!$B$1</c:f>
              <c:strCache>
                <c:ptCount val="1"/>
                <c:pt idx="0">
                  <c:v>Продажи</c:v>
                </c:pt>
              </c:strCache>
            </c:strRef>
          </c:tx>
          <c:spPr>
            <a:solidFill>
              <a:srgbClr val="00B050"/>
            </a:solidFill>
          </c:spPr>
          <c:dPt>
            <c:idx val="0"/>
            <c:spPr>
              <a:solidFill>
                <a:schemeClr val="accent3">
                  <a:lumMod val="75000"/>
                </a:schemeClr>
              </a:solidFill>
              <a:scene3d>
                <a:camera prst="orthographicFront"/>
                <a:lightRig rig="threePt" dir="t"/>
              </a:scene3d>
              <a:sp3d>
                <a:bevelT w="190500" h="38100"/>
              </a:sp3d>
            </c:spPr>
            <c:extLst xmlns:c16r2="http://schemas.microsoft.com/office/drawing/2015/06/chart">
              <c:ext xmlns:c16="http://schemas.microsoft.com/office/drawing/2014/chart" uri="{C3380CC4-5D6E-409C-BE32-E72D297353CC}">
                <c16:uniqueId val="{00000001-20BA-4F89-B9ED-6CFB1B2BFDAF}"/>
              </c:ext>
            </c:extLst>
          </c:dPt>
          <c:dPt>
            <c:idx val="1"/>
            <c:spPr>
              <a:solidFill>
                <a:schemeClr val="accent3">
                  <a:lumMod val="75000"/>
                </a:schemeClr>
              </a:solidFill>
            </c:spPr>
          </c:dPt>
          <c:cat>
            <c:strRef>
              <c:f>Лист1!$A$2:$A$3</c:f>
              <c:strCache>
                <c:ptCount val="2"/>
                <c:pt idx="0">
                  <c:v>Кв. 1</c:v>
                </c:pt>
                <c:pt idx="1">
                  <c:v>Кв. 2</c:v>
                </c:pt>
              </c:strCache>
            </c:strRef>
          </c:cat>
          <c:val>
            <c:numRef>
              <c:f>Лист1!$B$2:$B$3</c:f>
              <c:numCache>
                <c:formatCode>General</c:formatCode>
                <c:ptCount val="2"/>
                <c:pt idx="0" formatCode="0.0%">
                  <c:v>1</c:v>
                </c:pt>
              </c:numCache>
            </c:numRef>
          </c:val>
          <c:extLst xmlns:c16r2="http://schemas.microsoft.com/office/drawing/2015/06/chart">
            <c:ext xmlns:c16="http://schemas.microsoft.com/office/drawing/2014/chart" uri="{C3380CC4-5D6E-409C-BE32-E72D297353CC}">
              <c16:uniqueId val="{00000000-DCFA-4ACD-9DC0-9F1407E83122}"/>
            </c:ext>
          </c:extLst>
        </c:ser>
        <c:dLbls/>
        <c:firstSliceAng val="0"/>
      </c:pieChart>
    </c:plotArea>
    <c:plotVisOnly val="1"/>
    <c:dispBlanksAs val="zero"/>
  </c:chart>
  <c:txPr>
    <a:bodyPr/>
    <a:lstStyle/>
    <a:p>
      <a:pPr>
        <a:defRPr sz="1800"/>
      </a:pPr>
      <a:endParaRPr lang="ru-RU"/>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22671657336700701"/>
          <c:y val="0.17636929230085499"/>
          <c:w val="0.73266582588588514"/>
          <c:h val="0.82363070769914515"/>
        </c:manualLayout>
      </c:layout>
      <c:pieChart>
        <c:varyColors val="1"/>
        <c:ser>
          <c:idx val="0"/>
          <c:order val="0"/>
          <c:tx>
            <c:strRef>
              <c:f>Лист1!$B$1</c:f>
              <c:strCache>
                <c:ptCount val="1"/>
                <c:pt idx="0">
                  <c:v>Продажи</c:v>
                </c:pt>
              </c:strCache>
            </c:strRef>
          </c:tx>
          <c:spPr>
            <a:solidFill>
              <a:srgbClr val="00B050"/>
            </a:solidFill>
            <a:ln>
              <a:solidFill>
                <a:schemeClr val="accent6">
                  <a:lumMod val="50000"/>
                </a:schemeClr>
              </a:solidFill>
            </a:ln>
          </c:spPr>
          <c:dPt>
            <c:idx val="0"/>
            <c:spPr>
              <a:solidFill>
                <a:schemeClr val="accent3">
                  <a:lumMod val="75000"/>
                </a:schemeClr>
              </a:solidFill>
              <a:ln>
                <a:solidFill>
                  <a:schemeClr val="accent6">
                    <a:lumMod val="50000"/>
                  </a:schemeClr>
                </a:solidFill>
              </a:ln>
            </c:spPr>
          </c:dPt>
          <c:dPt>
            <c:idx val="1"/>
            <c:spPr>
              <a:noFill/>
              <a:ln>
                <a:solidFill>
                  <a:schemeClr val="accent6">
                    <a:lumMod val="50000"/>
                  </a:schemeClr>
                </a:solidFill>
              </a:ln>
            </c:spPr>
            <c:extLst xmlns:c16r2="http://schemas.microsoft.com/office/drawing/2015/06/chart">
              <c:ext xmlns:c16="http://schemas.microsoft.com/office/drawing/2014/chart" uri="{C3380CC4-5D6E-409C-BE32-E72D297353CC}">
                <c16:uniqueId val="{00000001-2C97-4608-9AC3-3DC887138A78}"/>
              </c:ext>
            </c:extLst>
          </c:dPt>
          <c:cat>
            <c:strRef>
              <c:f>Лист1!$A$2:$A$3</c:f>
              <c:strCache>
                <c:ptCount val="2"/>
                <c:pt idx="0">
                  <c:v>Кв. 1</c:v>
                </c:pt>
                <c:pt idx="1">
                  <c:v>Кв. 2</c:v>
                </c:pt>
              </c:strCache>
            </c:strRef>
          </c:cat>
          <c:val>
            <c:numRef>
              <c:f>Лист1!$B$2:$B$3</c:f>
              <c:numCache>
                <c:formatCode>0.0%</c:formatCode>
                <c:ptCount val="2"/>
                <c:pt idx="0">
                  <c:v>0.8</c:v>
                </c:pt>
                <c:pt idx="1">
                  <c:v>0.2</c:v>
                </c:pt>
              </c:numCache>
            </c:numRef>
          </c:val>
          <c:extLst xmlns:c16r2="http://schemas.microsoft.com/office/drawing/2015/06/chart">
            <c:ext xmlns:c16="http://schemas.microsoft.com/office/drawing/2014/chart" uri="{C3380CC4-5D6E-409C-BE32-E72D297353CC}">
              <c16:uniqueId val="{00000002-2C97-4608-9AC3-3DC887138A78}"/>
            </c:ext>
          </c:extLst>
        </c:ser>
        <c:dLbls/>
        <c:firstSliceAng val="0"/>
      </c:pieChart>
    </c:plotArea>
    <c:plotVisOnly val="1"/>
    <c:dispBlanksAs val="zero"/>
  </c:chart>
  <c:txPr>
    <a:bodyPr/>
    <a:lstStyle/>
    <a:p>
      <a:pPr>
        <a:defRPr sz="1800"/>
      </a:pPr>
      <a:endParaRPr lang="ru-RU"/>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22671657336700701"/>
          <c:y val="0.17636929230085499"/>
          <c:w val="0.73266582588588514"/>
          <c:h val="0.82363070769914515"/>
        </c:manualLayout>
      </c:layout>
      <c:pieChart>
        <c:varyColors val="1"/>
        <c:dLbls/>
        <c:firstSliceAng val="0"/>
      </c:pieChart>
    </c:plotArea>
    <c:plotVisOnly val="1"/>
    <c:dispBlanksAs val="zero"/>
  </c:chart>
  <c:txPr>
    <a:bodyPr/>
    <a:lstStyle/>
    <a:p>
      <a:pPr>
        <a:defRPr sz="1800"/>
      </a:pPr>
      <a:endParaRPr lang="ru-RU"/>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3.6328870677484179E-2"/>
          <c:y val="2.2838370692651825E-2"/>
          <c:w val="0.89854829501268041"/>
          <c:h val="0.82654121136064773"/>
        </c:manualLayout>
      </c:layout>
      <c:barChart>
        <c:barDir val="col"/>
        <c:grouping val="clustered"/>
        <c:ser>
          <c:idx val="0"/>
          <c:order val="0"/>
          <c:tx>
            <c:strRef>
              <c:f>Лист1!$B$1</c:f>
              <c:strCache>
                <c:ptCount val="1"/>
                <c:pt idx="0">
                  <c:v>Ряд 1</c:v>
                </c:pt>
              </c:strCache>
            </c:strRef>
          </c:tx>
          <c:spPr>
            <a:scene3d>
              <a:camera prst="orthographicFront"/>
              <a:lightRig rig="threePt" dir="t"/>
            </a:scene3d>
            <a:sp3d>
              <a:bevelT w="190500" h="38100"/>
            </a:sp3d>
          </c:spPr>
          <c:dLbls>
            <c:dLbl>
              <c:idx val="0"/>
              <c:layout>
                <c:manualLayout>
                  <c:x val="2.8601738578764583E-2"/>
                  <c:y val="-1.1419185346325912E-2"/>
                </c:manualLayout>
              </c:layout>
              <c:showVal val="1"/>
              <c:extLst>
                <c:ext xmlns:c15="http://schemas.microsoft.com/office/drawing/2012/chart" uri="{CE6537A1-D6FC-4f65-9D91-7224C49458BB}"/>
              </c:extLst>
            </c:dLbl>
            <c:dLbl>
              <c:idx val="1"/>
              <c:layout>
                <c:manualLayout>
                  <c:x val="2.8553682157106509E-2"/>
                  <c:y val="-1.1419185346325912E-2"/>
                </c:manualLayout>
              </c:layout>
              <c:showVal val="1"/>
              <c:extLst>
                <c:ext xmlns:c15="http://schemas.microsoft.com/office/drawing/2012/chart" uri="{CE6537A1-D6FC-4f65-9D91-7224C49458BB}"/>
              </c:extLst>
            </c:dLbl>
            <c:dLbl>
              <c:idx val="2"/>
              <c:layout>
                <c:manualLayout>
                  <c:x val="2.9389825904690629E-2"/>
                  <c:y val="0"/>
                </c:manualLayout>
              </c:layout>
              <c:showVal val="1"/>
              <c:extLst>
                <c:ext xmlns:c15="http://schemas.microsoft.com/office/drawing/2012/chart" uri="{CE6537A1-D6FC-4f65-9D91-7224C49458BB}"/>
              </c:extLst>
            </c:dLbl>
            <c:dLbl>
              <c:idx val="3"/>
              <c:layout>
                <c:manualLayout>
                  <c:x val="2.8601738578764583E-2"/>
                  <c:y val="-5.0244415523833998E-2"/>
                </c:manualLayout>
              </c:layout>
              <c:showVal val="1"/>
              <c:extLst>
                <c:ext xmlns:c15="http://schemas.microsoft.com/office/drawing/2012/chart" uri="{CE6537A1-D6FC-4f65-9D91-7224C49458BB}"/>
              </c:extLst>
            </c:dLbl>
            <c:dLbl>
              <c:idx val="4"/>
              <c:layout>
                <c:manualLayout>
                  <c:x val="2.8207789888966876E-2"/>
                  <c:y val="-4.1109067246773275E-2"/>
                </c:manualLayout>
              </c:layout>
              <c:showVal val="1"/>
              <c:extLst>
                <c:ext xmlns:c15="http://schemas.microsoft.com/office/drawing/2012/chart" uri="{CE6537A1-D6FC-4f65-9D91-7224C49458BB}"/>
              </c:extLst>
            </c:dLbl>
            <c:dLbl>
              <c:idx val="5"/>
              <c:layout>
                <c:manualLayout>
                  <c:x val="3.101405697820081E-2"/>
                  <c:y val="-4.2567727413323507E-2"/>
                </c:manualLayout>
              </c:layout>
              <c:showVal val="1"/>
              <c:extLst>
                <c:ext xmlns:c15="http://schemas.microsoft.com/office/drawing/2012/chart" uri="{CE6537A1-D6FC-4f65-9D91-7224C49458BB}"/>
              </c:extLst>
            </c:dLbl>
            <c:dLbl>
              <c:idx val="6"/>
              <c:layout>
                <c:manualLayout>
                  <c:x val="2.6074122756615126E-2"/>
                  <c:y val="-3.1643719654838864E-2"/>
                </c:manualLayout>
              </c:layout>
              <c:showVal val="1"/>
              <c:extLst>
                <c:ext xmlns:c15="http://schemas.microsoft.com/office/drawing/2012/chart" uri="{CE6537A1-D6FC-4f65-9D91-7224C49458BB}"/>
              </c:extLst>
            </c:dLbl>
            <c:dLbl>
              <c:idx val="7"/>
              <c:layout>
                <c:manualLayout>
                  <c:x val="3.61847759915436E-2"/>
                  <c:y val="-2.3306985672562723E-2"/>
                </c:manualLayout>
              </c:layout>
              <c:showVal val="1"/>
              <c:extLst>
                <c:ext xmlns:c15="http://schemas.microsoft.com/office/drawing/2012/chart" uri="{CE6537A1-D6FC-4f65-9D91-7224C49458BB}"/>
              </c:extLst>
            </c:dLbl>
            <c:dLbl>
              <c:idx val="8"/>
              <c:layout>
                <c:manualLayout>
                  <c:x val="1.6886228796053677E-2"/>
                  <c:y val="-1.9069215412730937E-2"/>
                </c:manualLayout>
              </c:layout>
              <c:showVal val="1"/>
              <c:extLst>
                <c:ext xmlns:c15="http://schemas.microsoft.com/office/drawing/2012/chart" uri="{CE6537A1-D6FC-4f65-9D91-7224C49458BB}"/>
              </c:extLst>
            </c:dLbl>
            <c:dLbl>
              <c:idx val="9"/>
              <c:layout>
                <c:manualLayout>
                  <c:x val="1.6886228796053768E-2"/>
                  <c:y val="-1.0594008562628278E-2"/>
                </c:manualLayout>
              </c:layout>
              <c:showVal val="1"/>
              <c:extLst>
                <c:ext xmlns:c15="http://schemas.microsoft.com/office/drawing/2012/chart" uri="{CE6537A1-D6FC-4f65-9D91-7224C49458BB}"/>
              </c:extLst>
            </c:dLbl>
            <c:dLbl>
              <c:idx val="10"/>
              <c:layout>
                <c:manualLayout>
                  <c:x val="3.4608601339691548E-2"/>
                  <c:y val="1.6499959792817904E-4"/>
                </c:manualLayout>
              </c:layout>
              <c:showVal val="1"/>
              <c:extLst>
                <c:ext xmlns:c15="http://schemas.microsoft.com/office/drawing/2012/chart" uri="{CE6537A1-D6FC-4f65-9D91-7224C49458BB}"/>
              </c:extLst>
            </c:dLbl>
            <c:spPr>
              <a:noFill/>
              <a:ln>
                <a:noFill/>
              </a:ln>
              <a:effectLst/>
            </c:spPr>
            <c:txPr>
              <a:bodyPr/>
              <a:lstStyle/>
              <a:p>
                <a:pPr>
                  <a:defRPr sz="1400" b="1">
                    <a:latin typeface="Bookman Old Style" panose="02050604050505020204" pitchFamily="18" charset="0"/>
                  </a:defRPr>
                </a:pPr>
                <a:endParaRPr lang="ru-RU"/>
              </a:p>
            </c:txPr>
            <c:showVal val="1"/>
            <c:extLst>
              <c:ext xmlns:c15="http://schemas.microsoft.com/office/drawing/2012/chart" uri="{CE6537A1-D6FC-4f65-9D91-7224C49458BB}">
                <c15:showLeaderLines val="0"/>
              </c:ext>
            </c:extLst>
          </c:dLbls>
          <c:trendline>
            <c:spPr>
              <a:ln w="50800" cmpd="sng">
                <a:gradFill>
                  <a:gsLst>
                    <a:gs pos="50000">
                      <a:srgbClr val="CC0000"/>
                    </a:gs>
                    <a:gs pos="50000">
                      <a:schemeClr val="accent1">
                        <a:tint val="44500"/>
                        <a:satMod val="160000"/>
                      </a:schemeClr>
                    </a:gs>
                    <a:gs pos="52000">
                      <a:srgbClr val="FF0000"/>
                    </a:gs>
                  </a:gsLst>
                  <a:lin ang="5400000" scaled="0"/>
                </a:gradFill>
                <a:round/>
                <a:tailEnd type="stealth"/>
              </a:ln>
            </c:spPr>
            <c:trendlineType val="linear"/>
            <c:forward val="2"/>
          </c:trendline>
          <c:cat>
            <c:strRef>
              <c:f>Лист1!$A$2:$A$12</c:f>
              <c:strCache>
                <c:ptCount val="11"/>
                <c:pt idx="0">
                  <c:v>2008 г.</c:v>
                </c:pt>
                <c:pt idx="1">
                  <c:v>2009 г.</c:v>
                </c:pt>
                <c:pt idx="2">
                  <c:v>2010 г.</c:v>
                </c:pt>
                <c:pt idx="3">
                  <c:v>2011 г.</c:v>
                </c:pt>
                <c:pt idx="4">
                  <c:v>2012 г.</c:v>
                </c:pt>
                <c:pt idx="5">
                  <c:v>2013 г.</c:v>
                </c:pt>
                <c:pt idx="6">
                  <c:v>2014 г.</c:v>
                </c:pt>
                <c:pt idx="7">
                  <c:v>2015 г.</c:v>
                </c:pt>
                <c:pt idx="8">
                  <c:v>2016 г.</c:v>
                </c:pt>
                <c:pt idx="9">
                  <c:v>2017 г.</c:v>
                </c:pt>
                <c:pt idx="10">
                  <c:v>2018 г.</c:v>
                </c:pt>
              </c:strCache>
            </c:strRef>
          </c:cat>
          <c:val>
            <c:numRef>
              <c:f>Лист1!$B$2:$B$12</c:f>
              <c:numCache>
                <c:formatCode>General</c:formatCode>
                <c:ptCount val="11"/>
                <c:pt idx="0">
                  <c:v>1229858</c:v>
                </c:pt>
                <c:pt idx="1">
                  <c:v>1220013</c:v>
                </c:pt>
                <c:pt idx="2">
                  <c:v>1212156</c:v>
                </c:pt>
                <c:pt idx="3">
                  <c:v>1182776</c:v>
                </c:pt>
                <c:pt idx="4">
                  <c:v>1171096</c:v>
                </c:pt>
                <c:pt idx="5">
                  <c:v>1159506</c:v>
                </c:pt>
                <c:pt idx="6">
                  <c:v>1148760</c:v>
                </c:pt>
                <c:pt idx="7">
                  <c:v>1139950</c:v>
                </c:pt>
                <c:pt idx="8">
                  <c:v>1130240</c:v>
                </c:pt>
                <c:pt idx="9">
                  <c:v>1121813</c:v>
                </c:pt>
                <c:pt idx="10">
                  <c:v>1111031</c:v>
                </c:pt>
              </c:numCache>
            </c:numRef>
          </c:val>
        </c:ser>
        <c:dLbls/>
        <c:gapWidth val="34"/>
        <c:axId val="122152064"/>
        <c:axId val="122153600"/>
      </c:barChart>
      <c:catAx>
        <c:axId val="122152064"/>
        <c:scaling>
          <c:orientation val="minMax"/>
        </c:scaling>
        <c:axPos val="b"/>
        <c:numFmt formatCode="General" sourceLinked="0"/>
        <c:tickLblPos val="nextTo"/>
        <c:txPr>
          <a:bodyPr rot="-5400000" vert="horz" anchor="ctr" anchorCtr="0"/>
          <a:lstStyle/>
          <a:p>
            <a:pPr>
              <a:defRPr sz="1400" b="1">
                <a:latin typeface="Bookman Old Style" panose="02050604050505020204" pitchFamily="18" charset="0"/>
              </a:defRPr>
            </a:pPr>
            <a:endParaRPr lang="ru-RU"/>
          </a:p>
        </c:txPr>
        <c:crossAx val="122153600"/>
        <c:crosses val="autoZero"/>
        <c:auto val="1"/>
        <c:lblAlgn val="ctr"/>
        <c:lblOffset val="100"/>
      </c:catAx>
      <c:valAx>
        <c:axId val="122153600"/>
        <c:scaling>
          <c:orientation val="minMax"/>
        </c:scaling>
        <c:delete val="1"/>
        <c:axPos val="l"/>
        <c:numFmt formatCode="General" sourceLinked="1"/>
        <c:tickLblPos val="none"/>
        <c:crossAx val="122152064"/>
        <c:crosses val="autoZero"/>
        <c:crossBetween val="between"/>
      </c:valAx>
    </c:plotArea>
    <c:plotVisOnly val="1"/>
    <c:dispBlanksAs val="gap"/>
  </c:chart>
  <c:txPr>
    <a:bodyPr/>
    <a:lstStyle/>
    <a:p>
      <a:pPr>
        <a:defRPr sz="1800"/>
      </a:pPr>
      <a:endParaRPr lang="ru-RU"/>
    </a:p>
  </c:txPr>
  <c:externalData r:id="rId1"/>
  <c:userShapes r:id="rId2"/>
</c:chartSpace>
</file>

<file path=ppt/charts/chart23.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sz="2000">
                <a:solidFill>
                  <a:schemeClr val="tx2"/>
                </a:solidFill>
                <a:latin typeface="Bookman Old Style" panose="02050604050505020204" pitchFamily="18" charset="0"/>
              </a:defRPr>
            </a:pPr>
            <a:r>
              <a:rPr lang="ru-RU" dirty="0" smtClean="0">
                <a:latin typeface="Bookman Old Style" panose="02050604050505020204" pitchFamily="18" charset="0"/>
              </a:rPr>
              <a:t>20</a:t>
            </a:r>
            <a:r>
              <a:rPr lang="en-US" dirty="0" smtClean="0">
                <a:latin typeface="Bookman Old Style" panose="02050604050505020204" pitchFamily="18" charset="0"/>
              </a:rPr>
              <a:t>08</a:t>
            </a:r>
            <a:r>
              <a:rPr lang="ru-RU" dirty="0" smtClean="0">
                <a:latin typeface="Bookman Old Style" panose="02050604050505020204" pitchFamily="18" charset="0"/>
              </a:rPr>
              <a:t> </a:t>
            </a:r>
            <a:r>
              <a:rPr lang="ru-RU" dirty="0">
                <a:latin typeface="Bookman Old Style" panose="02050604050505020204" pitchFamily="18" charset="0"/>
              </a:rPr>
              <a:t>г.</a:t>
            </a:r>
          </a:p>
        </c:rich>
      </c:tx>
      <c:layout>
        <c:manualLayout>
          <c:xMode val="edge"/>
          <c:yMode val="edge"/>
          <c:x val="0.16242001331904912"/>
          <c:y val="0.13764425699643237"/>
        </c:manualLayout>
      </c:layout>
    </c:title>
    <c:plotArea>
      <c:layout>
        <c:manualLayout>
          <c:layoutTarget val="inner"/>
          <c:xMode val="edge"/>
          <c:yMode val="edge"/>
          <c:x val="8.2736414062238584E-3"/>
          <c:y val="0.21451024973812208"/>
          <c:w val="0.51897964501838623"/>
          <c:h val="0.44184643833125459"/>
        </c:manualLayout>
      </c:layout>
      <c:pieChart>
        <c:varyColors val="1"/>
        <c:ser>
          <c:idx val="0"/>
          <c:order val="0"/>
          <c:tx>
            <c:strRef>
              <c:f>Лист1!$B$1</c:f>
              <c:strCache>
                <c:ptCount val="1"/>
                <c:pt idx="0">
                  <c:v>2013 г.</c:v>
                </c:pt>
              </c:strCache>
            </c:strRef>
          </c:tx>
          <c:spPr>
            <a:scene3d>
              <a:camera prst="orthographicFront"/>
              <a:lightRig rig="threePt" dir="t"/>
            </a:scene3d>
            <a:sp3d>
              <a:bevelT w="190500" h="38100"/>
            </a:sp3d>
          </c:spPr>
          <c:explosion val="4"/>
          <c:dPt>
            <c:idx val="0"/>
            <c:spPr>
              <a:solidFill>
                <a:schemeClr val="accent3">
                  <a:lumMod val="75000"/>
                </a:schemeClr>
              </a:solidFill>
              <a:scene3d>
                <a:camera prst="orthographicFront"/>
                <a:lightRig rig="threePt" dir="t"/>
              </a:scene3d>
              <a:sp3d>
                <a:bevelT w="190500" h="38100"/>
              </a:sp3d>
            </c:spPr>
          </c:dPt>
          <c:dPt>
            <c:idx val="2"/>
            <c:spPr>
              <a:solidFill>
                <a:srgbClr val="FA5C04"/>
              </a:solidFill>
              <a:scene3d>
                <a:camera prst="orthographicFront"/>
                <a:lightRig rig="threePt" dir="t"/>
              </a:scene3d>
              <a:sp3d>
                <a:bevelT w="190500" h="38100"/>
              </a:sp3d>
            </c:spPr>
          </c:dPt>
          <c:dLbls>
            <c:dLbl>
              <c:idx val="0"/>
              <c:layout>
                <c:manualLayout>
                  <c:x val="-0.16662676543541091"/>
                  <c:y val="-5.4321274993661156E-2"/>
                </c:manualLayout>
              </c:layout>
              <c:showVal val="1"/>
              <c:extLst>
                <c:ext xmlns:c15="http://schemas.microsoft.com/office/drawing/2012/chart" uri="{CE6537A1-D6FC-4f65-9D91-7224C49458BB}"/>
              </c:extLst>
            </c:dLbl>
            <c:dLbl>
              <c:idx val="1"/>
              <c:layout/>
              <c:showVal val="1"/>
              <c:extLst>
                <c:ext xmlns:c15="http://schemas.microsoft.com/office/drawing/2012/chart" uri="{CE6537A1-D6FC-4f65-9D91-7224C49458BB}"/>
              </c:extLst>
            </c:dLbl>
            <c:dLbl>
              <c:idx val="2"/>
              <c:layout/>
              <c:showVal val="1"/>
              <c:extLst>
                <c:ext xmlns:c15="http://schemas.microsoft.com/office/drawing/2012/chart" uri="{CE6537A1-D6FC-4f65-9D91-7224C49458BB}"/>
              </c:extLst>
            </c:dLbl>
            <c:delete val="1"/>
            <c:spPr>
              <a:noFill/>
              <a:ln>
                <a:noFill/>
              </a:ln>
              <a:effectLst/>
            </c:spPr>
            <c:txPr>
              <a:bodyPr/>
              <a:lstStyle/>
              <a:p>
                <a:pPr>
                  <a:defRPr sz="2000" b="1">
                    <a:solidFill>
                      <a:srgbClr val="FFFFFF"/>
                    </a:solidFill>
                    <a:latin typeface="Bookman Old Style" panose="02050604050505020204" pitchFamily="18" charset="0"/>
                  </a:defRPr>
                </a:pPr>
                <a:endParaRPr lang="ru-RU"/>
              </a:p>
            </c:txPr>
            <c:extLst>
              <c:ext xmlns:c15="http://schemas.microsoft.com/office/drawing/2012/chart" uri="{CE6537A1-D6FC-4f65-9D91-7224C49458BB}"/>
            </c:extLst>
          </c:dLbls>
          <c:cat>
            <c:strRef>
              <c:f>Лист1!$A$2:$A$4</c:f>
              <c:strCache>
                <c:ptCount val="3"/>
                <c:pt idx="0">
                  <c:v>Трудоспособное население (м-16-59 лет, ж – 16-54 г.)
</c:v>
                </c:pt>
                <c:pt idx="1">
                  <c:v>Дети 0-15 лет
</c:v>
                </c:pt>
                <c:pt idx="2">
                  <c:v>Старше трудоспособного возраста (м- 60 лет и старше, ж – 55 лет и старше)
</c:v>
                </c:pt>
              </c:strCache>
            </c:strRef>
          </c:cat>
          <c:val>
            <c:numRef>
              <c:f>Лист1!$B$2:$B$4</c:f>
              <c:numCache>
                <c:formatCode>0.0%</c:formatCode>
                <c:ptCount val="3"/>
                <c:pt idx="0">
                  <c:v>0.64200000000000013</c:v>
                </c:pt>
                <c:pt idx="1">
                  <c:v>0.16800000000000001</c:v>
                </c:pt>
                <c:pt idx="2">
                  <c:v>0.19</c:v>
                </c:pt>
              </c:numCache>
            </c:numRef>
          </c:val>
        </c:ser>
        <c:dLbls/>
        <c:firstSliceAng val="0"/>
      </c:pieChart>
    </c:plotArea>
    <c:legend>
      <c:legendPos val="r"/>
      <c:legendEntry>
        <c:idx val="0"/>
        <c:txPr>
          <a:bodyPr anchor="t"/>
          <a:lstStyle/>
          <a:p>
            <a:pPr algn="just">
              <a:defRPr sz="1200" b="1">
                <a:latin typeface="Bookman Old Style" panose="02050604050505020204" pitchFamily="18" charset="0"/>
              </a:defRPr>
            </a:pPr>
            <a:endParaRPr lang="ru-RU"/>
          </a:p>
        </c:txPr>
      </c:legendEntry>
      <c:legendEntry>
        <c:idx val="1"/>
        <c:txPr>
          <a:bodyPr anchor="t"/>
          <a:lstStyle/>
          <a:p>
            <a:pPr algn="just">
              <a:defRPr sz="1200" b="1">
                <a:latin typeface="Bookman Old Style" panose="02050604050505020204" pitchFamily="18" charset="0"/>
              </a:defRPr>
            </a:pPr>
            <a:endParaRPr lang="ru-RU"/>
          </a:p>
        </c:txPr>
      </c:legendEntry>
      <c:legendEntry>
        <c:idx val="2"/>
        <c:txPr>
          <a:bodyPr anchor="t"/>
          <a:lstStyle/>
          <a:p>
            <a:pPr algn="just">
              <a:defRPr sz="1200" b="1">
                <a:latin typeface="Bookman Old Style" panose="02050604050505020204" pitchFamily="18" charset="0"/>
              </a:defRPr>
            </a:pPr>
            <a:endParaRPr lang="ru-RU"/>
          </a:p>
        </c:txPr>
      </c:legendEntry>
      <c:layout>
        <c:manualLayout>
          <c:xMode val="edge"/>
          <c:yMode val="edge"/>
          <c:x val="0.49957375203592308"/>
          <c:y val="6.5578346980015315E-2"/>
          <c:w val="0.47431157023767867"/>
          <c:h val="0.38381997392745298"/>
        </c:manualLayout>
      </c:layout>
      <c:spPr>
        <a:noFill/>
      </c:spPr>
      <c:txPr>
        <a:bodyPr anchor="t"/>
        <a:lstStyle/>
        <a:p>
          <a:pPr algn="just">
            <a:defRPr sz="1200">
              <a:latin typeface="Bookman Old Style" panose="02050604050505020204" pitchFamily="18" charset="0"/>
            </a:defRPr>
          </a:pPr>
          <a:endParaRPr lang="ru-RU"/>
        </a:p>
      </c:txPr>
    </c:legend>
    <c:plotVisOnly val="1"/>
    <c:dispBlanksAs val="zero"/>
  </c:chart>
  <c:txPr>
    <a:bodyPr/>
    <a:lstStyle/>
    <a:p>
      <a:pPr>
        <a:defRPr sz="1800"/>
      </a:pPr>
      <a:endParaRPr lang="ru-RU"/>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sz="2000">
                <a:solidFill>
                  <a:schemeClr val="tx2"/>
                </a:solidFill>
                <a:latin typeface="Bookman Old Style" panose="02050604050505020204" pitchFamily="18" charset="0"/>
              </a:defRPr>
            </a:pPr>
            <a:r>
              <a:rPr lang="ru-RU" dirty="0" smtClean="0">
                <a:solidFill>
                  <a:schemeClr val="tx2"/>
                </a:solidFill>
                <a:latin typeface="Bookman Old Style" panose="02050604050505020204" pitchFamily="18" charset="0"/>
              </a:rPr>
              <a:t>201</a:t>
            </a:r>
            <a:r>
              <a:rPr lang="en-US" dirty="0" smtClean="0">
                <a:solidFill>
                  <a:schemeClr val="tx2"/>
                </a:solidFill>
                <a:latin typeface="Bookman Old Style" panose="02050604050505020204" pitchFamily="18" charset="0"/>
              </a:rPr>
              <a:t>7</a:t>
            </a:r>
            <a:r>
              <a:rPr lang="ru-RU" dirty="0" smtClean="0">
                <a:solidFill>
                  <a:schemeClr val="tx2"/>
                </a:solidFill>
                <a:latin typeface="Bookman Old Style" panose="02050604050505020204" pitchFamily="18" charset="0"/>
              </a:rPr>
              <a:t> </a:t>
            </a:r>
            <a:r>
              <a:rPr lang="ru-RU" dirty="0">
                <a:solidFill>
                  <a:schemeClr val="tx2"/>
                </a:solidFill>
                <a:latin typeface="Bookman Old Style" panose="02050604050505020204" pitchFamily="18" charset="0"/>
              </a:rPr>
              <a:t>г.</a:t>
            </a:r>
          </a:p>
        </c:rich>
      </c:tx>
      <c:layout>
        <c:manualLayout>
          <c:xMode val="edge"/>
          <c:yMode val="edge"/>
          <c:x val="0.39657333016304214"/>
          <c:y val="0.19946512737968319"/>
        </c:manualLayout>
      </c:layout>
    </c:title>
    <c:plotArea>
      <c:layout>
        <c:manualLayout>
          <c:layoutTarget val="inner"/>
          <c:xMode val="edge"/>
          <c:yMode val="edge"/>
          <c:x val="0.2254425736778066"/>
          <c:y val="0.24580708995816486"/>
          <c:w val="0.49748951348406228"/>
          <c:h val="0.52060014663875409"/>
        </c:manualLayout>
      </c:layout>
      <c:pieChart>
        <c:varyColors val="1"/>
        <c:ser>
          <c:idx val="0"/>
          <c:order val="0"/>
          <c:tx>
            <c:strRef>
              <c:f>Лист1!$B$1</c:f>
              <c:strCache>
                <c:ptCount val="1"/>
                <c:pt idx="0">
                  <c:v>2017 г.</c:v>
                </c:pt>
              </c:strCache>
            </c:strRef>
          </c:tx>
          <c:spPr>
            <a:scene3d>
              <a:camera prst="orthographicFront"/>
              <a:lightRig rig="threePt" dir="t"/>
            </a:scene3d>
            <a:sp3d>
              <a:bevelT w="190500" h="38100"/>
            </a:sp3d>
          </c:spPr>
          <c:explosion val="6"/>
          <c:dPt>
            <c:idx val="0"/>
            <c:spPr>
              <a:solidFill>
                <a:schemeClr val="accent3">
                  <a:lumMod val="75000"/>
                </a:schemeClr>
              </a:solidFill>
              <a:scene3d>
                <a:camera prst="orthographicFront"/>
                <a:lightRig rig="threePt" dir="t"/>
              </a:scene3d>
              <a:sp3d>
                <a:bevelT w="190500" h="38100"/>
              </a:sp3d>
            </c:spPr>
          </c:dPt>
          <c:dPt>
            <c:idx val="1"/>
            <c:explosion val="4"/>
          </c:dPt>
          <c:dPt>
            <c:idx val="2"/>
            <c:explosion val="2"/>
            <c:spPr>
              <a:solidFill>
                <a:srgbClr val="FA5C04"/>
              </a:solidFill>
              <a:scene3d>
                <a:camera prst="orthographicFront"/>
                <a:lightRig rig="threePt" dir="t"/>
              </a:scene3d>
              <a:sp3d>
                <a:bevelT w="190500" h="38100"/>
              </a:sp3d>
            </c:spPr>
          </c:dPt>
          <c:dLbls>
            <c:dLbl>
              <c:idx val="0"/>
              <c:layout>
                <c:manualLayout>
                  <c:x val="-0.17803417035869498"/>
                  <c:y val="-1.7528217513682966E-2"/>
                </c:manualLayout>
              </c:layout>
              <c:showVal val="1"/>
              <c:extLst>
                <c:ext xmlns:c15="http://schemas.microsoft.com/office/drawing/2012/chart" uri="{CE6537A1-D6FC-4f65-9D91-7224C49458BB}"/>
              </c:extLst>
            </c:dLbl>
            <c:dLbl>
              <c:idx val="1"/>
              <c:layout/>
              <c:showVal val="1"/>
              <c:extLst>
                <c:ext xmlns:c15="http://schemas.microsoft.com/office/drawing/2012/chart" uri="{CE6537A1-D6FC-4f65-9D91-7224C49458BB}"/>
              </c:extLst>
            </c:dLbl>
            <c:dLbl>
              <c:idx val="2"/>
              <c:layout/>
              <c:showVal val="1"/>
              <c:extLst>
                <c:ext xmlns:c15="http://schemas.microsoft.com/office/drawing/2012/chart" uri="{CE6537A1-D6FC-4f65-9D91-7224C49458BB}"/>
              </c:extLst>
            </c:dLbl>
            <c:delete val="1"/>
            <c:spPr>
              <a:noFill/>
              <a:ln>
                <a:noFill/>
              </a:ln>
              <a:effectLst/>
            </c:spPr>
            <c:txPr>
              <a:bodyPr/>
              <a:lstStyle/>
              <a:p>
                <a:pPr>
                  <a:defRPr sz="2000" b="1">
                    <a:solidFill>
                      <a:srgbClr val="FFFFFF"/>
                    </a:solidFill>
                    <a:latin typeface="Bookman Old Style" panose="02050604050505020204" pitchFamily="18" charset="0"/>
                  </a:defRPr>
                </a:pPr>
                <a:endParaRPr lang="ru-RU"/>
              </a:p>
            </c:txPr>
            <c:extLst>
              <c:ext xmlns:c15="http://schemas.microsoft.com/office/drawing/2012/chart" uri="{CE6537A1-D6FC-4f65-9D91-7224C49458BB}"/>
            </c:extLst>
          </c:dLbls>
          <c:cat>
            <c:strRef>
              <c:f>Лист1!$A$2:$A$4</c:f>
              <c:strCache>
                <c:ptCount val="3"/>
                <c:pt idx="0">
                  <c:v>Трудоспособное население (м-16-59 лет, ж – 16-54 г.)
</c:v>
                </c:pt>
                <c:pt idx="1">
                  <c:v>Дети 0-15 лет
</c:v>
                </c:pt>
                <c:pt idx="2">
                  <c:v>Старше трудоспособного возраста (м- 60 лет и старше, ж – 55 лет и старше)
</c:v>
                </c:pt>
              </c:strCache>
            </c:strRef>
          </c:cat>
          <c:val>
            <c:numRef>
              <c:f>Лист1!$B$2:$B$4</c:f>
              <c:numCache>
                <c:formatCode>0.0%</c:formatCode>
                <c:ptCount val="3"/>
                <c:pt idx="0">
                  <c:v>0.55200000000000005</c:v>
                </c:pt>
                <c:pt idx="1">
                  <c:v>0.18600000000000003</c:v>
                </c:pt>
                <c:pt idx="2">
                  <c:v>0.26200000000000001</c:v>
                </c:pt>
              </c:numCache>
            </c:numRef>
          </c:val>
        </c:ser>
        <c:dLbls/>
        <c:firstSliceAng val="0"/>
      </c:pieChart>
    </c:plotArea>
    <c:plotVisOnly val="1"/>
    <c:dispBlanksAs val="zero"/>
  </c:chart>
  <c:txPr>
    <a:bodyPr/>
    <a:lstStyle/>
    <a:p>
      <a:pPr>
        <a:defRPr sz="1800"/>
      </a:pPr>
      <a:endParaRPr lang="ru-RU"/>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1.5625E-2"/>
          <c:y val="3.1303186146737997E-3"/>
          <c:w val="0.96562500000000007"/>
          <c:h val="0.82432488948758231"/>
        </c:manualLayout>
      </c:layout>
      <c:barChart>
        <c:barDir val="col"/>
        <c:grouping val="clustered"/>
        <c:ser>
          <c:idx val="0"/>
          <c:order val="0"/>
          <c:tx>
            <c:strRef>
              <c:f>Лист1!$B$1</c:f>
              <c:strCache>
                <c:ptCount val="1"/>
                <c:pt idx="0">
                  <c:v>Всего</c:v>
                </c:pt>
              </c:strCache>
            </c:strRef>
          </c:tx>
          <c:spPr>
            <a:scene3d>
              <a:camera prst="orthographicFront"/>
              <a:lightRig rig="threePt" dir="t"/>
            </a:scene3d>
            <a:sp3d>
              <a:bevelT w="190500" h="38100"/>
            </a:sp3d>
          </c:spPr>
          <c:dLbls>
            <c:spPr>
              <a:noFill/>
              <a:ln>
                <a:noFill/>
              </a:ln>
              <a:effectLst/>
            </c:spPr>
            <c:txPr>
              <a:bodyPr/>
              <a:lstStyle/>
              <a:p>
                <a:pPr>
                  <a:defRPr sz="2000" b="1">
                    <a:solidFill>
                      <a:schemeClr val="bg1"/>
                    </a:solidFill>
                    <a:effectLst>
                      <a:outerShdw blurRad="38100" dist="38100" dir="2700000" algn="tl">
                        <a:srgbClr val="000000">
                          <a:alpha val="43137"/>
                        </a:srgbClr>
                      </a:outerShdw>
                    </a:effectLst>
                    <a:latin typeface="Bookman Old Style" panose="02050604050505020204" pitchFamily="18" charset="0"/>
                  </a:defRPr>
                </a:pPr>
                <a:endParaRPr lang="ru-RU"/>
              </a:p>
            </c:txPr>
            <c:dLblPos val="ctr"/>
            <c:showVal val="1"/>
            <c:extLst xmlns:c16r2="http://schemas.microsoft.com/office/drawing/2015/06/chart">
              <c:ext xmlns:c15="http://schemas.microsoft.com/office/drawing/2012/chart" uri="{CE6537A1-D6FC-4f65-9D91-7224C49458BB}">
                <c15:showLeaderLines val="0"/>
              </c:ext>
            </c:extLst>
          </c:dLbls>
          <c:cat>
            <c:strRef>
              <c:f>Лист1!$A$2:$A$7</c:f>
              <c:strCache>
                <c:ptCount val="6"/>
                <c:pt idx="0">
                  <c:v>2013 г.</c:v>
                </c:pt>
                <c:pt idx="1">
                  <c:v>2014 г.</c:v>
                </c:pt>
                <c:pt idx="2">
                  <c:v>2015 г.</c:v>
                </c:pt>
                <c:pt idx="3">
                  <c:v>2016 г.</c:v>
                </c:pt>
                <c:pt idx="4">
                  <c:v>2017 г.</c:v>
                </c:pt>
                <c:pt idx="5">
                  <c:v>2018 г.</c:v>
                </c:pt>
              </c:strCache>
            </c:strRef>
          </c:cat>
          <c:val>
            <c:numRef>
              <c:f>Лист1!$B$2:$B$7</c:f>
              <c:numCache>
                <c:formatCode>General</c:formatCode>
                <c:ptCount val="6"/>
                <c:pt idx="0">
                  <c:v>93</c:v>
                </c:pt>
                <c:pt idx="1">
                  <c:v>94</c:v>
                </c:pt>
                <c:pt idx="2">
                  <c:v>99</c:v>
                </c:pt>
                <c:pt idx="3">
                  <c:v>111</c:v>
                </c:pt>
                <c:pt idx="4">
                  <c:v>117</c:v>
                </c:pt>
                <c:pt idx="5">
                  <c:v>120</c:v>
                </c:pt>
              </c:numCache>
            </c:numRef>
          </c:val>
          <c:extLst xmlns:c16r2="http://schemas.microsoft.com/office/drawing/2015/06/chart">
            <c:ext xmlns:c16="http://schemas.microsoft.com/office/drawing/2014/chart" uri="{C3380CC4-5D6E-409C-BE32-E72D297353CC}">
              <c16:uniqueId val="{00000000-40B8-4845-BA8A-5C2194473EFD}"/>
            </c:ext>
          </c:extLst>
        </c:ser>
        <c:dLbls/>
        <c:axId val="123434112"/>
        <c:axId val="123435648"/>
      </c:barChart>
      <c:catAx>
        <c:axId val="123434112"/>
        <c:scaling>
          <c:orientation val="minMax"/>
        </c:scaling>
        <c:axPos val="b"/>
        <c:numFmt formatCode="General" sourceLinked="0"/>
        <c:tickLblPos val="nextTo"/>
        <c:txPr>
          <a:bodyPr/>
          <a:lstStyle/>
          <a:p>
            <a:pPr>
              <a:defRPr b="1">
                <a:latin typeface="Bookman Old Style" panose="02050604050505020204" pitchFamily="18" charset="0"/>
              </a:defRPr>
            </a:pPr>
            <a:endParaRPr lang="ru-RU"/>
          </a:p>
        </c:txPr>
        <c:crossAx val="123435648"/>
        <c:crosses val="autoZero"/>
        <c:auto val="1"/>
        <c:lblAlgn val="ctr"/>
        <c:lblOffset val="100"/>
      </c:catAx>
      <c:valAx>
        <c:axId val="123435648"/>
        <c:scaling>
          <c:orientation val="minMax"/>
        </c:scaling>
        <c:axPos val="l"/>
        <c:numFmt formatCode="General" sourceLinked="1"/>
        <c:tickLblPos val="nextTo"/>
        <c:txPr>
          <a:bodyPr/>
          <a:lstStyle/>
          <a:p>
            <a:pPr>
              <a:defRPr sz="1400" b="1">
                <a:latin typeface="Bookman Old Style" panose="02050604050505020204" pitchFamily="18" charset="0"/>
              </a:defRPr>
            </a:pPr>
            <a:endParaRPr lang="ru-RU"/>
          </a:p>
        </c:txPr>
        <c:crossAx val="123434112"/>
        <c:crosses val="autoZero"/>
        <c:crossBetween val="between"/>
      </c:valAx>
    </c:plotArea>
    <c:plotVisOnly val="1"/>
    <c:dispBlanksAs val="gap"/>
  </c:chart>
  <c:txPr>
    <a:bodyPr/>
    <a:lstStyle/>
    <a:p>
      <a:pPr>
        <a:defRPr sz="1800"/>
      </a:pPr>
      <a:endParaRPr lang="ru-RU"/>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6.2003914437852879E-2"/>
          <c:y val="0.34948882461982456"/>
          <c:w val="0.93799608556214709"/>
          <c:h val="0.46566190070082014"/>
        </c:manualLayout>
      </c:layout>
      <c:barChart>
        <c:barDir val="col"/>
        <c:grouping val="clustered"/>
        <c:ser>
          <c:idx val="0"/>
          <c:order val="0"/>
          <c:tx>
            <c:strRef>
              <c:f>Лист1!$B$1</c:f>
              <c:strCache>
                <c:ptCount val="1"/>
                <c:pt idx="0">
                  <c:v>Ряд 1</c:v>
                </c:pt>
              </c:strCache>
            </c:strRef>
          </c:tx>
          <c:spPr>
            <a:solidFill>
              <a:srgbClr val="FF0000"/>
            </a:solidFill>
            <a:scene3d>
              <a:camera prst="orthographicFront"/>
              <a:lightRig rig="balanced" dir="t">
                <a:rot lat="0" lon="0" rev="8700000"/>
              </a:lightRig>
            </a:scene3d>
            <a:sp3d>
              <a:bevelT w="190500" h="38100"/>
            </a:sp3d>
          </c:spPr>
          <c:dLbls>
            <c:spPr>
              <a:noFill/>
              <a:ln>
                <a:noFill/>
              </a:ln>
              <a:effectLst/>
            </c:spPr>
            <c:dLblPos val="ctr"/>
            <c:showVal val="1"/>
            <c:extLst xmlns:c16r2="http://schemas.microsoft.com/office/drawing/2015/06/chart">
              <c:ext xmlns:c15="http://schemas.microsoft.com/office/drawing/2012/chart" uri="{CE6537A1-D6FC-4f65-9D91-7224C49458BB}">
                <c15:showLeaderLines val="0"/>
              </c:ext>
            </c:extLst>
          </c:dLbls>
          <c:cat>
            <c:strRef>
              <c:f>Лист1!$A$2:$A$7</c:f>
              <c:strCache>
                <c:ptCount val="6"/>
                <c:pt idx="0">
                  <c:v>2013 г.</c:v>
                </c:pt>
                <c:pt idx="1">
                  <c:v>2014 г.</c:v>
                </c:pt>
                <c:pt idx="2">
                  <c:v>2015 г.</c:v>
                </c:pt>
                <c:pt idx="3">
                  <c:v>2016 г.</c:v>
                </c:pt>
                <c:pt idx="4">
                  <c:v>2017 г.</c:v>
                </c:pt>
                <c:pt idx="5">
                  <c:v>2018 г.</c:v>
                </c:pt>
              </c:strCache>
            </c:strRef>
          </c:cat>
          <c:val>
            <c:numRef>
              <c:f>Лист1!$B$2:$B$7</c:f>
              <c:numCache>
                <c:formatCode>General</c:formatCode>
                <c:ptCount val="6"/>
                <c:pt idx="0">
                  <c:v>14</c:v>
                </c:pt>
                <c:pt idx="1">
                  <c:v>18</c:v>
                </c:pt>
                <c:pt idx="2">
                  <c:v>25</c:v>
                </c:pt>
                <c:pt idx="3">
                  <c:v>37</c:v>
                </c:pt>
                <c:pt idx="4">
                  <c:v>44</c:v>
                </c:pt>
                <c:pt idx="5">
                  <c:v>45</c:v>
                </c:pt>
              </c:numCache>
            </c:numRef>
          </c:val>
          <c:extLst xmlns:c16r2="http://schemas.microsoft.com/office/drawing/2015/06/chart">
            <c:ext xmlns:c16="http://schemas.microsoft.com/office/drawing/2014/chart" uri="{C3380CC4-5D6E-409C-BE32-E72D297353CC}">
              <c16:uniqueId val="{00000000-CD5F-479D-BCB2-1EB4CD718BCB}"/>
            </c:ext>
          </c:extLst>
        </c:ser>
        <c:dLbls/>
        <c:axId val="124979456"/>
        <c:axId val="124989440"/>
      </c:barChart>
      <c:catAx>
        <c:axId val="124979456"/>
        <c:scaling>
          <c:orientation val="minMax"/>
        </c:scaling>
        <c:axPos val="b"/>
        <c:numFmt formatCode="General" sourceLinked="0"/>
        <c:tickLblPos val="nextTo"/>
        <c:crossAx val="124989440"/>
        <c:crosses val="autoZero"/>
        <c:auto val="1"/>
        <c:lblAlgn val="ctr"/>
        <c:lblOffset val="100"/>
      </c:catAx>
      <c:valAx>
        <c:axId val="124989440"/>
        <c:scaling>
          <c:orientation val="minMax"/>
        </c:scaling>
        <c:axPos val="l"/>
        <c:numFmt formatCode="General" sourceLinked="1"/>
        <c:tickLblPos val="nextTo"/>
        <c:txPr>
          <a:bodyPr/>
          <a:lstStyle/>
          <a:p>
            <a:pPr>
              <a:defRPr sz="1400"/>
            </a:pPr>
            <a:endParaRPr lang="ru-RU"/>
          </a:p>
        </c:txPr>
        <c:crossAx val="124979456"/>
        <c:crosses val="autoZero"/>
        <c:crossBetween val="between"/>
        <c:majorUnit val="10"/>
      </c:valAx>
      <c:spPr>
        <a:noFill/>
        <a:ln w="25400">
          <a:noFill/>
        </a:ln>
      </c:spPr>
    </c:plotArea>
    <c:plotVisOnly val="1"/>
    <c:dispBlanksAs val="gap"/>
  </c:chart>
  <c:txPr>
    <a:bodyPr/>
    <a:lstStyle/>
    <a:p>
      <a:pPr>
        <a:defRPr sz="1800" b="1">
          <a:latin typeface="Bookman Old Style" panose="02050604050505020204" pitchFamily="18" charset="0"/>
        </a:defRPr>
      </a:pPr>
      <a:endParaRPr lang="ru-RU"/>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sz="2400">
                <a:solidFill>
                  <a:srgbClr val="002060"/>
                </a:solidFill>
                <a:latin typeface="Bookman Old Style" panose="02050604050505020204" pitchFamily="18" charset="0"/>
              </a:defRPr>
            </a:pPr>
            <a:r>
              <a:rPr lang="ru-RU" sz="2400" dirty="0">
                <a:solidFill>
                  <a:srgbClr val="002060"/>
                </a:solidFill>
                <a:latin typeface="Bookman Old Style" panose="02050604050505020204" pitchFamily="18" charset="0"/>
              </a:rPr>
              <a:t>2013 год</a:t>
            </a:r>
          </a:p>
        </c:rich>
      </c:tx>
      <c:layout>
        <c:manualLayout>
          <c:xMode val="edge"/>
          <c:yMode val="edge"/>
          <c:x val="0.28814062499999998"/>
          <c:y val="7.7488244226858974E-2"/>
        </c:manualLayout>
      </c:layout>
    </c:title>
    <c:plotArea>
      <c:layout>
        <c:manualLayout>
          <c:layoutTarget val="inner"/>
          <c:xMode val="edge"/>
          <c:yMode val="edge"/>
          <c:x val="2.5178518700787397E-2"/>
          <c:y val="0.11996557569486367"/>
          <c:w val="0.59279539862204722"/>
          <c:h val="0.78489777779804992"/>
        </c:manualLayout>
      </c:layout>
      <c:pieChart>
        <c:varyColors val="1"/>
        <c:ser>
          <c:idx val="0"/>
          <c:order val="0"/>
          <c:tx>
            <c:strRef>
              <c:f>Лист1!$B$1</c:f>
              <c:strCache>
                <c:ptCount val="1"/>
                <c:pt idx="0">
                  <c:v>2013 г.</c:v>
                </c:pt>
              </c:strCache>
            </c:strRef>
          </c:tx>
          <c:spPr>
            <a:effectLst>
              <a:outerShdw blurRad="50800" dist="38100" dir="8100000" algn="tr" rotWithShape="0">
                <a:prstClr val="black">
                  <a:alpha val="40000"/>
                </a:prstClr>
              </a:outerShdw>
            </a:effectLst>
            <a:scene3d>
              <a:camera prst="orthographicFront"/>
              <a:lightRig rig="threePt" dir="t"/>
            </a:scene3d>
            <a:sp3d>
              <a:bevelT w="190500" h="38100"/>
            </a:sp3d>
          </c:spPr>
          <c:explosion val="25"/>
          <c:dPt>
            <c:idx val="0"/>
            <c:explosion val="22"/>
            <c:spPr>
              <a:solidFill>
                <a:schemeClr val="accent3">
                  <a:lumMod val="75000"/>
                </a:schemeClr>
              </a:solidFill>
              <a:effectLst>
                <a:outerShdw blurRad="50800" dist="38100" dir="8100000" algn="tr" rotWithShape="0">
                  <a:prstClr val="black">
                    <a:alpha val="40000"/>
                  </a:prstClr>
                </a:outerShdw>
              </a:effectLst>
              <a:scene3d>
                <a:camera prst="orthographicFront"/>
                <a:lightRig rig="threePt" dir="t"/>
              </a:scene3d>
              <a:sp3d>
                <a:bevelT w="190500" h="38100"/>
              </a:sp3d>
            </c:spPr>
            <c:extLst xmlns:c16r2="http://schemas.microsoft.com/office/drawing/2015/06/chart">
              <c:ext xmlns:c16="http://schemas.microsoft.com/office/drawing/2014/chart" uri="{C3380CC4-5D6E-409C-BE32-E72D297353CC}">
                <c16:uniqueId val="{00000001-988F-4100-B5C1-7F0670A82C9D}"/>
              </c:ext>
            </c:extLst>
          </c:dPt>
          <c:dPt>
            <c:idx val="1"/>
            <c:explosion val="7"/>
            <c:spPr>
              <a:solidFill>
                <a:srgbClr val="F6530A"/>
              </a:solidFill>
              <a:effectLst>
                <a:outerShdw blurRad="50800" dist="38100" dir="8100000" algn="tr" rotWithShape="0">
                  <a:prstClr val="black">
                    <a:alpha val="40000"/>
                  </a:prstClr>
                </a:outerShdw>
              </a:effectLst>
              <a:scene3d>
                <a:camera prst="orthographicFront"/>
                <a:lightRig rig="threePt" dir="t"/>
              </a:scene3d>
              <a:sp3d>
                <a:bevelT w="190500" h="38100"/>
              </a:sp3d>
            </c:spPr>
            <c:extLst xmlns:c16r2="http://schemas.microsoft.com/office/drawing/2015/06/chart">
              <c:ext xmlns:c16="http://schemas.microsoft.com/office/drawing/2014/chart" uri="{C3380CC4-5D6E-409C-BE32-E72D297353CC}">
                <c16:uniqueId val="{00000003-988F-4100-B5C1-7F0670A82C9D}"/>
              </c:ext>
            </c:extLst>
          </c:dPt>
          <c:dPt>
            <c:idx val="2"/>
            <c:explosion val="5"/>
            <c:spPr>
              <a:solidFill>
                <a:srgbClr val="00B0F0"/>
              </a:solidFill>
              <a:effectLst>
                <a:outerShdw blurRad="50800" dist="38100" dir="8100000" algn="tr" rotWithShape="0">
                  <a:prstClr val="black">
                    <a:alpha val="40000"/>
                  </a:prstClr>
                </a:outerShdw>
              </a:effectLst>
              <a:scene3d>
                <a:camera prst="orthographicFront"/>
                <a:lightRig rig="threePt" dir="t"/>
              </a:scene3d>
              <a:sp3d>
                <a:bevelT w="190500" h="38100"/>
              </a:sp3d>
            </c:spPr>
            <c:extLst xmlns:c16r2="http://schemas.microsoft.com/office/drawing/2015/06/chart">
              <c:ext xmlns:c16="http://schemas.microsoft.com/office/drawing/2014/chart" uri="{C3380CC4-5D6E-409C-BE32-E72D297353CC}">
                <c16:uniqueId val="{00000005-988F-4100-B5C1-7F0670A82C9D}"/>
              </c:ext>
            </c:extLst>
          </c:dPt>
          <c:dPt>
            <c:idx val="3"/>
            <c:spPr>
              <a:solidFill>
                <a:srgbClr val="FFFF00"/>
              </a:solidFill>
              <a:effectLst>
                <a:outerShdw blurRad="50800" dist="38100" dir="8100000" algn="tr" rotWithShape="0">
                  <a:prstClr val="black">
                    <a:alpha val="40000"/>
                  </a:prstClr>
                </a:outerShdw>
              </a:effectLst>
              <a:scene3d>
                <a:camera prst="orthographicFront"/>
                <a:lightRig rig="threePt" dir="t"/>
              </a:scene3d>
              <a:sp3d>
                <a:bevelT w="190500" h="38100"/>
              </a:sp3d>
            </c:spPr>
            <c:extLst xmlns:c16r2="http://schemas.microsoft.com/office/drawing/2015/06/chart">
              <c:ext xmlns:c16="http://schemas.microsoft.com/office/drawing/2014/chart" uri="{C3380CC4-5D6E-409C-BE32-E72D297353CC}">
                <c16:uniqueId val="{00000007-988F-4100-B5C1-7F0670A82C9D}"/>
              </c:ext>
            </c:extLst>
          </c:dPt>
          <c:dLbls>
            <c:dLbl>
              <c:idx val="0"/>
              <c:layout>
                <c:manualLayout>
                  <c:x val="-9.4828986220472422E-2"/>
                  <c:y val="-0.27950150895484815"/>
                </c:manualLayout>
              </c:layout>
              <c:showVal val="1"/>
              <c:extLst xmlns:c16r2="http://schemas.microsoft.com/office/drawing/2015/06/chart">
                <c:ext xmlns:c16="http://schemas.microsoft.com/office/drawing/2014/chart" uri="{C3380CC4-5D6E-409C-BE32-E72D297353CC}">
                  <c16:uniqueId val="{00000001-988F-4100-B5C1-7F0670A82C9D}"/>
                </c:ext>
                <c:ext xmlns:c15="http://schemas.microsoft.com/office/drawing/2012/chart" uri="{CE6537A1-D6FC-4f65-9D91-7224C49458BB}"/>
              </c:extLst>
            </c:dLbl>
            <c:dLbl>
              <c:idx val="1"/>
              <c:layout>
                <c:manualLayout>
                  <c:x val="0.13563410433070866"/>
                  <c:y val="0.11497346500537738"/>
                </c:manualLayout>
              </c:layout>
              <c:showVal val="1"/>
              <c:extLst xmlns:c16r2="http://schemas.microsoft.com/office/drawing/2015/06/chart">
                <c:ext xmlns:c16="http://schemas.microsoft.com/office/drawing/2014/chart" uri="{C3380CC4-5D6E-409C-BE32-E72D297353CC}">
                  <c16:uniqueId val="{00000003-988F-4100-B5C1-7F0670A82C9D}"/>
                </c:ext>
                <c:ext xmlns:c15="http://schemas.microsoft.com/office/drawing/2012/chart" uri="{CE6537A1-D6FC-4f65-9D91-7224C49458BB}"/>
              </c:extLst>
            </c:dLbl>
            <c:dLbl>
              <c:idx val="2"/>
              <c:layout>
                <c:manualLayout>
                  <c:x val="4.9067667322834636E-2"/>
                  <c:y val="9.2839900916906318E-2"/>
                </c:manualLayout>
              </c:layout>
              <c:showVal val="1"/>
              <c:extLst xmlns:c16r2="http://schemas.microsoft.com/office/drawing/2015/06/chart">
                <c:ext xmlns:c16="http://schemas.microsoft.com/office/drawing/2014/chart" uri="{C3380CC4-5D6E-409C-BE32-E72D297353CC}">
                  <c16:uniqueId val="{00000005-988F-4100-B5C1-7F0670A82C9D}"/>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7-988F-4100-B5C1-7F0670A82C9D}"/>
                </c:ext>
                <c:ext xmlns:c15="http://schemas.microsoft.com/office/drawing/2012/chart" uri="{CE6537A1-D6FC-4f65-9D91-7224C49458BB}"/>
              </c:extLst>
            </c:dLbl>
            <c:spPr>
              <a:noFill/>
              <a:ln>
                <a:noFill/>
              </a:ln>
              <a:effectLst/>
            </c:spPr>
            <c:txPr>
              <a:bodyPr/>
              <a:lstStyle/>
              <a:p>
                <a:pPr>
                  <a:defRPr sz="2400" b="1">
                    <a:solidFill>
                      <a:schemeClr val="bg1"/>
                    </a:solidFill>
                    <a:latin typeface="Bookman Old Style" panose="02050604050505020204" pitchFamily="18" charset="0"/>
                  </a:defRPr>
                </a:pPr>
                <a:endParaRPr lang="ru-RU"/>
              </a:p>
            </c:txPr>
            <c:showVal val="1"/>
            <c:extLst xmlns:c16r2="http://schemas.microsoft.com/office/drawing/2015/06/chart">
              <c:ext xmlns:c15="http://schemas.microsoft.com/office/drawing/2012/chart" uri="{CE6537A1-D6FC-4f65-9D91-7224C49458BB}"/>
            </c:extLst>
          </c:dLbls>
          <c:cat>
            <c:strRef>
              <c:f>Лист1!$A$2:$A$5</c:f>
              <c:strCache>
                <c:ptCount val="4"/>
                <c:pt idx="0">
                  <c:v>государственные МО Архангельской области</c:v>
                </c:pt>
                <c:pt idx="1">
                  <c:v>негосударственной формы собственности</c:v>
                </c:pt>
                <c:pt idx="2">
                  <c:v>федеральной собственности </c:v>
                </c:pt>
                <c:pt idx="3">
                  <c:v>собственности других субъектов</c:v>
                </c:pt>
              </c:strCache>
            </c:strRef>
          </c:cat>
          <c:val>
            <c:numRef>
              <c:f>Лист1!$B$2:$B$5</c:f>
              <c:numCache>
                <c:formatCode>0.0%</c:formatCode>
                <c:ptCount val="4"/>
                <c:pt idx="0">
                  <c:v>0.78500000000000003</c:v>
                </c:pt>
                <c:pt idx="1">
                  <c:v>0.15000000000000002</c:v>
                </c:pt>
                <c:pt idx="2">
                  <c:v>6.5000000000000002E-2</c:v>
                </c:pt>
                <c:pt idx="3">
                  <c:v>0</c:v>
                </c:pt>
              </c:numCache>
            </c:numRef>
          </c:val>
          <c:extLst xmlns:c16r2="http://schemas.microsoft.com/office/drawing/2015/06/chart">
            <c:ext xmlns:c16="http://schemas.microsoft.com/office/drawing/2014/chart" uri="{C3380CC4-5D6E-409C-BE32-E72D297353CC}">
              <c16:uniqueId val="{00000008-988F-4100-B5C1-7F0670A82C9D}"/>
            </c:ext>
          </c:extLst>
        </c:ser>
        <c:dLbls/>
        <c:firstSliceAng val="0"/>
      </c:pieChart>
    </c:plotArea>
    <c:legend>
      <c:legendPos val="r"/>
      <c:legendEntry>
        <c:idx val="0"/>
        <c:txPr>
          <a:bodyPr/>
          <a:lstStyle/>
          <a:p>
            <a:pPr>
              <a:defRPr>
                <a:latin typeface="Bookman Old Style" panose="02050604050505020204" pitchFamily="18" charset="0"/>
              </a:defRPr>
            </a:pPr>
            <a:endParaRPr lang="ru-RU"/>
          </a:p>
        </c:txPr>
      </c:legendEntry>
      <c:legendEntry>
        <c:idx val="1"/>
        <c:txPr>
          <a:bodyPr/>
          <a:lstStyle/>
          <a:p>
            <a:pPr>
              <a:defRPr>
                <a:latin typeface="Bookman Old Style" panose="02050604050505020204" pitchFamily="18" charset="0"/>
              </a:defRPr>
            </a:pPr>
            <a:endParaRPr lang="ru-RU"/>
          </a:p>
        </c:txPr>
      </c:legendEntry>
      <c:legendEntry>
        <c:idx val="2"/>
        <c:txPr>
          <a:bodyPr/>
          <a:lstStyle/>
          <a:p>
            <a:pPr>
              <a:defRPr>
                <a:latin typeface="Bookman Old Style" panose="02050604050505020204" pitchFamily="18" charset="0"/>
              </a:defRPr>
            </a:pPr>
            <a:endParaRPr lang="ru-RU"/>
          </a:p>
        </c:txPr>
      </c:legendEntry>
      <c:legendEntry>
        <c:idx val="3"/>
        <c:txPr>
          <a:bodyPr/>
          <a:lstStyle/>
          <a:p>
            <a:pPr>
              <a:defRPr>
                <a:latin typeface="Bookman Old Style" panose="02050604050505020204" pitchFamily="18" charset="0"/>
              </a:defRPr>
            </a:pPr>
            <a:endParaRPr lang="ru-RU"/>
          </a:p>
        </c:txPr>
      </c:legendEntry>
      <c:layout>
        <c:manualLayout>
          <c:xMode val="edge"/>
          <c:yMode val="edge"/>
          <c:x val="0.63533981299212605"/>
          <c:y val="0.12539263288593033"/>
          <c:w val="0.31778518700787411"/>
          <c:h val="0.78422190025683025"/>
        </c:manualLayout>
      </c:layout>
    </c:legend>
    <c:plotVisOnly val="1"/>
    <c:dispBlanksAs val="zero"/>
  </c:chart>
  <c:txPr>
    <a:bodyPr/>
    <a:lstStyle/>
    <a:p>
      <a:pPr>
        <a:defRPr sz="1800"/>
      </a:pPr>
      <a:endParaRPr lang="ru-RU"/>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lang val="ru-RU"/>
  <c:chart>
    <c:title>
      <c:layout>
        <c:manualLayout>
          <c:xMode val="edge"/>
          <c:yMode val="edge"/>
          <c:x val="0.28345312499999997"/>
          <c:y val="8.9307567764176504E-2"/>
        </c:manualLayout>
      </c:layout>
      <c:txPr>
        <a:bodyPr/>
        <a:lstStyle/>
        <a:p>
          <a:pPr>
            <a:defRPr sz="2400">
              <a:solidFill>
                <a:srgbClr val="002060"/>
              </a:solidFill>
              <a:latin typeface="Bookman Old Style" panose="02050604050505020204" pitchFamily="18" charset="0"/>
            </a:defRPr>
          </a:pPr>
          <a:endParaRPr lang="ru-RU"/>
        </a:p>
      </c:txPr>
    </c:title>
    <c:plotArea>
      <c:layout>
        <c:manualLayout>
          <c:layoutTarget val="inner"/>
          <c:xMode val="edge"/>
          <c:yMode val="edge"/>
          <c:x val="6.8928518700787395E-2"/>
          <c:y val="0.145738928069063"/>
          <c:w val="0.60842039862204722"/>
          <c:h val="0.91263054179192027"/>
        </c:manualLayout>
      </c:layout>
      <c:pieChart>
        <c:varyColors val="1"/>
        <c:ser>
          <c:idx val="0"/>
          <c:order val="0"/>
          <c:tx>
            <c:strRef>
              <c:f>Лист1!$B$1</c:f>
              <c:strCache>
                <c:ptCount val="1"/>
                <c:pt idx="0">
                  <c:v>2018 год</c:v>
                </c:pt>
              </c:strCache>
            </c:strRef>
          </c:tx>
          <c:spPr>
            <a:effectLst>
              <a:outerShdw blurRad="50800" dist="38100" dir="8100000" algn="tr" rotWithShape="0">
                <a:prstClr val="black">
                  <a:alpha val="40000"/>
                </a:prstClr>
              </a:outerShdw>
            </a:effectLst>
            <a:scene3d>
              <a:camera prst="orthographicFront"/>
              <a:lightRig rig="threePt" dir="t"/>
            </a:scene3d>
            <a:sp3d>
              <a:bevelT w="190500" h="38100"/>
            </a:sp3d>
          </c:spPr>
          <c:explosion val="26"/>
          <c:dPt>
            <c:idx val="0"/>
            <c:explosion val="6"/>
            <c:spPr>
              <a:solidFill>
                <a:schemeClr val="accent3">
                  <a:lumMod val="75000"/>
                </a:schemeClr>
              </a:solidFill>
              <a:effectLst>
                <a:outerShdw blurRad="50800" dist="38100" dir="8100000" algn="tr" rotWithShape="0">
                  <a:prstClr val="black">
                    <a:alpha val="40000"/>
                  </a:prstClr>
                </a:outerShdw>
              </a:effectLst>
              <a:scene3d>
                <a:camera prst="orthographicFront"/>
                <a:lightRig rig="threePt" dir="t"/>
              </a:scene3d>
              <a:sp3d>
                <a:bevelT w="190500" h="38100"/>
              </a:sp3d>
            </c:spPr>
            <c:extLst xmlns:c16r2="http://schemas.microsoft.com/office/drawing/2015/06/chart">
              <c:ext xmlns:c16="http://schemas.microsoft.com/office/drawing/2014/chart" uri="{C3380CC4-5D6E-409C-BE32-E72D297353CC}">
                <c16:uniqueId val="{00000001-0C2C-4DC1-9EA5-3E3A55B89E55}"/>
              </c:ext>
            </c:extLst>
          </c:dPt>
          <c:dPt>
            <c:idx val="1"/>
            <c:explosion val="4"/>
            <c:spPr>
              <a:solidFill>
                <a:srgbClr val="F6530A"/>
              </a:solidFill>
              <a:effectLst>
                <a:outerShdw blurRad="50800" dist="38100" dir="8100000" algn="tr" rotWithShape="0">
                  <a:prstClr val="black">
                    <a:alpha val="40000"/>
                  </a:prstClr>
                </a:outerShdw>
              </a:effectLst>
              <a:scene3d>
                <a:camera prst="orthographicFront"/>
                <a:lightRig rig="threePt" dir="t"/>
              </a:scene3d>
              <a:sp3d>
                <a:bevelT w="190500" h="38100"/>
              </a:sp3d>
            </c:spPr>
            <c:extLst xmlns:c16r2="http://schemas.microsoft.com/office/drawing/2015/06/chart">
              <c:ext xmlns:c16="http://schemas.microsoft.com/office/drawing/2014/chart" uri="{C3380CC4-5D6E-409C-BE32-E72D297353CC}">
                <c16:uniqueId val="{00000003-0C2C-4DC1-9EA5-3E3A55B89E55}"/>
              </c:ext>
            </c:extLst>
          </c:dPt>
          <c:dPt>
            <c:idx val="2"/>
            <c:explosion val="8"/>
            <c:spPr>
              <a:solidFill>
                <a:srgbClr val="00B0F0"/>
              </a:solidFill>
              <a:effectLst>
                <a:outerShdw blurRad="50800" dist="38100" dir="8100000" algn="tr" rotWithShape="0">
                  <a:prstClr val="black">
                    <a:alpha val="40000"/>
                  </a:prstClr>
                </a:outerShdw>
              </a:effectLst>
              <a:scene3d>
                <a:camera prst="orthographicFront"/>
                <a:lightRig rig="threePt" dir="t"/>
              </a:scene3d>
              <a:sp3d>
                <a:bevelT w="190500" h="38100"/>
              </a:sp3d>
            </c:spPr>
            <c:extLst xmlns:c16r2="http://schemas.microsoft.com/office/drawing/2015/06/chart">
              <c:ext xmlns:c16="http://schemas.microsoft.com/office/drawing/2014/chart" uri="{C3380CC4-5D6E-409C-BE32-E72D297353CC}">
                <c16:uniqueId val="{00000005-0C2C-4DC1-9EA5-3E3A55B89E55}"/>
              </c:ext>
            </c:extLst>
          </c:dPt>
          <c:dPt>
            <c:idx val="3"/>
            <c:explosion val="17"/>
            <c:spPr>
              <a:solidFill>
                <a:srgbClr val="FFC000"/>
              </a:solidFill>
              <a:effectLst>
                <a:outerShdw blurRad="50800" dist="38100" dir="8100000" algn="tr" rotWithShape="0">
                  <a:prstClr val="black">
                    <a:alpha val="40000"/>
                  </a:prstClr>
                </a:outerShdw>
              </a:effectLst>
              <a:scene3d>
                <a:camera prst="orthographicFront"/>
                <a:lightRig rig="threePt" dir="t"/>
              </a:scene3d>
              <a:sp3d>
                <a:bevelT w="190500" h="38100"/>
              </a:sp3d>
            </c:spPr>
            <c:extLst xmlns:c16r2="http://schemas.microsoft.com/office/drawing/2015/06/chart">
              <c:ext xmlns:c16="http://schemas.microsoft.com/office/drawing/2014/chart" uri="{C3380CC4-5D6E-409C-BE32-E72D297353CC}">
                <c16:uniqueId val="{00000007-0C2C-4DC1-9EA5-3E3A55B89E55}"/>
              </c:ext>
            </c:extLst>
          </c:dPt>
          <c:dLbls>
            <c:dLbl>
              <c:idx val="0"/>
              <c:layout>
                <c:manualLayout>
                  <c:x val="-0.17139148622047246"/>
                  <c:y val="-1.7117678572977451E-2"/>
                </c:manualLayout>
              </c:layout>
              <c:showVal val="1"/>
              <c:extLst xmlns:c16r2="http://schemas.microsoft.com/office/drawing/2015/06/chart">
                <c:ext xmlns:c16="http://schemas.microsoft.com/office/drawing/2014/chart" uri="{C3380CC4-5D6E-409C-BE32-E72D297353CC}">
                  <c16:uniqueId val="{00000001-0C2C-4DC1-9EA5-3E3A55B89E55}"/>
                </c:ext>
                <c:ext xmlns:c15="http://schemas.microsoft.com/office/drawing/2012/chart" uri="{CE6537A1-D6FC-4f65-9D91-7224C49458BB}"/>
              </c:extLst>
            </c:dLbl>
            <c:dLbl>
              <c:idx val="1"/>
              <c:layout>
                <c:manualLayout>
                  <c:x val="0.1617081692913386"/>
                  <c:y val="3.567577485008354E-3"/>
                </c:manualLayout>
              </c:layout>
              <c:showVal val="1"/>
              <c:extLst xmlns:c16r2="http://schemas.microsoft.com/office/drawing/2015/06/chart">
                <c:ext xmlns:c16="http://schemas.microsoft.com/office/drawing/2014/chart" uri="{C3380CC4-5D6E-409C-BE32-E72D297353CC}">
                  <c16:uniqueId val="{00000003-0C2C-4DC1-9EA5-3E3A55B89E55}"/>
                </c:ext>
                <c:ext xmlns:c15="http://schemas.microsoft.com/office/drawing/2012/chart" uri="{CE6537A1-D6FC-4f65-9D91-7224C49458BB}"/>
              </c:extLst>
            </c:dLbl>
            <c:dLbl>
              <c:idx val="2"/>
              <c:layout>
                <c:manualLayout>
                  <c:x val="7.9156373031496086E-2"/>
                  <c:y val="0.1058574449662507"/>
                </c:manualLayout>
              </c:layout>
              <c:showVal val="1"/>
              <c:extLst xmlns:c16r2="http://schemas.microsoft.com/office/drawing/2015/06/chart">
                <c:ext xmlns:c16="http://schemas.microsoft.com/office/drawing/2014/chart" uri="{C3380CC4-5D6E-409C-BE32-E72D297353CC}">
                  <c16:uniqueId val="{00000005-0C2C-4DC1-9EA5-3E3A55B89E55}"/>
                </c:ext>
                <c:ext xmlns:c15="http://schemas.microsoft.com/office/drawing/2012/chart" uri="{CE6537A1-D6FC-4f65-9D91-7224C49458BB}"/>
              </c:extLst>
            </c:dLbl>
            <c:dLbl>
              <c:idx val="3"/>
              <c:layout>
                <c:manualLayout>
                  <c:x val="9.9018331692913325E-2"/>
                  <c:y val="6.3362120300122629E-2"/>
                </c:manualLayout>
              </c:layout>
              <c:showVal val="1"/>
              <c:extLst xmlns:c16r2="http://schemas.microsoft.com/office/drawing/2015/06/chart">
                <c:ext xmlns:c16="http://schemas.microsoft.com/office/drawing/2014/chart" uri="{C3380CC4-5D6E-409C-BE32-E72D297353CC}">
                  <c16:uniqueId val="{00000007-0C2C-4DC1-9EA5-3E3A55B89E55}"/>
                </c:ext>
                <c:ext xmlns:c15="http://schemas.microsoft.com/office/drawing/2012/chart" uri="{CE6537A1-D6FC-4f65-9D91-7224C49458BB}"/>
              </c:extLst>
            </c:dLbl>
            <c:spPr>
              <a:noFill/>
              <a:ln>
                <a:noFill/>
              </a:ln>
              <a:effectLst/>
            </c:spPr>
            <c:txPr>
              <a:bodyPr/>
              <a:lstStyle/>
              <a:p>
                <a:pPr>
                  <a:defRPr sz="2400" b="1">
                    <a:solidFill>
                      <a:schemeClr val="bg1"/>
                    </a:solidFill>
                    <a:latin typeface="Bookman Old Style" panose="02050604050505020204" pitchFamily="18" charset="0"/>
                  </a:defRPr>
                </a:pPr>
                <a:endParaRPr lang="ru-RU"/>
              </a:p>
            </c:txPr>
            <c:showVal val="1"/>
            <c:showLeaderLines val="1"/>
            <c:extLst xmlns:c16r2="http://schemas.microsoft.com/office/drawing/2015/06/chart">
              <c:ext xmlns:c15="http://schemas.microsoft.com/office/drawing/2012/chart" uri="{CE6537A1-D6FC-4f65-9D91-7224C49458BB}"/>
            </c:extLst>
          </c:dLbls>
          <c:cat>
            <c:strRef>
              <c:f>Лист1!$A$2:$A$5</c:f>
              <c:strCache>
                <c:ptCount val="4"/>
                <c:pt idx="0">
                  <c:v>государственные МО, подведомственные МЗ АО</c:v>
                </c:pt>
                <c:pt idx="1">
                  <c:v>МО негосударственной формы собственности</c:v>
                </c:pt>
                <c:pt idx="2">
                  <c:v>МО федеральной собственности</c:v>
                </c:pt>
                <c:pt idx="3">
                  <c:v>МО собственности других субъектов</c:v>
                </c:pt>
              </c:strCache>
            </c:strRef>
          </c:cat>
          <c:val>
            <c:numRef>
              <c:f>Лист1!$B$2:$B$5</c:f>
              <c:numCache>
                <c:formatCode>0.0%</c:formatCode>
                <c:ptCount val="4"/>
                <c:pt idx="0">
                  <c:v>0.55000000000000004</c:v>
                </c:pt>
                <c:pt idx="1">
                  <c:v>0.37500000000000006</c:v>
                </c:pt>
                <c:pt idx="2">
                  <c:v>5.8000000000000003E-2</c:v>
                </c:pt>
                <c:pt idx="3">
                  <c:v>1.7000000000000001E-2</c:v>
                </c:pt>
              </c:numCache>
            </c:numRef>
          </c:val>
          <c:extLst xmlns:c16r2="http://schemas.microsoft.com/office/drawing/2015/06/chart">
            <c:ext xmlns:c16="http://schemas.microsoft.com/office/drawing/2014/chart" uri="{C3380CC4-5D6E-409C-BE32-E72D297353CC}">
              <c16:uniqueId val="{00000008-0C2C-4DC1-9EA5-3E3A55B89E55}"/>
            </c:ext>
          </c:extLst>
        </c:ser>
        <c:dLbls/>
        <c:firstSliceAng val="0"/>
      </c:pieChart>
    </c:plotArea>
    <c:plotVisOnly val="1"/>
    <c:dispBlanksAs val="zero"/>
  </c:chart>
  <c:txPr>
    <a:bodyPr/>
    <a:lstStyle/>
    <a:p>
      <a:pPr>
        <a:defRPr sz="1800"/>
      </a:pPr>
      <a:endParaRPr lang="ru-RU"/>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latin typeface="Bookman Old Style" panose="02050604050505020204" pitchFamily="18" charset="0"/>
              </a:defRPr>
            </a:pPr>
            <a:r>
              <a:rPr lang="ru-RU" dirty="0">
                <a:latin typeface="Bookman Old Style" panose="02050604050505020204" pitchFamily="18" charset="0"/>
              </a:rPr>
              <a:t>Факт, </a:t>
            </a:r>
            <a:r>
              <a:rPr lang="ru-RU" sz="2160" b="1" i="0" u="none" strike="noStrike" baseline="0" dirty="0" err="1">
                <a:effectLst/>
                <a:latin typeface="Bookman Old Style" panose="02050604050505020204" pitchFamily="18" charset="0"/>
              </a:rPr>
              <a:t>абс</a:t>
            </a:r>
            <a:r>
              <a:rPr lang="ru-RU" sz="2160" b="1" i="0" u="none" strike="noStrike" baseline="0" dirty="0">
                <a:effectLst/>
                <a:latin typeface="Bookman Old Style" panose="02050604050505020204" pitchFamily="18" charset="0"/>
              </a:rPr>
              <a:t>. ч. </a:t>
            </a:r>
            <a:endParaRPr lang="ru-RU" dirty="0">
              <a:latin typeface="Bookman Old Style" panose="02050604050505020204" pitchFamily="18" charset="0"/>
            </a:endParaRPr>
          </a:p>
        </c:rich>
      </c:tx>
      <c:layout>
        <c:manualLayout>
          <c:xMode val="edge"/>
          <c:yMode val="edge"/>
          <c:x val="0.36938674112870851"/>
          <c:y val="2.6328051754111827E-2"/>
        </c:manualLayout>
      </c:layout>
    </c:title>
    <c:plotArea>
      <c:layout/>
      <c:barChart>
        <c:barDir val="col"/>
        <c:grouping val="clustered"/>
        <c:ser>
          <c:idx val="0"/>
          <c:order val="0"/>
          <c:tx>
            <c:strRef>
              <c:f>Лист1!$B$1</c:f>
              <c:strCache>
                <c:ptCount val="1"/>
                <c:pt idx="0">
                  <c:v>Факт</c:v>
                </c:pt>
              </c:strCache>
            </c:strRef>
          </c:tx>
          <c:spPr>
            <a:ln>
              <a:solidFill>
                <a:schemeClr val="tx1"/>
              </a:solidFill>
            </a:ln>
            <a:scene3d>
              <a:camera prst="orthographicFront"/>
              <a:lightRig rig="threePt" dir="t"/>
            </a:scene3d>
            <a:sp3d>
              <a:bevelT w="190500" h="38100"/>
            </a:sp3d>
          </c:spPr>
          <c:dLbls>
            <c:dLbl>
              <c:idx val="0"/>
              <c:layout>
                <c:manualLayout>
                  <c:x val="-1.084054188749361E-17"/>
                  <c:y val="-4.6600699157261236E-3"/>
                </c:manualLayout>
              </c:layout>
              <c:showVal val="1"/>
              <c:extLst xmlns:c16r2="http://schemas.microsoft.com/office/drawing/2015/06/chart">
                <c:ext xmlns:c16="http://schemas.microsoft.com/office/drawing/2014/chart" uri="{C3380CC4-5D6E-409C-BE32-E72D297353CC}">
                  <c16:uniqueId val="{00000000-B049-4BA8-92B2-427B5AF3EB1B}"/>
                </c:ext>
                <c:ext xmlns:c15="http://schemas.microsoft.com/office/drawing/2012/chart" uri="{CE6537A1-D6FC-4f65-9D91-7224C49458BB}"/>
              </c:extLst>
            </c:dLbl>
            <c:dLbl>
              <c:idx val="1"/>
              <c:layout>
                <c:manualLayout>
                  <c:x val="2.3652364621873194E-3"/>
                  <c:y val="-9.6155222158742556E-3"/>
                </c:manualLayout>
              </c:layout>
              <c:showVal val="1"/>
              <c:extLst xmlns:c16r2="http://schemas.microsoft.com/office/drawing/2015/06/chart">
                <c:ext xmlns:c16="http://schemas.microsoft.com/office/drawing/2014/chart" uri="{C3380CC4-5D6E-409C-BE32-E72D297353CC}">
                  <c16:uniqueId val="{00000001-B049-4BA8-92B2-427B5AF3EB1B}"/>
                </c:ext>
                <c:ext xmlns:c15="http://schemas.microsoft.com/office/drawing/2012/chart" uri="{CE6537A1-D6FC-4f65-9D91-7224C49458BB}"/>
              </c:extLst>
            </c:dLbl>
            <c:dLbl>
              <c:idx val="2"/>
              <c:layout>
                <c:manualLayout>
                  <c:x val="0"/>
                  <c:y val="-1.4460894124312322E-3"/>
                </c:manualLayout>
              </c:layout>
              <c:showVal val="1"/>
              <c:extLst xmlns:c16r2="http://schemas.microsoft.com/office/drawing/2015/06/chart">
                <c:ext xmlns:c16="http://schemas.microsoft.com/office/drawing/2014/chart" uri="{C3380CC4-5D6E-409C-BE32-E72D297353CC}">
                  <c16:uniqueId val="{00000002-B049-4BA8-92B2-427B5AF3EB1B}"/>
                </c:ext>
                <c:ext xmlns:c15="http://schemas.microsoft.com/office/drawing/2012/chart" uri="{CE6537A1-D6FC-4f65-9D91-7224C49458BB}"/>
              </c:extLst>
            </c:dLbl>
            <c:dLbl>
              <c:idx val="3"/>
              <c:layout>
                <c:manualLayout>
                  <c:x val="-2.3652097949824649E-3"/>
                  <c:y val="-4.8930865394272077E-2"/>
                </c:manualLayout>
              </c:layout>
              <c:showVal val="1"/>
              <c:extLst xmlns:c16r2="http://schemas.microsoft.com/office/drawing/2015/06/chart">
                <c:ext xmlns:c16="http://schemas.microsoft.com/office/drawing/2014/chart" uri="{C3380CC4-5D6E-409C-BE32-E72D297353CC}">
                  <c16:uniqueId val="{00000003-B049-4BA8-92B2-427B5AF3EB1B}"/>
                </c:ext>
                <c:ext xmlns:c15="http://schemas.microsoft.com/office/drawing/2012/chart" uri="{CE6537A1-D6FC-4f65-9D91-7224C49458BB}"/>
              </c:extLst>
            </c:dLbl>
            <c:dLbl>
              <c:idx val="4"/>
              <c:layout>
                <c:manualLayout>
                  <c:x val="0"/>
                  <c:y val="-2.330034957863061E-2"/>
                </c:manualLayout>
              </c:layout>
              <c:showVal val="1"/>
              <c:extLst xmlns:c16r2="http://schemas.microsoft.com/office/drawing/2015/06/chart">
                <c:ext xmlns:c16="http://schemas.microsoft.com/office/drawing/2014/chart" uri="{C3380CC4-5D6E-409C-BE32-E72D297353CC}">
                  <c16:uniqueId val="{00000004-B049-4BA8-92B2-427B5AF3EB1B}"/>
                </c:ext>
                <c:ext xmlns:c15="http://schemas.microsoft.com/office/drawing/2012/chart" uri="{CE6537A1-D6FC-4f65-9D91-7224C49458BB}"/>
              </c:extLst>
            </c:dLbl>
            <c:dLbl>
              <c:idx val="5"/>
              <c:layout/>
              <c:tx>
                <c:rich>
                  <a:bodyPr/>
                  <a:lstStyle/>
                  <a:p>
                    <a:r>
                      <a:rPr lang="en-US"/>
                      <a:t>8221</a:t>
                    </a:r>
                    <a:endParaRPr lang="en-US" dirty="0"/>
                  </a:p>
                </c:rich>
              </c:tx>
              <c:showVal val="1"/>
              <c:extLst xmlns:c16r2="http://schemas.microsoft.com/office/drawing/2015/06/chart">
                <c:ext xmlns:c16="http://schemas.microsoft.com/office/drawing/2014/chart" uri="{C3380CC4-5D6E-409C-BE32-E72D297353CC}">
                  <c16:uniqueId val="{00000001-44EE-4205-9640-C2F075DB2AD4}"/>
                </c:ext>
                <c:ext xmlns:c15="http://schemas.microsoft.com/office/drawing/2012/chart" uri="{CE6537A1-D6FC-4f65-9D91-7224C49458BB}"/>
              </c:extLst>
            </c:dLbl>
            <c:spPr>
              <a:noFill/>
              <a:ln>
                <a:noFill/>
              </a:ln>
              <a:effectLst/>
            </c:spPr>
            <c:txPr>
              <a:bodyPr/>
              <a:lstStyle/>
              <a:p>
                <a:pPr>
                  <a:defRPr sz="1400" b="1">
                    <a:latin typeface="Bookman Old Style" panose="02050604050505020204" pitchFamily="18" charset="0"/>
                  </a:defRPr>
                </a:pPr>
                <a:endParaRPr lang="ru-RU"/>
              </a:p>
            </c:txPr>
            <c:showVal val="1"/>
            <c:extLst xmlns:c16r2="http://schemas.microsoft.com/office/drawing/2015/06/chart">
              <c:ext xmlns:c15="http://schemas.microsoft.com/office/drawing/2012/chart" uri="{CE6537A1-D6FC-4f65-9D91-7224C49458BB}">
                <c15:showLeaderLines val="0"/>
              </c:ext>
            </c:extLst>
          </c:dLbls>
          <c:trendline>
            <c:spPr>
              <a:ln w="50800">
                <a:solidFill>
                  <a:srgbClr val="C00000"/>
                </a:solidFill>
              </a:ln>
            </c:spPr>
            <c:trendlineType val="linear"/>
          </c:trendline>
          <c:cat>
            <c:strRef>
              <c:f>Лист1!$A$2:$A$7</c:f>
              <c:strCache>
                <c:ptCount val="6"/>
                <c:pt idx="0">
                  <c:v>2013 г. </c:v>
                </c:pt>
                <c:pt idx="1">
                  <c:v>2014 г.</c:v>
                </c:pt>
                <c:pt idx="2">
                  <c:v>2015 г.</c:v>
                </c:pt>
                <c:pt idx="3">
                  <c:v>2016 г.</c:v>
                </c:pt>
                <c:pt idx="4">
                  <c:v>2017 г.</c:v>
                </c:pt>
                <c:pt idx="5">
                  <c:v>I кв. 2018 г.</c:v>
                </c:pt>
              </c:strCache>
            </c:strRef>
          </c:cat>
          <c:val>
            <c:numRef>
              <c:f>Лист1!$B$2:$B$7</c:f>
              <c:numCache>
                <c:formatCode>General</c:formatCode>
                <c:ptCount val="6"/>
                <c:pt idx="0">
                  <c:v>9703</c:v>
                </c:pt>
                <c:pt idx="1">
                  <c:v>9307</c:v>
                </c:pt>
                <c:pt idx="2">
                  <c:v>9119</c:v>
                </c:pt>
                <c:pt idx="3">
                  <c:v>8600</c:v>
                </c:pt>
                <c:pt idx="4">
                  <c:v>8301</c:v>
                </c:pt>
                <c:pt idx="5">
                  <c:v>8252</c:v>
                </c:pt>
              </c:numCache>
            </c:numRef>
          </c:val>
          <c:extLst xmlns:c16r2="http://schemas.microsoft.com/office/drawing/2015/06/chart">
            <c:ext xmlns:c16="http://schemas.microsoft.com/office/drawing/2014/chart" uri="{C3380CC4-5D6E-409C-BE32-E72D297353CC}">
              <c16:uniqueId val="{00000006-B049-4BA8-92B2-427B5AF3EB1B}"/>
            </c:ext>
          </c:extLst>
        </c:ser>
        <c:dLbls/>
        <c:axId val="130882944"/>
        <c:axId val="130888832"/>
      </c:barChart>
      <c:catAx>
        <c:axId val="130882944"/>
        <c:scaling>
          <c:orientation val="minMax"/>
        </c:scaling>
        <c:axPos val="b"/>
        <c:numFmt formatCode="General" sourceLinked="0"/>
        <c:tickLblPos val="nextTo"/>
        <c:txPr>
          <a:bodyPr/>
          <a:lstStyle/>
          <a:p>
            <a:pPr>
              <a:defRPr sz="1200" b="1">
                <a:latin typeface="Bookman Old Style" panose="02050604050505020204" pitchFamily="18" charset="0"/>
              </a:defRPr>
            </a:pPr>
            <a:endParaRPr lang="ru-RU"/>
          </a:p>
        </c:txPr>
        <c:crossAx val="130888832"/>
        <c:crosses val="autoZero"/>
        <c:auto val="1"/>
        <c:lblAlgn val="ctr"/>
        <c:lblOffset val="100"/>
      </c:catAx>
      <c:valAx>
        <c:axId val="130888832"/>
        <c:scaling>
          <c:orientation val="minMax"/>
        </c:scaling>
        <c:delete val="1"/>
        <c:axPos val="l"/>
        <c:numFmt formatCode="General" sourceLinked="1"/>
        <c:tickLblPos val="none"/>
        <c:crossAx val="130882944"/>
        <c:crosses val="autoZero"/>
        <c:crossBetween val="between"/>
      </c:valAx>
    </c:plotArea>
    <c:plotVisOnly val="1"/>
    <c:dispBlanksAs val="gap"/>
  </c:chart>
  <c:txPr>
    <a:bodyPr/>
    <a:lstStyle/>
    <a:p>
      <a:pPr>
        <a:defRPr sz="1800">
          <a:latin typeface="Times New Roman" panose="02020603050405020304" pitchFamily="18" charset="0"/>
          <a:cs typeface="Times New Roman" panose="02020603050405020304" pitchFamily="18" charset="0"/>
        </a:defRPr>
      </a:pPr>
      <a:endParaRPr lang="ru-RU"/>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22671657336700701"/>
          <c:y val="0.17636929230085499"/>
          <c:w val="0.73266582588588514"/>
          <c:h val="0.82363070769914515"/>
        </c:manualLayout>
      </c:layout>
      <c:pieChart>
        <c:varyColors val="1"/>
        <c:ser>
          <c:idx val="0"/>
          <c:order val="0"/>
          <c:tx>
            <c:strRef>
              <c:f>Лист1!$B$1</c:f>
              <c:strCache>
                <c:ptCount val="1"/>
                <c:pt idx="0">
                  <c:v>Продажи</c:v>
                </c:pt>
              </c:strCache>
            </c:strRef>
          </c:tx>
          <c:spPr>
            <a:solidFill>
              <a:srgbClr val="00B050"/>
            </a:solidFill>
          </c:spPr>
          <c:dPt>
            <c:idx val="0"/>
            <c:spPr>
              <a:solidFill>
                <a:schemeClr val="accent3">
                  <a:lumMod val="75000"/>
                </a:schemeClr>
              </a:solidFill>
              <a:scene3d>
                <a:camera prst="orthographicFront"/>
                <a:lightRig rig="threePt" dir="t"/>
              </a:scene3d>
              <a:sp3d>
                <a:bevelT w="190500" h="38100"/>
              </a:sp3d>
            </c:spPr>
            <c:extLst xmlns:c16r2="http://schemas.microsoft.com/office/drawing/2015/06/chart">
              <c:ext xmlns:c16="http://schemas.microsoft.com/office/drawing/2014/chart" uri="{C3380CC4-5D6E-409C-BE32-E72D297353CC}">
                <c16:uniqueId val="{00000001-B145-4441-B368-62740A059234}"/>
              </c:ext>
            </c:extLst>
          </c:dPt>
          <c:cat>
            <c:strRef>
              <c:f>Лист1!$A$2:$A$3</c:f>
              <c:strCache>
                <c:ptCount val="2"/>
                <c:pt idx="0">
                  <c:v>Кв. 1</c:v>
                </c:pt>
                <c:pt idx="1">
                  <c:v>Кв. 2</c:v>
                </c:pt>
              </c:strCache>
            </c:strRef>
          </c:cat>
          <c:val>
            <c:numRef>
              <c:f>Лист1!$B$2:$B$3</c:f>
              <c:numCache>
                <c:formatCode>General</c:formatCode>
                <c:ptCount val="2"/>
                <c:pt idx="0" formatCode="0.0%">
                  <c:v>1</c:v>
                </c:pt>
              </c:numCache>
            </c:numRef>
          </c:val>
          <c:extLst xmlns:c16r2="http://schemas.microsoft.com/office/drawing/2015/06/chart">
            <c:ext xmlns:c16="http://schemas.microsoft.com/office/drawing/2014/chart" uri="{C3380CC4-5D6E-409C-BE32-E72D297353CC}">
              <c16:uniqueId val="{00000000-64D9-496B-9725-5FA8A4C5CA5A}"/>
            </c:ext>
          </c:extLst>
        </c:ser>
        <c:dLbls/>
        <c:firstSliceAng val="0"/>
      </c:pieChart>
    </c:plotArea>
    <c:plotVisOnly val="1"/>
    <c:dispBlanksAs val="zero"/>
  </c:chart>
  <c:txPr>
    <a:bodyPr/>
    <a:lstStyle/>
    <a:p>
      <a:pPr>
        <a:defRPr sz="1800"/>
      </a:pPr>
      <a:endParaRPr lang="ru-RU"/>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11625474212357643"/>
          <c:y val="2.0928068331043291E-2"/>
          <c:w val="0.8167780796094789"/>
          <c:h val="0.61076689408301432"/>
        </c:manualLayout>
      </c:layout>
      <c:barChart>
        <c:barDir val="col"/>
        <c:grouping val="clustered"/>
        <c:ser>
          <c:idx val="1"/>
          <c:order val="1"/>
          <c:tx>
            <c:strRef>
              <c:f>Лист1!$C$1</c:f>
              <c:strCache>
                <c:ptCount val="1"/>
                <c:pt idx="0">
                  <c:v>Численность врачей</c:v>
                </c:pt>
              </c:strCache>
            </c:strRef>
          </c:tx>
          <c:spPr>
            <a:solidFill>
              <a:schemeClr val="accent1">
                <a:lumMod val="75000"/>
              </a:schemeClr>
            </a:solidFill>
            <a:ln>
              <a:solidFill>
                <a:schemeClr val="accent1"/>
              </a:solidFill>
            </a:ln>
            <a:scene3d>
              <a:camera prst="orthographicFront"/>
              <a:lightRig rig="threePt" dir="t"/>
            </a:scene3d>
            <a:sp3d>
              <a:bevelT w="190500" h="38100"/>
            </a:sp3d>
          </c:spPr>
          <c:dLbls>
            <c:dLbl>
              <c:idx val="0"/>
              <c:layout>
                <c:manualLayout>
                  <c:x val="-1.1516731816304687E-3"/>
                  <c:y val="0"/>
                </c:manualLayout>
              </c:layout>
              <c:showVal val="1"/>
              <c:extLst xmlns:c16r2="http://schemas.microsoft.com/office/drawing/2015/06/chart">
                <c:ext xmlns:c16="http://schemas.microsoft.com/office/drawing/2014/chart" uri="{C3380CC4-5D6E-409C-BE32-E72D297353CC}">
                  <c16:uniqueId val="{00000000-0347-4DEC-A55A-255418CA9C4C}"/>
                </c:ext>
                <c:ext xmlns:c15="http://schemas.microsoft.com/office/drawing/2012/chart" uri="{CE6537A1-D6FC-4f65-9D91-7224C49458BB}"/>
              </c:extLst>
            </c:dLbl>
            <c:dLbl>
              <c:idx val="1"/>
              <c:layout>
                <c:manualLayout>
                  <c:x val="1.8292650918635175E-2"/>
                  <c:y val="-6.298920870386239E-2"/>
                </c:manualLayout>
              </c:layout>
              <c:showVal val="1"/>
              <c:extLst xmlns:c16r2="http://schemas.microsoft.com/office/drawing/2015/06/chart">
                <c:ext xmlns:c16="http://schemas.microsoft.com/office/drawing/2014/chart" uri="{C3380CC4-5D6E-409C-BE32-E72D297353CC}">
                  <c16:uniqueId val="{00000001-0347-4DEC-A55A-255418CA9C4C}"/>
                </c:ext>
                <c:ext xmlns:c15="http://schemas.microsoft.com/office/drawing/2012/chart" uri="{CE6537A1-D6FC-4f65-9D91-7224C49458BB}"/>
              </c:extLst>
            </c:dLbl>
            <c:dLbl>
              <c:idx val="5"/>
              <c:layout>
                <c:manualLayout>
                  <c:x val="-1.9194551866761245E-3"/>
                  <c:y val="-7.8289925175298834E-3"/>
                </c:manualLayout>
              </c:layout>
              <c:showVal val="1"/>
              <c:extLst xmlns:c16r2="http://schemas.microsoft.com/office/drawing/2015/06/chart">
                <c:ext xmlns:c16="http://schemas.microsoft.com/office/drawing/2014/chart" uri="{C3380CC4-5D6E-409C-BE32-E72D297353CC}">
                  <c16:uniqueId val="{00000002-0347-4DEC-A55A-255418CA9C4C}"/>
                </c:ext>
                <c:ext xmlns:c15="http://schemas.microsoft.com/office/drawing/2012/chart" uri="{CE6537A1-D6FC-4f65-9D91-7224C49458BB}"/>
              </c:extLst>
            </c:dLbl>
            <c:dLbl>
              <c:idx val="6"/>
              <c:layout>
                <c:manualLayout>
                  <c:x val="-2.7777777777778811E-3"/>
                  <c:y val="-0.10708137374309172"/>
                </c:manualLayout>
              </c:layout>
              <c:showVal val="1"/>
              <c:extLst xmlns:c16r2="http://schemas.microsoft.com/office/drawing/2015/06/chart">
                <c:ext xmlns:c16="http://schemas.microsoft.com/office/drawing/2014/chart" uri="{C3380CC4-5D6E-409C-BE32-E72D297353CC}">
                  <c16:uniqueId val="{00000000-40AD-46FD-887F-A011C8E94B99}"/>
                </c:ext>
                <c:ext xmlns:c15="http://schemas.microsoft.com/office/drawing/2012/chart" uri="{CE6537A1-D6FC-4f65-9D91-7224C49458BB}"/>
              </c:extLst>
            </c:dLbl>
            <c:dLbl>
              <c:idx val="8"/>
              <c:layout>
                <c:manualLayout>
                  <c:x val="-1.0185067526416003E-16"/>
                  <c:y val="-7.1387582495394439E-2"/>
                </c:manualLayout>
              </c:layout>
              <c:showVal val="1"/>
              <c:extLst xmlns:c16r2="http://schemas.microsoft.com/office/drawing/2015/06/chart">
                <c:ext xmlns:c16="http://schemas.microsoft.com/office/drawing/2014/chart" uri="{C3380CC4-5D6E-409C-BE32-E72D297353CC}">
                  <c16:uniqueId val="{00000001-40AD-46FD-887F-A011C8E94B99}"/>
                </c:ext>
                <c:ext xmlns:c15="http://schemas.microsoft.com/office/drawing/2012/chart" uri="{CE6537A1-D6FC-4f65-9D91-7224C49458BB}"/>
              </c:extLst>
            </c:dLbl>
            <c:spPr>
              <a:noFill/>
              <a:ln>
                <a:noFill/>
              </a:ln>
              <a:effectLst/>
            </c:spPr>
            <c:txPr>
              <a:bodyPr rot="0" vert="horz"/>
              <a:lstStyle/>
              <a:p>
                <a:pPr>
                  <a:defRPr sz="1800" b="1">
                    <a:latin typeface="Bookman Old Style" panose="02050604050505020204" pitchFamily="18" charset="0"/>
                  </a:defRPr>
                </a:pPr>
                <a:endParaRPr lang="ru-RU"/>
              </a:p>
            </c:txPr>
            <c:showVal val="1"/>
            <c:extLst xmlns:c16r2="http://schemas.microsoft.com/office/drawing/2015/06/chart">
              <c:ext xmlns:c15="http://schemas.microsoft.com/office/drawing/2012/chart" uri="{CE6537A1-D6FC-4f65-9D91-7224C49458BB}">
                <c15:showLeaderLines val="0"/>
              </c:ext>
            </c:extLst>
          </c:dLbls>
          <c:cat>
            <c:strRef>
              <c:f>Лист1!$A$2:$A$10</c:f>
              <c:strCache>
                <c:ptCount val="9"/>
                <c:pt idx="0">
                  <c:v>Ленинградская область</c:v>
                </c:pt>
                <c:pt idx="1">
                  <c:v>Вологодская область</c:v>
                </c:pt>
                <c:pt idx="2">
                  <c:v>Архангельская область</c:v>
                </c:pt>
                <c:pt idx="3">
                  <c:v>Калининградская область</c:v>
                </c:pt>
                <c:pt idx="4">
                  <c:v>Республика Коми</c:v>
                </c:pt>
                <c:pt idx="5">
                  <c:v>Мурманская область</c:v>
                </c:pt>
                <c:pt idx="6">
                  <c:v>Псковская область</c:v>
                </c:pt>
                <c:pt idx="7">
                  <c:v>Республика Карелия</c:v>
                </c:pt>
                <c:pt idx="8">
                  <c:v>Новгородская область</c:v>
                </c:pt>
              </c:strCache>
            </c:strRef>
          </c:cat>
          <c:val>
            <c:numRef>
              <c:f>Лист1!$C$2:$C$10</c:f>
              <c:numCache>
                <c:formatCode>#,##0</c:formatCode>
                <c:ptCount val="9"/>
                <c:pt idx="0">
                  <c:v>4757</c:v>
                </c:pt>
                <c:pt idx="1">
                  <c:v>3412</c:v>
                </c:pt>
                <c:pt idx="2">
                  <c:v>5033</c:v>
                </c:pt>
                <c:pt idx="3">
                  <c:v>3460</c:v>
                </c:pt>
                <c:pt idx="4">
                  <c:v>3417</c:v>
                </c:pt>
                <c:pt idx="5">
                  <c:v>3532</c:v>
                </c:pt>
                <c:pt idx="6">
                  <c:v>1833</c:v>
                </c:pt>
                <c:pt idx="7">
                  <c:v>2738</c:v>
                </c:pt>
                <c:pt idx="8">
                  <c:v>1954</c:v>
                </c:pt>
              </c:numCache>
            </c:numRef>
          </c:val>
          <c:extLst xmlns:c16r2="http://schemas.microsoft.com/office/drawing/2015/06/chart">
            <c:ext xmlns:c16="http://schemas.microsoft.com/office/drawing/2014/chart" uri="{C3380CC4-5D6E-409C-BE32-E72D297353CC}">
              <c16:uniqueId val="{00000003-0347-4DEC-A55A-255418CA9C4C}"/>
            </c:ext>
          </c:extLst>
        </c:ser>
        <c:dLbls/>
        <c:axId val="153703936"/>
        <c:axId val="153705472"/>
      </c:barChart>
      <c:lineChart>
        <c:grouping val="standard"/>
        <c:ser>
          <c:idx val="0"/>
          <c:order val="0"/>
          <c:tx>
            <c:strRef>
              <c:f>Лист1!$B$1</c:f>
              <c:strCache>
                <c:ptCount val="1"/>
                <c:pt idx="0">
                  <c:v>Численность населения, тыс. человек</c:v>
                </c:pt>
              </c:strCache>
            </c:strRef>
          </c:tx>
          <c:spPr>
            <a:ln w="50800">
              <a:solidFill>
                <a:srgbClr val="FF0000"/>
              </a:solidFill>
            </a:ln>
          </c:spPr>
          <c:marker>
            <c:symbol val="square"/>
            <c:size val="8"/>
            <c:spPr>
              <a:solidFill>
                <a:srgbClr val="FF0000"/>
              </a:solidFill>
              <a:ln>
                <a:solidFill>
                  <a:srgbClr val="FF0000"/>
                </a:solidFill>
              </a:ln>
            </c:spPr>
          </c:marker>
          <c:dLbls>
            <c:dLbl>
              <c:idx val="0"/>
              <c:layout>
                <c:manualLayout>
                  <c:x val="7.7374835712579965E-3"/>
                  <c:y val="3.5781432940026258E-3"/>
                </c:manualLayout>
              </c:layou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txPr>
                <a:bodyPr/>
                <a:lstStyle/>
                <a:p>
                  <a:pPr>
                    <a:defRPr b="1">
                      <a:solidFill>
                        <a:srgbClr val="C00000"/>
                      </a:solidFill>
                      <a:latin typeface="Bookman Old Style" panose="02050604050505020204" pitchFamily="18" charset="0"/>
                    </a:defRPr>
                  </a:pPr>
                  <a:endParaRPr lang="ru-RU"/>
                </a:p>
              </c:txPr>
              <c:showVal val="1"/>
              <c:extLst xmlns:c16r2="http://schemas.microsoft.com/office/drawing/2015/06/chart">
                <c:ext xmlns:c16="http://schemas.microsoft.com/office/drawing/2014/chart" uri="{C3380CC4-5D6E-409C-BE32-E72D297353CC}">
                  <c16:uniqueId val="{0000000B-0347-4DEC-A55A-255418CA9C4C}"/>
                </c:ext>
                <c:ext xmlns:c15="http://schemas.microsoft.com/office/drawing/2012/chart" uri="{CE6537A1-D6FC-4f65-9D91-7224C49458BB}"/>
              </c:extLst>
            </c:dLbl>
            <c:dLbl>
              <c:idx val="1"/>
              <c:layout>
                <c:manualLayout>
                  <c:x val="-1.8828998891667375E-2"/>
                  <c:y val="8.2554312220828013E-2"/>
                </c:manualLayout>
              </c:layou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txPr>
                <a:bodyPr/>
                <a:lstStyle/>
                <a:p>
                  <a:pPr>
                    <a:defRPr b="1">
                      <a:solidFill>
                        <a:srgbClr val="C00000"/>
                      </a:solidFill>
                      <a:effectLst/>
                      <a:latin typeface="Bookman Old Style" panose="02050604050505020204" pitchFamily="18" charset="0"/>
                    </a:defRPr>
                  </a:pPr>
                  <a:endParaRPr lang="ru-RU"/>
                </a:p>
              </c:txPr>
              <c:showVal val="1"/>
              <c:extLst xmlns:c16r2="http://schemas.microsoft.com/office/drawing/2015/06/chart">
                <c:ext xmlns:c16="http://schemas.microsoft.com/office/drawing/2014/chart" uri="{C3380CC4-5D6E-409C-BE32-E72D297353CC}">
                  <c16:uniqueId val="{0000000C-0347-4DEC-A55A-255418CA9C4C}"/>
                </c:ext>
                <c:ext xmlns:c15="http://schemas.microsoft.com/office/drawing/2012/chart" uri="{CE6537A1-D6FC-4f65-9D91-7224C49458BB}"/>
              </c:extLst>
            </c:dLbl>
            <c:dLbl>
              <c:idx val="2"/>
              <c:layout>
                <c:manualLayout>
                  <c:x val="-1.8691356866645435E-2"/>
                  <c:y val="7.7853924094692051E-2"/>
                </c:manualLayout>
              </c:layou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txPr>
                <a:bodyPr/>
                <a:lstStyle/>
                <a:p>
                  <a:pPr>
                    <a:defRPr b="1">
                      <a:solidFill>
                        <a:srgbClr val="C00000"/>
                      </a:solidFill>
                      <a:latin typeface="Bookman Old Style" panose="02050604050505020204" pitchFamily="18" charset="0"/>
                    </a:defRPr>
                  </a:pPr>
                  <a:endParaRPr lang="ru-RU"/>
                </a:p>
              </c:txPr>
              <c:showVal val="1"/>
              <c:extLst xmlns:c16r2="http://schemas.microsoft.com/office/drawing/2015/06/chart">
                <c:ext xmlns:c16="http://schemas.microsoft.com/office/drawing/2014/chart" uri="{C3380CC4-5D6E-409C-BE32-E72D297353CC}">
                  <c16:uniqueId val="{0000000D-0347-4DEC-A55A-255418CA9C4C}"/>
                </c:ext>
                <c:ext xmlns:c15="http://schemas.microsoft.com/office/drawing/2012/chart" uri="{CE6537A1-D6FC-4f65-9D91-7224C49458BB}"/>
              </c:extLst>
            </c:dLbl>
            <c:dLbl>
              <c:idx val="3"/>
              <c:layout>
                <c:manualLayout>
                  <c:x val="-1.771777114879235E-2"/>
                  <c:y val="7.4211732496742858E-2"/>
                </c:manualLayout>
              </c:layou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txPr>
                <a:bodyPr/>
                <a:lstStyle/>
                <a:p>
                  <a:pPr>
                    <a:defRPr b="1">
                      <a:solidFill>
                        <a:srgbClr val="C00000"/>
                      </a:solidFill>
                      <a:latin typeface="Bookman Old Style" panose="02050604050505020204" pitchFamily="18" charset="0"/>
                    </a:defRPr>
                  </a:pPr>
                  <a:endParaRPr lang="ru-RU"/>
                </a:p>
              </c:txPr>
              <c:showVal val="1"/>
              <c:extLst xmlns:c16r2="http://schemas.microsoft.com/office/drawing/2015/06/chart">
                <c:ext xmlns:c16="http://schemas.microsoft.com/office/drawing/2014/chart" uri="{C3380CC4-5D6E-409C-BE32-E72D297353CC}">
                  <c16:uniqueId val="{0000000E-0347-4DEC-A55A-255418CA9C4C}"/>
                </c:ext>
                <c:ext xmlns:c15="http://schemas.microsoft.com/office/drawing/2012/chart" uri="{CE6537A1-D6FC-4f65-9D91-7224C49458BB}"/>
              </c:extLst>
            </c:dLbl>
            <c:dLbl>
              <c:idx val="4"/>
              <c:layout>
                <c:manualLayout>
                  <c:x val="-1.2261141662843126E-2"/>
                  <c:y val="4.8157409326783099E-2"/>
                </c:manualLayout>
              </c:layou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txPr>
                <a:bodyPr/>
                <a:lstStyle/>
                <a:p>
                  <a:pPr>
                    <a:defRPr b="1">
                      <a:solidFill>
                        <a:srgbClr val="C00000"/>
                      </a:solidFill>
                      <a:latin typeface="Bookman Old Style" panose="02050604050505020204" pitchFamily="18" charset="0"/>
                    </a:defRPr>
                  </a:pPr>
                  <a:endParaRPr lang="ru-RU"/>
                </a:p>
              </c:txPr>
              <c:showVal val="1"/>
              <c:extLst xmlns:c16r2="http://schemas.microsoft.com/office/drawing/2015/06/chart">
                <c:ext xmlns:c16="http://schemas.microsoft.com/office/drawing/2014/chart" uri="{C3380CC4-5D6E-409C-BE32-E72D297353CC}">
                  <c16:uniqueId val="{00000008-0347-4DEC-A55A-255418CA9C4C}"/>
                </c:ext>
                <c:ext xmlns:c15="http://schemas.microsoft.com/office/drawing/2012/chart" uri="{CE6537A1-D6FC-4f65-9D91-7224C49458BB}"/>
              </c:extLst>
            </c:dLbl>
            <c:dLbl>
              <c:idx val="5"/>
              <c:layout>
                <c:manualLayout>
                  <c:x val="-5.1695995419431462E-3"/>
                  <c:y val="-4.4571856845948728E-2"/>
                </c:manualLayout>
              </c:layou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txPr>
                <a:bodyPr/>
                <a:lstStyle/>
                <a:p>
                  <a:pPr>
                    <a:defRPr b="1">
                      <a:solidFill>
                        <a:srgbClr val="C00000"/>
                      </a:solidFill>
                      <a:latin typeface="Bookman Old Style" panose="02050604050505020204" pitchFamily="18" charset="0"/>
                    </a:defRPr>
                  </a:pPr>
                  <a:endParaRPr lang="ru-RU"/>
                </a:p>
              </c:txPr>
              <c:showVal val="1"/>
              <c:extLst xmlns:c16r2="http://schemas.microsoft.com/office/drawing/2015/06/chart">
                <c:ext xmlns:c16="http://schemas.microsoft.com/office/drawing/2014/chart" uri="{C3380CC4-5D6E-409C-BE32-E72D297353CC}">
                  <c16:uniqueId val="{0000000A-0347-4DEC-A55A-255418CA9C4C}"/>
                </c:ext>
                <c:ext xmlns:c15="http://schemas.microsoft.com/office/drawing/2012/chart" uri="{CE6537A1-D6FC-4f65-9D91-7224C49458BB}"/>
              </c:extLst>
            </c:dLbl>
            <c:dLbl>
              <c:idx val="6"/>
              <c:layout>
                <c:manualLayout>
                  <c:x val="-9.4546174639440362E-3"/>
                  <c:y val="-4.9987149177061617E-2"/>
                </c:manualLayout>
              </c:layou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txPr>
                <a:bodyPr/>
                <a:lstStyle/>
                <a:p>
                  <a:pPr>
                    <a:defRPr b="1">
                      <a:solidFill>
                        <a:srgbClr val="C00000"/>
                      </a:solidFill>
                      <a:latin typeface="Bookman Old Style" panose="02050604050505020204" pitchFamily="18" charset="0"/>
                    </a:defRPr>
                  </a:pPr>
                  <a:endParaRPr lang="ru-RU"/>
                </a:p>
              </c:txPr>
              <c:showVal val="1"/>
              <c:extLst xmlns:c16r2="http://schemas.microsoft.com/office/drawing/2015/06/chart">
                <c:ext xmlns:c16="http://schemas.microsoft.com/office/drawing/2014/chart" uri="{C3380CC4-5D6E-409C-BE32-E72D297353CC}">
                  <c16:uniqueId val="{00000002-40AD-46FD-887F-A011C8E94B99}"/>
                </c:ext>
                <c:ext xmlns:c15="http://schemas.microsoft.com/office/drawing/2012/chart" uri="{CE6537A1-D6FC-4f65-9D91-7224C49458BB}"/>
              </c:extLst>
            </c:dLbl>
            <c:dLbl>
              <c:idx val="7"/>
              <c:layout>
                <c:manualLayout>
                  <c:x val="1.9394290717989277E-2"/>
                  <c:y val="-4.1958225028858792E-2"/>
                </c:manualLayout>
              </c:layou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txPr>
                <a:bodyPr/>
                <a:lstStyle/>
                <a:p>
                  <a:pPr>
                    <a:defRPr b="1">
                      <a:solidFill>
                        <a:srgbClr val="C00000"/>
                      </a:solidFill>
                      <a:latin typeface="Bookman Old Style" panose="02050604050505020204" pitchFamily="18" charset="0"/>
                    </a:defRPr>
                  </a:pPr>
                  <a:endParaRPr lang="ru-RU"/>
                </a:p>
              </c:txPr>
              <c:showVal val="1"/>
              <c:extLst xmlns:c16r2="http://schemas.microsoft.com/office/drawing/2015/06/chart">
                <c:ext xmlns:c16="http://schemas.microsoft.com/office/drawing/2014/chart" uri="{C3380CC4-5D6E-409C-BE32-E72D297353CC}">
                  <c16:uniqueId val="{00000003-40AD-46FD-887F-A011C8E94B99}"/>
                </c:ext>
                <c:ext xmlns:c15="http://schemas.microsoft.com/office/drawing/2012/chart" uri="{CE6537A1-D6FC-4f65-9D91-7224C49458BB}"/>
              </c:extLst>
            </c:dLbl>
            <c:dLbl>
              <c:idx val="8"/>
              <c:layout>
                <c:manualLayout>
                  <c:x val="1.1555643567042554E-2"/>
                  <c:y val="-2.7183483243136165E-2"/>
                </c:manualLayout>
              </c:layou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txPr>
                <a:bodyPr/>
                <a:lstStyle/>
                <a:p>
                  <a:pPr>
                    <a:defRPr b="1">
                      <a:solidFill>
                        <a:srgbClr val="C00000"/>
                      </a:solidFill>
                      <a:latin typeface="Bookman Old Style" panose="02050604050505020204" pitchFamily="18" charset="0"/>
                    </a:defRPr>
                  </a:pPr>
                  <a:endParaRPr lang="ru-RU"/>
                </a:p>
              </c:txPr>
              <c:showVal val="1"/>
              <c:extLst xmlns:c16r2="http://schemas.microsoft.com/office/drawing/2015/06/chart">
                <c:ext xmlns:c16="http://schemas.microsoft.com/office/drawing/2014/chart" uri="{C3380CC4-5D6E-409C-BE32-E72D297353CC}">
                  <c16:uniqueId val="{00000004-40AD-46FD-887F-A011C8E94B99}"/>
                </c:ext>
                <c:ext xmlns:c15="http://schemas.microsoft.com/office/drawing/2012/chart" uri="{CE6537A1-D6FC-4f65-9D91-7224C49458BB}"/>
              </c:extLst>
            </c:dLbl>
            <c:spPr>
              <a:noFill/>
              <a:ln>
                <a:noFill/>
              </a:ln>
              <a:effectLst/>
            </c:spPr>
            <c:txPr>
              <a:bodyPr/>
              <a:lstStyle/>
              <a:p>
                <a:pPr>
                  <a:defRPr b="1">
                    <a:solidFill>
                      <a:srgbClr val="C00000"/>
                    </a:solidFill>
                    <a:latin typeface="Bookman Old Style" panose="02050604050505020204" pitchFamily="18" charset="0"/>
                  </a:defRPr>
                </a:pPr>
                <a:endParaRPr lang="ru-RU"/>
              </a:p>
            </c:txPr>
            <c:showVal val="1"/>
            <c:extLst xmlns:c16r2="http://schemas.microsoft.com/office/drawing/2015/06/chart">
              <c:ext xmlns:c15="http://schemas.microsoft.com/office/drawing/2012/chart" uri="{CE6537A1-D6FC-4f65-9D91-7224C49458BB}">
                <c15:showLeaderLines val="0"/>
              </c:ext>
            </c:extLst>
          </c:dLbls>
          <c:cat>
            <c:strRef>
              <c:f>Лист1!$A$2:$A$10</c:f>
              <c:strCache>
                <c:ptCount val="9"/>
                <c:pt idx="0">
                  <c:v>Ленинградская область</c:v>
                </c:pt>
                <c:pt idx="1">
                  <c:v>Вологодская область</c:v>
                </c:pt>
                <c:pt idx="2">
                  <c:v>Архангельская область</c:v>
                </c:pt>
                <c:pt idx="3">
                  <c:v>Калининградская область</c:v>
                </c:pt>
                <c:pt idx="4">
                  <c:v>Республика Коми</c:v>
                </c:pt>
                <c:pt idx="5">
                  <c:v>Мурманская область</c:v>
                </c:pt>
                <c:pt idx="6">
                  <c:v>Псковская область</c:v>
                </c:pt>
                <c:pt idx="7">
                  <c:v>Республика Карелия</c:v>
                </c:pt>
                <c:pt idx="8">
                  <c:v>Новгородская область</c:v>
                </c:pt>
              </c:strCache>
            </c:strRef>
          </c:cat>
          <c:val>
            <c:numRef>
              <c:f>Лист1!$B$2:$B$10</c:f>
              <c:numCache>
                <c:formatCode>0.0</c:formatCode>
                <c:ptCount val="9"/>
                <c:pt idx="0">
                  <c:v>1813.816</c:v>
                </c:pt>
                <c:pt idx="1">
                  <c:v>1176.6889999999999</c:v>
                </c:pt>
                <c:pt idx="2">
                  <c:v>1111.0309999999999</c:v>
                </c:pt>
                <c:pt idx="3">
                  <c:v>994.59900000000005</c:v>
                </c:pt>
                <c:pt idx="4">
                  <c:v>840.87300000000005</c:v>
                </c:pt>
                <c:pt idx="5">
                  <c:v>753.5569999999999</c:v>
                </c:pt>
                <c:pt idx="6">
                  <c:v>636.54599999999994</c:v>
                </c:pt>
                <c:pt idx="7">
                  <c:v>622.48400000000004</c:v>
                </c:pt>
                <c:pt idx="8">
                  <c:v>606.476</c:v>
                </c:pt>
              </c:numCache>
            </c:numRef>
          </c:val>
          <c:extLst xmlns:c16r2="http://schemas.microsoft.com/office/drawing/2015/06/chart">
            <c:ext xmlns:c16="http://schemas.microsoft.com/office/drawing/2014/chart" uri="{C3380CC4-5D6E-409C-BE32-E72D297353CC}">
              <c16:uniqueId val="{0000000F-0347-4DEC-A55A-255418CA9C4C}"/>
            </c:ext>
          </c:extLst>
        </c:ser>
        <c:dLbls/>
        <c:marker val="1"/>
        <c:axId val="153712896"/>
        <c:axId val="153711360"/>
      </c:lineChart>
      <c:catAx>
        <c:axId val="153703936"/>
        <c:scaling>
          <c:orientation val="minMax"/>
        </c:scaling>
        <c:axPos val="b"/>
        <c:numFmt formatCode="General" sourceLinked="1"/>
        <c:tickLblPos val="nextTo"/>
        <c:txPr>
          <a:bodyPr rot="-2760000"/>
          <a:lstStyle/>
          <a:p>
            <a:pPr>
              <a:defRPr sz="1400" b="1">
                <a:latin typeface="Bookman Old Style" panose="02050604050505020204" pitchFamily="18" charset="0"/>
              </a:defRPr>
            </a:pPr>
            <a:endParaRPr lang="ru-RU"/>
          </a:p>
        </c:txPr>
        <c:crossAx val="153705472"/>
        <c:crosses val="autoZero"/>
        <c:auto val="1"/>
        <c:lblAlgn val="ctr"/>
        <c:lblOffset val="100"/>
      </c:catAx>
      <c:valAx>
        <c:axId val="153705472"/>
        <c:scaling>
          <c:orientation val="minMax"/>
          <c:max val="6000"/>
        </c:scaling>
        <c:axPos val="l"/>
        <c:numFmt formatCode="#,##0" sourceLinked="1"/>
        <c:tickLblPos val="nextTo"/>
        <c:txPr>
          <a:bodyPr/>
          <a:lstStyle/>
          <a:p>
            <a:pPr>
              <a:defRPr sz="1400"/>
            </a:pPr>
            <a:endParaRPr lang="ru-RU"/>
          </a:p>
        </c:txPr>
        <c:crossAx val="153703936"/>
        <c:crosses val="autoZero"/>
        <c:crossBetween val="between"/>
      </c:valAx>
      <c:valAx>
        <c:axId val="153711360"/>
        <c:scaling>
          <c:orientation val="minMax"/>
          <c:max val="1900"/>
          <c:min val="0"/>
        </c:scaling>
        <c:axPos val="r"/>
        <c:numFmt formatCode="0.0" sourceLinked="1"/>
        <c:tickLblPos val="nextTo"/>
        <c:txPr>
          <a:bodyPr/>
          <a:lstStyle/>
          <a:p>
            <a:pPr>
              <a:defRPr sz="1400"/>
            </a:pPr>
            <a:endParaRPr lang="ru-RU"/>
          </a:p>
        </c:txPr>
        <c:crossAx val="153712896"/>
        <c:crosses val="max"/>
        <c:crossBetween val="between"/>
      </c:valAx>
      <c:catAx>
        <c:axId val="153712896"/>
        <c:scaling>
          <c:orientation val="minMax"/>
        </c:scaling>
        <c:delete val="1"/>
        <c:axPos val="b"/>
        <c:numFmt formatCode="General" sourceLinked="1"/>
        <c:tickLblPos val="none"/>
        <c:crossAx val="153711360"/>
        <c:crosses val="autoZero"/>
        <c:auto val="1"/>
        <c:lblAlgn val="ctr"/>
        <c:lblOffset val="100"/>
      </c:catAx>
      <c:spPr>
        <a:noFill/>
      </c:spPr>
    </c:plotArea>
    <c:legend>
      <c:legendPos val="b"/>
      <c:layout>
        <c:manualLayout>
          <c:xMode val="edge"/>
          <c:yMode val="edge"/>
          <c:x val="0.29160414031435089"/>
          <c:y val="0.92836378293802924"/>
          <c:w val="0.70715621053619016"/>
          <c:h val="7.1636232157444191E-2"/>
        </c:manualLayout>
      </c:layout>
      <c:txPr>
        <a:bodyPr/>
        <a:lstStyle/>
        <a:p>
          <a:pPr>
            <a:defRPr sz="1600" b="1">
              <a:latin typeface="Bookman Old Style" panose="02050604050505020204" pitchFamily="18" charset="0"/>
            </a:defRPr>
          </a:pPr>
          <a:endParaRPr lang="ru-RU"/>
        </a:p>
      </c:txPr>
    </c:legend>
    <c:plotVisOnly val="1"/>
    <c:dispBlanksAs val="gap"/>
  </c:chart>
  <c:txPr>
    <a:bodyPr/>
    <a:lstStyle/>
    <a:p>
      <a:pPr>
        <a:defRPr sz="1800">
          <a:latin typeface="Times New Roman" panose="02020603050405020304" pitchFamily="18" charset="0"/>
          <a:cs typeface="Times New Roman" panose="02020603050405020304" pitchFamily="18" charset="0"/>
        </a:defRPr>
      </a:pPr>
      <a:endParaRPr lang="ru-RU"/>
    </a:p>
  </c:txPr>
  <c:externalData r:id="rId1"/>
  <c:userShapes r:id="rId2"/>
</c:chartSpace>
</file>

<file path=ppt/charts/chart31.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0.14198612566812011"/>
          <c:y val="4.4861391929187248E-2"/>
          <c:w val="0.72366565974948038"/>
          <c:h val="0.59298029803917374"/>
        </c:manualLayout>
      </c:layout>
      <c:barChart>
        <c:barDir val="col"/>
        <c:grouping val="clustered"/>
        <c:ser>
          <c:idx val="0"/>
          <c:order val="0"/>
          <c:tx>
            <c:strRef>
              <c:f>Лист1!$B$1</c:f>
              <c:strCache>
                <c:ptCount val="1"/>
                <c:pt idx="0">
                  <c:v>Врачи</c:v>
                </c:pt>
              </c:strCache>
            </c:strRef>
          </c:tx>
          <c:spPr>
            <a:ln w="28575">
              <a:noFill/>
            </a:ln>
            <a:scene3d>
              <a:camera prst="orthographicFront"/>
              <a:lightRig rig="threePt" dir="t"/>
            </a:scene3d>
            <a:sp3d>
              <a:bevelT w="190500" h="38100"/>
            </a:sp3d>
          </c:spPr>
          <c:dLbls>
            <c:spPr>
              <a:noFill/>
              <a:ln>
                <a:noFill/>
              </a:ln>
              <a:effectLst/>
            </c:spPr>
            <c:txPr>
              <a:bodyPr wrap="square" lIns="38100" tIns="19050" rIns="38100" bIns="19050" anchor="ctr">
                <a:spAutoFit/>
              </a:bodyPr>
              <a:lstStyle/>
              <a:p>
                <a:pPr>
                  <a:defRPr b="1"/>
                </a:pPr>
                <a:endParaRPr lang="ru-RU"/>
              </a:p>
            </c:txPr>
            <c:showVal val="1"/>
            <c:extLst xmlns:c16r2="http://schemas.microsoft.com/office/drawing/2015/06/chart">
              <c:ext xmlns:c15="http://schemas.microsoft.com/office/drawing/2012/chart" uri="{CE6537A1-D6FC-4f65-9D91-7224C49458BB}">
                <c15:showLeaderLines val="0"/>
              </c:ext>
            </c:extLst>
          </c:dLbls>
          <c:cat>
            <c:strRef>
              <c:f>Лист1!$A$2:$A$10</c:f>
              <c:strCache>
                <c:ptCount val="9"/>
                <c:pt idx="0">
                  <c:v>Мурманская область</c:v>
                </c:pt>
                <c:pt idx="1">
                  <c:v>Архангельская область</c:v>
                </c:pt>
                <c:pt idx="2">
                  <c:v>Республика Карелия</c:v>
                </c:pt>
                <c:pt idx="3">
                  <c:v>Республика Коми</c:v>
                </c:pt>
                <c:pt idx="4">
                  <c:v>Калининградская область</c:v>
                </c:pt>
                <c:pt idx="5">
                  <c:v>Новгородская область</c:v>
                </c:pt>
                <c:pt idx="6">
                  <c:v>Вологодская область</c:v>
                </c:pt>
                <c:pt idx="7">
                  <c:v>Псковская область</c:v>
                </c:pt>
                <c:pt idx="8">
                  <c:v>Ленинградская область</c:v>
                </c:pt>
              </c:strCache>
            </c:strRef>
          </c:cat>
          <c:val>
            <c:numRef>
              <c:f>Лист1!$B$2:$B$10</c:f>
              <c:numCache>
                <c:formatCode>0.0</c:formatCode>
                <c:ptCount val="9"/>
                <c:pt idx="0">
                  <c:v>46.871039616113976</c:v>
                </c:pt>
                <c:pt idx="1">
                  <c:v>45.300266149189355</c:v>
                </c:pt>
                <c:pt idx="2">
                  <c:v>43.985066282828157</c:v>
                </c:pt>
                <c:pt idx="3">
                  <c:v>40.636338662318813</c:v>
                </c:pt>
                <c:pt idx="4">
                  <c:v>34.787889390598615</c:v>
                </c:pt>
                <c:pt idx="5">
                  <c:v>32.218917154182527</c:v>
                </c:pt>
                <c:pt idx="6">
                  <c:v>29.506522114169503</c:v>
                </c:pt>
                <c:pt idx="7">
                  <c:v>28.796033593801543</c:v>
                </c:pt>
                <c:pt idx="8">
                  <c:v>26.226475011798332</c:v>
                </c:pt>
              </c:numCache>
            </c:numRef>
          </c:val>
          <c:extLst xmlns:c16r2="http://schemas.microsoft.com/office/drawing/2015/06/chart">
            <c:ext xmlns:c16="http://schemas.microsoft.com/office/drawing/2014/chart" uri="{C3380CC4-5D6E-409C-BE32-E72D297353CC}">
              <c16:uniqueId val="{00000000-5FE5-4A76-A451-CABB477318C9}"/>
            </c:ext>
          </c:extLst>
        </c:ser>
        <c:ser>
          <c:idx val="1"/>
          <c:order val="1"/>
          <c:tx>
            <c:strRef>
              <c:f>Лист1!$C$1</c:f>
              <c:strCache>
                <c:ptCount val="1"/>
                <c:pt idx="0">
                  <c:v>Средний медицинский персонал</c:v>
                </c:pt>
              </c:strCache>
            </c:strRef>
          </c:tx>
          <c:spPr>
            <a:ln w="28575">
              <a:noFill/>
            </a:ln>
            <a:scene3d>
              <a:camera prst="orthographicFront"/>
              <a:lightRig rig="threePt" dir="t"/>
            </a:scene3d>
            <a:sp3d>
              <a:bevelT w="190500" h="38100"/>
            </a:sp3d>
          </c:spPr>
          <c:dLbls>
            <c:dLbl>
              <c:idx val="0"/>
              <c:layout>
                <c:manualLayout>
                  <c:x val="5.2083337605260639E-3"/>
                  <c:y val="-2.1612522193252388E-3"/>
                </c:manualLayout>
              </c:layout>
              <c:showVal val="1"/>
              <c:extLst>
                <c:ext xmlns:c15="http://schemas.microsoft.com/office/drawing/2012/chart" uri="{CE6537A1-D6FC-4f65-9D91-7224C49458BB}"/>
              </c:extLst>
            </c:dLbl>
            <c:dLbl>
              <c:idx val="3"/>
              <c:layout>
                <c:manualLayout>
                  <c:x val="8.3333340168416283E-3"/>
                  <c:y val="0"/>
                </c:manualLayout>
              </c:layout>
              <c:showVal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b="1">
                    <a:latin typeface="Bookman Old Style" panose="02050604050505020204" pitchFamily="18" charset="0"/>
                  </a:defRPr>
                </a:pPr>
                <a:endParaRPr lang="ru-RU"/>
              </a:p>
            </c:txPr>
            <c:showVal val="1"/>
            <c:extLst xmlns:c16r2="http://schemas.microsoft.com/office/drawing/2015/06/chart">
              <c:ext xmlns:c15="http://schemas.microsoft.com/office/drawing/2012/chart" uri="{CE6537A1-D6FC-4f65-9D91-7224C49458BB}">
                <c15:showLeaderLines val="0"/>
              </c:ext>
            </c:extLst>
          </c:dLbls>
          <c:cat>
            <c:strRef>
              <c:f>Лист1!$A$2:$A$10</c:f>
              <c:strCache>
                <c:ptCount val="9"/>
                <c:pt idx="0">
                  <c:v>Мурманская область</c:v>
                </c:pt>
                <c:pt idx="1">
                  <c:v>Архангельская область</c:v>
                </c:pt>
                <c:pt idx="2">
                  <c:v>Республика Карелия</c:v>
                </c:pt>
                <c:pt idx="3">
                  <c:v>Республика Коми</c:v>
                </c:pt>
                <c:pt idx="4">
                  <c:v>Калининградская область</c:v>
                </c:pt>
                <c:pt idx="5">
                  <c:v>Новгородская область</c:v>
                </c:pt>
                <c:pt idx="6">
                  <c:v>Вологодская область</c:v>
                </c:pt>
                <c:pt idx="7">
                  <c:v>Псковская область</c:v>
                </c:pt>
                <c:pt idx="8">
                  <c:v>Ленинградская область</c:v>
                </c:pt>
              </c:strCache>
            </c:strRef>
          </c:cat>
          <c:val>
            <c:numRef>
              <c:f>Лист1!$C$2:$C$10</c:f>
              <c:numCache>
                <c:formatCode>0.0</c:formatCode>
                <c:ptCount val="9"/>
                <c:pt idx="0">
                  <c:v>123.3350629083135</c:v>
                </c:pt>
                <c:pt idx="1">
                  <c:v>118.84456869340279</c:v>
                </c:pt>
                <c:pt idx="2">
                  <c:v>101.785748710007</c:v>
                </c:pt>
                <c:pt idx="3">
                  <c:v>126.98707176945865</c:v>
                </c:pt>
                <c:pt idx="4">
                  <c:v>72.712721408326374</c:v>
                </c:pt>
                <c:pt idx="5">
                  <c:v>86.565667891227363</c:v>
                </c:pt>
                <c:pt idx="6">
                  <c:v>93.720600770466959</c:v>
                </c:pt>
                <c:pt idx="7">
                  <c:v>93.25327627539879</c:v>
                </c:pt>
                <c:pt idx="8">
                  <c:v>66.666078587905261</c:v>
                </c:pt>
              </c:numCache>
            </c:numRef>
          </c:val>
          <c:extLst xmlns:c16r2="http://schemas.microsoft.com/office/drawing/2015/06/chart">
            <c:ext xmlns:c16="http://schemas.microsoft.com/office/drawing/2014/chart" uri="{C3380CC4-5D6E-409C-BE32-E72D297353CC}">
              <c16:uniqueId val="{00000001-5FE5-4A76-A451-CABB477318C9}"/>
            </c:ext>
          </c:extLst>
        </c:ser>
        <c:dLbls/>
        <c:gapWidth val="57"/>
        <c:axId val="153584000"/>
        <c:axId val="153585536"/>
      </c:barChart>
      <c:catAx>
        <c:axId val="153584000"/>
        <c:scaling>
          <c:orientation val="minMax"/>
        </c:scaling>
        <c:axPos val="b"/>
        <c:numFmt formatCode="General" sourceLinked="1"/>
        <c:tickLblPos val="nextTo"/>
        <c:txPr>
          <a:bodyPr/>
          <a:lstStyle/>
          <a:p>
            <a:pPr>
              <a:defRPr sz="1600" b="1">
                <a:latin typeface="Bookman Old Style" panose="02050604050505020204" pitchFamily="18" charset="0"/>
              </a:defRPr>
            </a:pPr>
            <a:endParaRPr lang="ru-RU"/>
          </a:p>
        </c:txPr>
        <c:crossAx val="153585536"/>
        <c:crosses val="autoZero"/>
        <c:auto val="1"/>
        <c:lblAlgn val="ctr"/>
        <c:lblOffset val="100"/>
      </c:catAx>
      <c:valAx>
        <c:axId val="153585536"/>
        <c:scaling>
          <c:orientation val="minMax"/>
          <c:max val="130"/>
          <c:min val="0"/>
        </c:scaling>
        <c:axPos val="l"/>
        <c:majorGridlines/>
        <c:numFmt formatCode="0.0" sourceLinked="1"/>
        <c:tickLblPos val="nextTo"/>
        <c:txPr>
          <a:bodyPr/>
          <a:lstStyle/>
          <a:p>
            <a:pPr>
              <a:defRPr sz="1400">
                <a:latin typeface="Bookman Old Style" panose="02050604050505020204" pitchFamily="18" charset="0"/>
              </a:defRPr>
            </a:pPr>
            <a:endParaRPr lang="ru-RU"/>
          </a:p>
        </c:txPr>
        <c:crossAx val="153584000"/>
        <c:crosses val="autoZero"/>
        <c:crossBetween val="between"/>
      </c:valAx>
    </c:plotArea>
    <c:legend>
      <c:legendPos val="r"/>
      <c:layout>
        <c:manualLayout>
          <c:xMode val="edge"/>
          <c:yMode val="edge"/>
          <c:x val="0.866559782362187"/>
          <c:y val="0.66567095904971629"/>
          <c:w val="0.132514282522497"/>
          <c:h val="0.31955950589195842"/>
        </c:manualLayout>
      </c:layout>
      <c:txPr>
        <a:bodyPr/>
        <a:lstStyle/>
        <a:p>
          <a:pPr>
            <a:defRPr sz="1600" b="1" i="0">
              <a:latin typeface="Bookman Old Style" panose="02050604050505020204" pitchFamily="18" charset="0"/>
            </a:defRPr>
          </a:pPr>
          <a:endParaRPr lang="ru-RU"/>
        </a:p>
      </c:txPr>
    </c:legend>
    <c:plotVisOnly val="1"/>
    <c:dispBlanksAs val="gap"/>
  </c:chart>
  <c:txPr>
    <a:bodyPr/>
    <a:lstStyle/>
    <a:p>
      <a:pPr>
        <a:defRPr sz="1800"/>
      </a:pPr>
      <a:endParaRPr lang="ru-RU"/>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11468364501312338"/>
          <c:y val="5.473865480961608E-2"/>
          <c:w val="0.80806463254593175"/>
          <c:h val="0.59330206916074446"/>
        </c:manualLayout>
      </c:layout>
      <c:barChart>
        <c:barDir val="col"/>
        <c:grouping val="clustered"/>
        <c:ser>
          <c:idx val="1"/>
          <c:order val="1"/>
          <c:tx>
            <c:strRef>
              <c:f>Лист1!$C$1</c:f>
              <c:strCache>
                <c:ptCount val="1"/>
                <c:pt idx="0">
                  <c:v>Среднемесячная зарплата врачей</c:v>
                </c:pt>
              </c:strCache>
            </c:strRef>
          </c:tx>
          <c:spPr>
            <a:solidFill>
              <a:schemeClr val="accent2">
                <a:lumMod val="75000"/>
              </a:schemeClr>
            </a:solidFill>
            <a:ln>
              <a:solidFill>
                <a:schemeClr val="tx1"/>
              </a:solidFill>
            </a:ln>
            <a:scene3d>
              <a:camera prst="orthographicFront"/>
              <a:lightRig rig="threePt" dir="t"/>
            </a:scene3d>
            <a:sp3d>
              <a:bevelT w="190500" h="38100"/>
            </a:sp3d>
          </c:spPr>
          <c:dLbls>
            <c:dLbl>
              <c:idx val="0"/>
              <c:layout>
                <c:manualLayout>
                  <c:x val="5.7926509186351583E-3"/>
                  <c:y val="0"/>
                </c:manualLayout>
              </c:layout>
              <c:showVal val="1"/>
              <c:extLst xmlns:c16r2="http://schemas.microsoft.com/office/drawing/2015/06/chart">
                <c:ext xmlns:c16="http://schemas.microsoft.com/office/drawing/2014/chart" uri="{C3380CC4-5D6E-409C-BE32-E72D297353CC}">
                  <c16:uniqueId val="{00000000-0347-4DEC-A55A-255418CA9C4C}"/>
                </c:ext>
                <c:ext xmlns:c15="http://schemas.microsoft.com/office/drawing/2012/chart" uri="{CE6537A1-D6FC-4f65-9D91-7224C49458BB}"/>
              </c:extLst>
            </c:dLbl>
            <c:dLbl>
              <c:idx val="1"/>
              <c:layout>
                <c:manualLayout>
                  <c:x val="-1.1516731816304687E-3"/>
                  <c:y val="0"/>
                </c:manualLayout>
              </c:layout>
              <c:showVal val="1"/>
              <c:extLst xmlns:c16r2="http://schemas.microsoft.com/office/drawing/2015/06/chart">
                <c:ext xmlns:c16="http://schemas.microsoft.com/office/drawing/2014/chart" uri="{C3380CC4-5D6E-409C-BE32-E72D297353CC}">
                  <c16:uniqueId val="{00000001-0347-4DEC-A55A-255418CA9C4C}"/>
                </c:ext>
                <c:ext xmlns:c15="http://schemas.microsoft.com/office/drawing/2012/chart" uri="{CE6537A1-D6FC-4f65-9D91-7224C49458BB}"/>
              </c:extLst>
            </c:dLbl>
            <c:dLbl>
              <c:idx val="5"/>
              <c:layout>
                <c:manualLayout>
                  <c:x val="-1.9194551866761245E-3"/>
                  <c:y val="-7.8289925175298834E-3"/>
                </c:manualLayout>
              </c:layout>
              <c:showVal val="1"/>
              <c:extLst xmlns:c16r2="http://schemas.microsoft.com/office/drawing/2015/06/chart">
                <c:ext xmlns:c16="http://schemas.microsoft.com/office/drawing/2014/chart" uri="{C3380CC4-5D6E-409C-BE32-E72D297353CC}">
                  <c16:uniqueId val="{00000002-0347-4DEC-A55A-255418CA9C4C}"/>
                </c:ext>
                <c:ext xmlns:c15="http://schemas.microsoft.com/office/drawing/2012/chart" uri="{CE6537A1-D6FC-4f65-9D91-7224C49458BB}"/>
              </c:extLst>
            </c:dLbl>
            <c:spPr>
              <a:noFill/>
              <a:ln>
                <a:noFill/>
              </a:ln>
              <a:effectLst/>
            </c:spPr>
            <c:txPr>
              <a:bodyPr rot="0" vert="horz"/>
              <a:lstStyle/>
              <a:p>
                <a:pPr>
                  <a:defRPr sz="1800" b="1">
                    <a:latin typeface="Bookman Old Style" panose="02050604050505020204" pitchFamily="18" charset="0"/>
                  </a:defRPr>
                </a:pPr>
                <a:endParaRPr lang="ru-RU"/>
              </a:p>
            </c:txPr>
            <c:showVal val="1"/>
            <c:extLst xmlns:c16r2="http://schemas.microsoft.com/office/drawing/2015/06/chart">
              <c:ext xmlns:c15="http://schemas.microsoft.com/office/drawing/2012/chart" uri="{CE6537A1-D6FC-4f65-9D91-7224C49458BB}">
                <c15:showLeaderLines val="0"/>
              </c:ext>
            </c:extLst>
          </c:dLbls>
          <c:cat>
            <c:strRef>
              <c:f>Лист1!$A$2:$A$10</c:f>
              <c:strCache>
                <c:ptCount val="9"/>
                <c:pt idx="0">
                  <c:v>Мурманская область</c:v>
                </c:pt>
                <c:pt idx="1">
                  <c:v>Республика Коми</c:v>
                </c:pt>
                <c:pt idx="2">
                  <c:v>Ленинградская область</c:v>
                </c:pt>
                <c:pt idx="3">
                  <c:v>Архангельская область</c:v>
                </c:pt>
                <c:pt idx="4">
                  <c:v>Республика Карелия</c:v>
                </c:pt>
                <c:pt idx="5">
                  <c:v>Калининградская область</c:v>
                </c:pt>
                <c:pt idx="6">
                  <c:v>Вологодская область</c:v>
                </c:pt>
                <c:pt idx="7">
                  <c:v>Новгородская область</c:v>
                </c:pt>
                <c:pt idx="8">
                  <c:v>Псковская область</c:v>
                </c:pt>
              </c:strCache>
            </c:strRef>
          </c:cat>
          <c:val>
            <c:numRef>
              <c:f>Лист1!$C$2:$C$10</c:f>
              <c:numCache>
                <c:formatCode>#,##0</c:formatCode>
                <c:ptCount val="9"/>
                <c:pt idx="0">
                  <c:v>96968</c:v>
                </c:pt>
                <c:pt idx="1">
                  <c:v>86421</c:v>
                </c:pt>
                <c:pt idx="2">
                  <c:v>77514</c:v>
                </c:pt>
                <c:pt idx="3">
                  <c:v>76612</c:v>
                </c:pt>
                <c:pt idx="4">
                  <c:v>66845</c:v>
                </c:pt>
                <c:pt idx="5">
                  <c:v>61705</c:v>
                </c:pt>
                <c:pt idx="6">
                  <c:v>59274</c:v>
                </c:pt>
                <c:pt idx="7">
                  <c:v>55824</c:v>
                </c:pt>
                <c:pt idx="8">
                  <c:v>47689</c:v>
                </c:pt>
              </c:numCache>
            </c:numRef>
          </c:val>
          <c:extLst xmlns:c16r2="http://schemas.microsoft.com/office/drawing/2015/06/chart">
            <c:ext xmlns:c16="http://schemas.microsoft.com/office/drawing/2014/chart" uri="{C3380CC4-5D6E-409C-BE32-E72D297353CC}">
              <c16:uniqueId val="{00000003-0347-4DEC-A55A-255418CA9C4C}"/>
            </c:ext>
          </c:extLst>
        </c:ser>
        <c:dLbls/>
        <c:axId val="153791104"/>
        <c:axId val="153809280"/>
      </c:barChart>
      <c:lineChart>
        <c:grouping val="standard"/>
        <c:ser>
          <c:idx val="0"/>
          <c:order val="0"/>
          <c:tx>
            <c:strRef>
              <c:f>Лист1!$B$1</c:f>
              <c:strCache>
                <c:ptCount val="1"/>
                <c:pt idx="0">
                  <c:v>Обеспеченность на 10000 населения</c:v>
                </c:pt>
              </c:strCache>
            </c:strRef>
          </c:tx>
          <c:spPr>
            <a:ln w="50800">
              <a:solidFill>
                <a:srgbClr val="FF0000"/>
              </a:solidFill>
            </a:ln>
          </c:spPr>
          <c:marker>
            <c:symbol val="square"/>
            <c:size val="8"/>
            <c:spPr>
              <a:solidFill>
                <a:srgbClr val="FF0000"/>
              </a:solidFill>
              <a:ln>
                <a:solidFill>
                  <a:srgbClr val="FF0000"/>
                </a:solidFill>
              </a:ln>
            </c:spPr>
          </c:marker>
          <c:dLbls>
            <c:dLbl>
              <c:idx val="0"/>
              <c:layout>
                <c:manualLayout>
                  <c:x val="9.7588582677165352E-3"/>
                  <c:y val="-2.3137952975590105E-2"/>
                </c:manualLayout>
              </c:layout>
              <c:showVal val="1"/>
              <c:extLst xmlns:c16r2="http://schemas.microsoft.com/office/drawing/2015/06/chart">
                <c:ext xmlns:c16="http://schemas.microsoft.com/office/drawing/2014/chart" uri="{C3380CC4-5D6E-409C-BE32-E72D297353CC}">
                  <c16:uniqueId val="{0000000B-0347-4DEC-A55A-255418CA9C4C}"/>
                </c:ext>
                <c:ext xmlns:c15="http://schemas.microsoft.com/office/drawing/2012/chart" uri="{CE6537A1-D6FC-4f65-9D91-7224C49458BB}"/>
              </c:extLst>
            </c:dLbl>
            <c:dLbl>
              <c:idx val="1"/>
              <c:layout>
                <c:manualLayout>
                  <c:x val="1.255372375328084E-2"/>
                  <c:y val="-3.1395405180361406E-3"/>
                </c:manualLayout>
              </c:layout>
              <c:showVal val="1"/>
              <c:extLst xmlns:c16r2="http://schemas.microsoft.com/office/drawing/2015/06/chart">
                <c:ext xmlns:c16="http://schemas.microsoft.com/office/drawing/2014/chart" uri="{C3380CC4-5D6E-409C-BE32-E72D297353CC}">
                  <c16:uniqueId val="{0000000C-0347-4DEC-A55A-255418CA9C4C}"/>
                </c:ext>
                <c:ext xmlns:c15="http://schemas.microsoft.com/office/drawing/2012/chart" uri="{CE6537A1-D6FC-4f65-9D91-7224C49458BB}"/>
              </c:extLst>
            </c:dLbl>
            <c:dLbl>
              <c:idx val="2"/>
              <c:layout>
                <c:manualLayout>
                  <c:x val="1.1393126640419877E-2"/>
                  <c:y val="1.9083184673903408E-2"/>
                </c:manualLayout>
              </c:layout>
              <c:showVal val="1"/>
              <c:extLst xmlns:c16r2="http://schemas.microsoft.com/office/drawing/2015/06/chart">
                <c:ext xmlns:c16="http://schemas.microsoft.com/office/drawing/2014/chart" uri="{C3380CC4-5D6E-409C-BE32-E72D297353CC}">
                  <c16:uniqueId val="{0000000D-0347-4DEC-A55A-255418CA9C4C}"/>
                </c:ext>
                <c:ext xmlns:c15="http://schemas.microsoft.com/office/drawing/2012/chart" uri="{CE6537A1-D6FC-4f65-9D91-7224C49458BB}"/>
              </c:extLst>
            </c:dLbl>
            <c:dLbl>
              <c:idx val="3"/>
              <c:layout>
                <c:manualLayout>
                  <c:x val="1.3211614173228345E-2"/>
                  <c:y val="-4.044407833916281E-2"/>
                </c:manualLayout>
              </c:layout>
              <c:showVal val="1"/>
              <c:extLst xmlns:c16r2="http://schemas.microsoft.com/office/drawing/2015/06/chart">
                <c:ext xmlns:c16="http://schemas.microsoft.com/office/drawing/2014/chart" uri="{C3380CC4-5D6E-409C-BE32-E72D297353CC}">
                  <c16:uniqueId val="{0000000E-0347-4DEC-A55A-255418CA9C4C}"/>
                </c:ext>
                <c:ext xmlns:c15="http://schemas.microsoft.com/office/drawing/2012/chart" uri="{CE6537A1-D6FC-4f65-9D91-7224C49458BB}"/>
              </c:extLst>
            </c:dLbl>
            <c:dLbl>
              <c:idx val="4"/>
              <c:layout>
                <c:manualLayout>
                  <c:x val="1.2942257217847773E-2"/>
                  <c:y val="-1.4373475417319644E-2"/>
                </c:manualLayout>
              </c:layout>
              <c:showVal val="1"/>
              <c:extLst xmlns:c16r2="http://schemas.microsoft.com/office/drawing/2015/06/chart">
                <c:ext xmlns:c16="http://schemas.microsoft.com/office/drawing/2014/chart" uri="{C3380CC4-5D6E-409C-BE32-E72D297353CC}">
                  <c16:uniqueId val="{00000008-0347-4DEC-A55A-255418CA9C4C}"/>
                </c:ext>
                <c:ext xmlns:c15="http://schemas.microsoft.com/office/drawing/2012/chart" uri="{CE6537A1-D6FC-4f65-9D91-7224C49458BB}"/>
              </c:extLst>
            </c:dLbl>
            <c:dLbl>
              <c:idx val="5"/>
              <c:layout>
                <c:manualLayout>
                  <c:x val="1.6891205642750883E-2"/>
                  <c:y val="-1.3206372110501611E-2"/>
                </c:manualLayout>
              </c:layout>
              <c:showVal val="1"/>
              <c:extLst xmlns:c16r2="http://schemas.microsoft.com/office/drawing/2015/06/chart">
                <c:ext xmlns:c16="http://schemas.microsoft.com/office/drawing/2014/chart" uri="{C3380CC4-5D6E-409C-BE32-E72D297353CC}">
                  <c16:uniqueId val="{0000000A-0347-4DEC-A55A-255418CA9C4C}"/>
                </c:ext>
                <c:ext xmlns:c15="http://schemas.microsoft.com/office/drawing/2012/chart" uri="{CE6537A1-D6FC-4f65-9D91-7224C49458BB}"/>
              </c:extLst>
            </c:dLbl>
            <c:dLbl>
              <c:idx val="6"/>
              <c:layout>
                <c:manualLayout>
                  <c:x val="1.2499999999999846E-2"/>
                  <c:y val="3.0073090709242564E-2"/>
                </c:manualLayout>
              </c:layout>
              <c:showVal val="1"/>
              <c:extLst xmlns:c16r2="http://schemas.microsoft.com/office/drawing/2015/06/chart">
                <c:ext xmlns:c16="http://schemas.microsoft.com/office/drawing/2014/chart" uri="{C3380CC4-5D6E-409C-BE32-E72D297353CC}">
                  <c16:uniqueId val="{00000000-FC28-4658-AB2E-14B614725E5B}"/>
                </c:ext>
                <c:ext xmlns:c15="http://schemas.microsoft.com/office/drawing/2012/chart" uri="{CE6537A1-D6FC-4f65-9D91-7224C49458BB}"/>
              </c:extLst>
            </c:dLbl>
            <c:dLbl>
              <c:idx val="7"/>
              <c:layout>
                <c:manualLayout>
                  <c:x val="1.4035597112860893E-2"/>
                  <c:y val="-2.9545663203826497E-2"/>
                </c:manualLayout>
              </c:layout>
              <c:showVal val="1"/>
              <c:extLst xmlns:c16r2="http://schemas.microsoft.com/office/drawing/2015/06/chart">
                <c:ext xmlns:c16="http://schemas.microsoft.com/office/drawing/2014/chart" uri="{C3380CC4-5D6E-409C-BE32-E72D297353CC}">
                  <c16:uniqueId val="{00000001-FC28-4658-AB2E-14B614725E5B}"/>
                </c:ext>
                <c:ext xmlns:c15="http://schemas.microsoft.com/office/drawing/2012/chart" uri="{CE6537A1-D6FC-4f65-9D91-7224C49458BB}"/>
              </c:extLst>
            </c:dLbl>
            <c:dLbl>
              <c:idx val="8"/>
              <c:layout>
                <c:manualLayout>
                  <c:x val="7.291666666666515E-3"/>
                  <c:y val="2.0242760105122014E-2"/>
                </c:manualLayout>
              </c:layout>
              <c:showVal val="1"/>
              <c:extLst xmlns:c16r2="http://schemas.microsoft.com/office/drawing/2015/06/chart">
                <c:ext xmlns:c16="http://schemas.microsoft.com/office/drawing/2014/chart" uri="{C3380CC4-5D6E-409C-BE32-E72D297353CC}">
                  <c16:uniqueId val="{00000002-FC28-4658-AB2E-14B614725E5B}"/>
                </c:ext>
                <c:ext xmlns:c15="http://schemas.microsoft.com/office/drawing/2012/chart" uri="{CE6537A1-D6FC-4f65-9D91-7224C49458BB}"/>
              </c:extLst>
            </c:dLbl>
            <c:spPr>
              <a:noFill/>
              <a:ln>
                <a:noFill/>
              </a:ln>
              <a:effectLst/>
            </c:spPr>
            <c:txPr>
              <a:bodyPr/>
              <a:lstStyle/>
              <a:p>
                <a:pPr>
                  <a:defRPr b="1">
                    <a:solidFill>
                      <a:srgbClr val="C00000"/>
                    </a:solidFill>
                    <a:latin typeface="Bookman Old Style" panose="02050604050505020204" pitchFamily="18" charset="0"/>
                  </a:defRPr>
                </a:pPr>
                <a:endParaRPr lang="ru-RU"/>
              </a:p>
            </c:txPr>
            <c:showVal val="1"/>
            <c:extLst xmlns:c16r2="http://schemas.microsoft.com/office/drawing/2015/06/chart">
              <c:ext xmlns:c15="http://schemas.microsoft.com/office/drawing/2012/chart" uri="{CE6537A1-D6FC-4f65-9D91-7224C49458BB}">
                <c15:showLeaderLines val="0"/>
              </c:ext>
            </c:extLst>
          </c:dLbls>
          <c:cat>
            <c:strRef>
              <c:f>Лист1!$A$2:$A$10</c:f>
              <c:strCache>
                <c:ptCount val="9"/>
                <c:pt idx="0">
                  <c:v>Мурманская область</c:v>
                </c:pt>
                <c:pt idx="1">
                  <c:v>Республика Коми</c:v>
                </c:pt>
                <c:pt idx="2">
                  <c:v>Ленинградская область</c:v>
                </c:pt>
                <c:pt idx="3">
                  <c:v>Архангельская область</c:v>
                </c:pt>
                <c:pt idx="4">
                  <c:v>Республика Карелия</c:v>
                </c:pt>
                <c:pt idx="5">
                  <c:v>Калининградская область</c:v>
                </c:pt>
                <c:pt idx="6">
                  <c:v>Вологодская область</c:v>
                </c:pt>
                <c:pt idx="7">
                  <c:v>Новгородская область</c:v>
                </c:pt>
                <c:pt idx="8">
                  <c:v>Псковская область</c:v>
                </c:pt>
              </c:strCache>
            </c:strRef>
          </c:cat>
          <c:val>
            <c:numRef>
              <c:f>Лист1!$B$2:$B$10</c:f>
              <c:numCache>
                <c:formatCode>0.0</c:formatCode>
                <c:ptCount val="9"/>
                <c:pt idx="0">
                  <c:v>46.871039616113976</c:v>
                </c:pt>
                <c:pt idx="1">
                  <c:v>40.636338662318813</c:v>
                </c:pt>
                <c:pt idx="2">
                  <c:v>26.226475011798332</c:v>
                </c:pt>
                <c:pt idx="3">
                  <c:v>45.300266149189355</c:v>
                </c:pt>
                <c:pt idx="4">
                  <c:v>43.985066282828157</c:v>
                </c:pt>
                <c:pt idx="5">
                  <c:v>34.787889390598615</c:v>
                </c:pt>
                <c:pt idx="6">
                  <c:v>29.506522114169503</c:v>
                </c:pt>
                <c:pt idx="7">
                  <c:v>32.218917154182527</c:v>
                </c:pt>
                <c:pt idx="8">
                  <c:v>28.796033593801543</c:v>
                </c:pt>
              </c:numCache>
            </c:numRef>
          </c:val>
          <c:extLst xmlns:c16r2="http://schemas.microsoft.com/office/drawing/2015/06/chart">
            <c:ext xmlns:c16="http://schemas.microsoft.com/office/drawing/2014/chart" uri="{C3380CC4-5D6E-409C-BE32-E72D297353CC}">
              <c16:uniqueId val="{0000000F-0347-4DEC-A55A-255418CA9C4C}"/>
            </c:ext>
          </c:extLst>
        </c:ser>
        <c:dLbls/>
        <c:marker val="1"/>
        <c:axId val="153812352"/>
        <c:axId val="153810816"/>
      </c:lineChart>
      <c:catAx>
        <c:axId val="153791104"/>
        <c:scaling>
          <c:orientation val="minMax"/>
        </c:scaling>
        <c:axPos val="b"/>
        <c:numFmt formatCode="General" sourceLinked="1"/>
        <c:tickLblPos val="nextTo"/>
        <c:txPr>
          <a:bodyPr/>
          <a:lstStyle/>
          <a:p>
            <a:pPr>
              <a:defRPr sz="1600" b="1">
                <a:latin typeface="Bookman Old Style" panose="02050604050505020204" pitchFamily="18" charset="0"/>
              </a:defRPr>
            </a:pPr>
            <a:endParaRPr lang="ru-RU"/>
          </a:p>
        </c:txPr>
        <c:crossAx val="153809280"/>
        <c:crosses val="autoZero"/>
        <c:auto val="1"/>
        <c:lblAlgn val="ctr"/>
        <c:lblOffset val="100"/>
      </c:catAx>
      <c:valAx>
        <c:axId val="153809280"/>
        <c:scaling>
          <c:orientation val="minMax"/>
          <c:max val="100000"/>
        </c:scaling>
        <c:axPos val="l"/>
        <c:numFmt formatCode="#,##0" sourceLinked="1"/>
        <c:tickLblPos val="nextTo"/>
        <c:txPr>
          <a:bodyPr/>
          <a:lstStyle/>
          <a:p>
            <a:pPr>
              <a:defRPr sz="1400"/>
            </a:pPr>
            <a:endParaRPr lang="ru-RU"/>
          </a:p>
        </c:txPr>
        <c:crossAx val="153791104"/>
        <c:crosses val="autoZero"/>
        <c:crossBetween val="between"/>
      </c:valAx>
      <c:valAx>
        <c:axId val="153810816"/>
        <c:scaling>
          <c:orientation val="minMax"/>
          <c:max val="100"/>
        </c:scaling>
        <c:axPos val="r"/>
        <c:numFmt formatCode="0.0" sourceLinked="1"/>
        <c:tickLblPos val="nextTo"/>
        <c:txPr>
          <a:bodyPr/>
          <a:lstStyle/>
          <a:p>
            <a:pPr>
              <a:defRPr sz="1400"/>
            </a:pPr>
            <a:endParaRPr lang="ru-RU"/>
          </a:p>
        </c:txPr>
        <c:crossAx val="153812352"/>
        <c:crosses val="max"/>
        <c:crossBetween val="between"/>
      </c:valAx>
      <c:catAx>
        <c:axId val="153812352"/>
        <c:scaling>
          <c:orientation val="minMax"/>
        </c:scaling>
        <c:delete val="1"/>
        <c:axPos val="b"/>
        <c:numFmt formatCode="General" sourceLinked="1"/>
        <c:tickLblPos val="none"/>
        <c:crossAx val="153810816"/>
        <c:crosses val="autoZero"/>
        <c:auto val="1"/>
        <c:lblAlgn val="ctr"/>
        <c:lblOffset val="100"/>
      </c:catAx>
    </c:plotArea>
    <c:legend>
      <c:legendPos val="b"/>
      <c:layout>
        <c:manualLayout>
          <c:xMode val="edge"/>
          <c:yMode val="edge"/>
          <c:x val="0.61894537401574812"/>
          <c:y val="7.219237699096312E-2"/>
          <c:w val="0.30137016076115491"/>
          <c:h val="0.15826115426180376"/>
        </c:manualLayout>
      </c:layout>
      <c:txPr>
        <a:bodyPr/>
        <a:lstStyle/>
        <a:p>
          <a:pPr>
            <a:defRPr sz="1600" b="1">
              <a:latin typeface="+mj-lt"/>
            </a:defRPr>
          </a:pPr>
          <a:endParaRPr lang="ru-RU"/>
        </a:p>
      </c:txPr>
    </c:legend>
    <c:plotVisOnly val="1"/>
    <c:dispBlanksAs val="gap"/>
  </c:chart>
  <c:txPr>
    <a:bodyPr/>
    <a:lstStyle/>
    <a:p>
      <a:pPr>
        <a:defRPr sz="1800">
          <a:latin typeface="Times New Roman" panose="02020603050405020304" pitchFamily="18" charset="0"/>
          <a:cs typeface="Times New Roman" panose="02020603050405020304" pitchFamily="18" charset="0"/>
        </a:defRPr>
      </a:pPr>
      <a:endParaRPr lang="ru-RU"/>
    </a:p>
  </c:tx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1.9193558017732613E-2"/>
          <c:y val="4.3458905824831071E-2"/>
          <c:w val="0.97125401064890804"/>
          <c:h val="0.53622441345253802"/>
        </c:manualLayout>
      </c:layout>
      <c:barChart>
        <c:barDir val="col"/>
        <c:grouping val="clustered"/>
        <c:ser>
          <c:idx val="0"/>
          <c:order val="0"/>
          <c:tx>
            <c:strRef>
              <c:f>Лист1!$B$1</c:f>
              <c:strCache>
                <c:ptCount val="1"/>
                <c:pt idx="0">
                  <c:v>% отклонения</c:v>
                </c:pt>
              </c:strCache>
            </c:strRef>
          </c:tx>
          <c:spPr>
            <a:ln>
              <a:solidFill>
                <a:schemeClr val="tx1"/>
              </a:solidFill>
            </a:ln>
          </c:spPr>
          <c:dPt>
            <c:idx val="10"/>
            <c:spPr>
              <a:solidFill>
                <a:schemeClr val="accent1"/>
              </a:solidFill>
              <a:ln>
                <a:solidFill>
                  <a:schemeClr val="tx1"/>
                </a:solidFill>
              </a:ln>
            </c:spPr>
          </c:dPt>
          <c:dPt>
            <c:idx val="11"/>
            <c:spPr>
              <a:solidFill>
                <a:schemeClr val="accent1"/>
              </a:solidFill>
              <a:ln>
                <a:solidFill>
                  <a:schemeClr val="tx1"/>
                </a:solidFill>
              </a:ln>
            </c:spPr>
          </c:dPt>
          <c:dPt>
            <c:idx val="12"/>
            <c:spPr>
              <a:solidFill>
                <a:schemeClr val="accent1"/>
              </a:solidFill>
              <a:ln>
                <a:solidFill>
                  <a:schemeClr val="tx1"/>
                </a:solidFill>
              </a:ln>
            </c:spPr>
          </c:dPt>
          <c:dPt>
            <c:idx val="13"/>
            <c:spPr>
              <a:solidFill>
                <a:schemeClr val="accent1"/>
              </a:solidFill>
              <a:ln>
                <a:solidFill>
                  <a:schemeClr val="tx1"/>
                </a:solidFill>
              </a:ln>
            </c:spPr>
          </c:dPt>
          <c:dPt>
            <c:idx val="14"/>
            <c:spPr>
              <a:solidFill>
                <a:schemeClr val="accent1"/>
              </a:solidFill>
              <a:ln>
                <a:solidFill>
                  <a:schemeClr val="tx1"/>
                </a:solidFill>
              </a:ln>
            </c:spPr>
          </c:dPt>
          <c:dPt>
            <c:idx val="15"/>
            <c:spPr>
              <a:solidFill>
                <a:schemeClr val="accent1"/>
              </a:solidFill>
              <a:ln>
                <a:solidFill>
                  <a:schemeClr val="tx1"/>
                </a:solidFill>
              </a:ln>
            </c:spPr>
          </c:dPt>
          <c:dPt>
            <c:idx val="16"/>
            <c:spPr>
              <a:solidFill>
                <a:schemeClr val="accent1"/>
              </a:solidFill>
              <a:ln>
                <a:solidFill>
                  <a:schemeClr val="tx1"/>
                </a:solidFill>
              </a:ln>
            </c:spPr>
          </c:dPt>
          <c:dPt>
            <c:idx val="25"/>
            <c:spPr>
              <a:solidFill>
                <a:schemeClr val="accent3"/>
              </a:solidFill>
              <a:ln>
                <a:solidFill>
                  <a:schemeClr val="tx1"/>
                </a:solidFill>
              </a:ln>
            </c:spPr>
          </c:dPt>
          <c:dPt>
            <c:idx val="26"/>
            <c:spPr>
              <a:solidFill>
                <a:schemeClr val="accent1"/>
              </a:solidFill>
              <a:ln>
                <a:solidFill>
                  <a:schemeClr val="tx1"/>
                </a:solidFill>
              </a:ln>
            </c:spPr>
          </c:dPt>
          <c:dPt>
            <c:idx val="27"/>
            <c:spPr>
              <a:solidFill>
                <a:schemeClr val="accent1"/>
              </a:solidFill>
              <a:ln>
                <a:solidFill>
                  <a:schemeClr val="tx1"/>
                </a:solidFill>
              </a:ln>
            </c:spPr>
          </c:dPt>
          <c:dPt>
            <c:idx val="29"/>
            <c:spPr>
              <a:solidFill>
                <a:schemeClr val="accent1"/>
              </a:solidFill>
              <a:ln>
                <a:solidFill>
                  <a:schemeClr val="tx1"/>
                </a:solidFill>
              </a:ln>
            </c:spPr>
          </c:dPt>
          <c:dPt>
            <c:idx val="39"/>
            <c:spPr>
              <a:solidFill>
                <a:schemeClr val="accent3"/>
              </a:solidFill>
              <a:ln>
                <a:solidFill>
                  <a:schemeClr val="tx1"/>
                </a:solidFill>
              </a:ln>
            </c:spPr>
          </c:dPt>
          <c:dPt>
            <c:idx val="40"/>
            <c:spPr>
              <a:solidFill>
                <a:schemeClr val="accent3"/>
              </a:solidFill>
              <a:ln>
                <a:solidFill>
                  <a:schemeClr val="tx1"/>
                </a:solidFill>
              </a:ln>
            </c:spPr>
          </c:dPt>
          <c:dPt>
            <c:idx val="41"/>
            <c:spPr>
              <a:solidFill>
                <a:schemeClr val="accent3"/>
              </a:solidFill>
              <a:ln>
                <a:solidFill>
                  <a:schemeClr val="tx1"/>
                </a:solidFill>
              </a:ln>
            </c:spPr>
          </c:dPt>
          <c:dPt>
            <c:idx val="43"/>
            <c:spPr>
              <a:solidFill>
                <a:srgbClr val="FF0000"/>
              </a:solidFill>
              <a:ln>
                <a:solidFill>
                  <a:schemeClr val="tx1"/>
                </a:solidFill>
              </a:ln>
            </c:spPr>
          </c:dPt>
          <c:dPt>
            <c:idx val="44"/>
            <c:spPr>
              <a:solidFill>
                <a:srgbClr val="FF0000"/>
              </a:solidFill>
              <a:ln>
                <a:solidFill>
                  <a:schemeClr val="tx1"/>
                </a:solidFill>
              </a:ln>
            </c:spPr>
          </c:dPt>
          <c:dPt>
            <c:idx val="45"/>
            <c:spPr>
              <a:solidFill>
                <a:srgbClr val="FF0000"/>
              </a:solidFill>
              <a:ln>
                <a:solidFill>
                  <a:schemeClr val="tx1"/>
                </a:solidFill>
              </a:ln>
            </c:spPr>
          </c:dPt>
          <c:dLbls>
            <c:dLbl>
              <c:idx val="0"/>
              <c:layout>
                <c:manualLayout>
                  <c:x val="0"/>
                  <c:y val="-1.9754048102196297E-3"/>
                </c:manualLayout>
              </c:layout>
              <c:showVal val="1"/>
            </c:dLbl>
            <c:dLbl>
              <c:idx val="1"/>
              <c:layout>
                <c:manualLayout>
                  <c:x val="0"/>
                  <c:y val="-7.9016192408783749E-3"/>
                </c:manualLayout>
              </c:layout>
              <c:showVal val="1"/>
            </c:dLbl>
            <c:dLbl>
              <c:idx val="2"/>
              <c:layout>
                <c:manualLayout>
                  <c:x val="0"/>
                  <c:y val="-1.1852428861317564E-2"/>
                </c:manualLayout>
              </c:layout>
              <c:showVal val="1"/>
            </c:dLbl>
            <c:dLbl>
              <c:idx val="3"/>
              <c:layout>
                <c:manualLayout>
                  <c:x val="0"/>
                  <c:y val="-1.9754048102195933E-3"/>
                </c:manualLayout>
              </c:layout>
              <c:showVal val="1"/>
            </c:dLbl>
            <c:dLbl>
              <c:idx val="4"/>
              <c:layout>
                <c:manualLayout>
                  <c:x val="1.0517562631878626E-3"/>
                  <c:y val="-1.9754048102195573E-3"/>
                </c:manualLayout>
              </c:layout>
              <c:showVal val="1"/>
            </c:dLbl>
            <c:dLbl>
              <c:idx val="5"/>
              <c:layout>
                <c:manualLayout>
                  <c:x val="-1.0517562631878435E-3"/>
                  <c:y val="0"/>
                </c:manualLayout>
              </c:layout>
              <c:showVal val="1"/>
            </c:dLbl>
            <c:dLbl>
              <c:idx val="6"/>
              <c:layout>
                <c:manualLayout>
                  <c:x val="0"/>
                  <c:y val="0"/>
                </c:manualLayout>
              </c:layout>
              <c:showVal val="1"/>
            </c:dLbl>
            <c:dLbl>
              <c:idx val="7"/>
              <c:layout>
                <c:manualLayout>
                  <c:x val="0"/>
                  <c:y val="1.9752492665337505E-3"/>
                </c:manualLayout>
              </c:layout>
              <c:showVal val="1"/>
            </c:dLbl>
            <c:dLbl>
              <c:idx val="8"/>
              <c:layout>
                <c:manualLayout>
                  <c:x val="0"/>
                  <c:y val="1.9754048102195933E-3"/>
                </c:manualLayout>
              </c:layout>
              <c:showVal val="1"/>
            </c:dLbl>
            <c:dLbl>
              <c:idx val="9"/>
              <c:layout>
                <c:manualLayout>
                  <c:x val="1.0517562631878435E-3"/>
                  <c:y val="-1.9754048102195933E-3"/>
                </c:manualLayout>
              </c:layout>
              <c:showVal val="1"/>
            </c:dLbl>
            <c:spPr>
              <a:noFill/>
              <a:ln>
                <a:noFill/>
              </a:ln>
              <a:effectLst/>
            </c:spPr>
            <c:txPr>
              <a:bodyPr rot="-5400000" vert="horz"/>
              <a:lstStyle/>
              <a:p>
                <a:pPr>
                  <a:defRPr sz="1400" b="1">
                    <a:latin typeface="Times New Roman" panose="02020603050405020304" pitchFamily="18" charset="0"/>
                    <a:cs typeface="Times New Roman" panose="02020603050405020304" pitchFamily="18" charset="0"/>
                  </a:defRPr>
                </a:pPr>
                <a:endParaRPr lang="ru-RU"/>
              </a:p>
            </c:txPr>
            <c:showVal val="1"/>
            <c:extLst>
              <c:ext xmlns:c15="http://schemas.microsoft.com/office/drawing/2012/chart" uri="{CE6537A1-D6FC-4f65-9D91-7224C49458BB}">
                <c15:showLeaderLines val="0"/>
              </c:ext>
            </c:extLst>
          </c:dLbls>
          <c:cat>
            <c:strRef>
              <c:f>Лист1!$A$2:$A$25</c:f>
              <c:strCache>
                <c:ptCount val="24"/>
                <c:pt idx="0">
                  <c:v>Плесецкий район</c:v>
                </c:pt>
                <c:pt idx="1">
                  <c:v>Каргопольский район</c:v>
                </c:pt>
                <c:pt idx="2">
                  <c:v>Онежский район</c:v>
                </c:pt>
                <c:pt idx="3">
                  <c:v>Коношский район</c:v>
                </c:pt>
                <c:pt idx="4">
                  <c:v>Верхнетоемский район</c:v>
                </c:pt>
                <c:pt idx="5">
                  <c:v>Приморский район</c:v>
                </c:pt>
                <c:pt idx="6">
                  <c:v>Холмогорский район</c:v>
                </c:pt>
                <c:pt idx="7">
                  <c:v>Шенкурский район</c:v>
                </c:pt>
                <c:pt idx="8">
                  <c:v>Пинежский район</c:v>
                </c:pt>
                <c:pt idx="9">
                  <c:v>Мезенский район</c:v>
                </c:pt>
                <c:pt idx="10">
                  <c:v>г. Мирный</c:v>
                </c:pt>
                <c:pt idx="11">
                  <c:v>Устьянский район</c:v>
                </c:pt>
                <c:pt idx="12">
                  <c:v>Красноборский район</c:v>
                </c:pt>
                <c:pt idx="13">
                  <c:v>Няндомский район</c:v>
                </c:pt>
                <c:pt idx="14">
                  <c:v>Виноградовский район</c:v>
                </c:pt>
                <c:pt idx="15">
                  <c:v>г. Архангельск </c:v>
                </c:pt>
                <c:pt idx="16">
                  <c:v>Лешуконский район</c:v>
                </c:pt>
                <c:pt idx="17">
                  <c:v>Ленский район</c:v>
                </c:pt>
                <c:pt idx="18">
                  <c:v>г. Коряжма</c:v>
                </c:pt>
                <c:pt idx="19">
                  <c:v>Вельский район</c:v>
                </c:pt>
                <c:pt idx="20">
                  <c:v>Вилегодский район</c:v>
                </c:pt>
                <c:pt idx="21">
                  <c:v>г. Котлас</c:v>
                </c:pt>
                <c:pt idx="22">
                  <c:v>г. Новодвинск</c:v>
                </c:pt>
                <c:pt idx="23">
                  <c:v>г. Северодвинск</c:v>
                </c:pt>
              </c:strCache>
            </c:strRef>
          </c:cat>
          <c:val>
            <c:numRef>
              <c:f>Лист1!$B$2:$B$25</c:f>
              <c:numCache>
                <c:formatCode>0.0</c:formatCode>
                <c:ptCount val="24"/>
                <c:pt idx="0">
                  <c:v>16.5</c:v>
                </c:pt>
                <c:pt idx="1">
                  <c:v>17.5</c:v>
                </c:pt>
                <c:pt idx="2">
                  <c:v>17.600000000000001</c:v>
                </c:pt>
                <c:pt idx="3">
                  <c:v>17.7</c:v>
                </c:pt>
                <c:pt idx="4">
                  <c:v>18.3</c:v>
                </c:pt>
                <c:pt idx="5">
                  <c:v>19.100000000000001</c:v>
                </c:pt>
                <c:pt idx="6">
                  <c:v>20</c:v>
                </c:pt>
                <c:pt idx="7">
                  <c:v>20.399999999999999</c:v>
                </c:pt>
                <c:pt idx="8">
                  <c:v>20.9</c:v>
                </c:pt>
                <c:pt idx="9">
                  <c:v>21</c:v>
                </c:pt>
                <c:pt idx="10">
                  <c:v>21.1</c:v>
                </c:pt>
                <c:pt idx="11">
                  <c:v>22.3</c:v>
                </c:pt>
                <c:pt idx="12">
                  <c:v>22.5</c:v>
                </c:pt>
                <c:pt idx="13">
                  <c:v>22.6</c:v>
                </c:pt>
                <c:pt idx="14">
                  <c:v>23.2</c:v>
                </c:pt>
                <c:pt idx="15">
                  <c:v>23.8</c:v>
                </c:pt>
                <c:pt idx="16">
                  <c:v>24.2</c:v>
                </c:pt>
                <c:pt idx="17">
                  <c:v>24.5</c:v>
                </c:pt>
                <c:pt idx="18">
                  <c:v>25</c:v>
                </c:pt>
                <c:pt idx="19">
                  <c:v>26.7</c:v>
                </c:pt>
                <c:pt idx="20">
                  <c:v>27.5</c:v>
                </c:pt>
                <c:pt idx="21">
                  <c:v>29.2</c:v>
                </c:pt>
                <c:pt idx="22">
                  <c:v>30.2</c:v>
                </c:pt>
                <c:pt idx="23">
                  <c:v>36.6</c:v>
                </c:pt>
              </c:numCache>
            </c:numRef>
          </c:val>
        </c:ser>
        <c:dLbls/>
        <c:gapWidth val="50"/>
        <c:axId val="154090112"/>
        <c:axId val="154091904"/>
      </c:barChart>
      <c:catAx>
        <c:axId val="154090112"/>
        <c:scaling>
          <c:orientation val="minMax"/>
        </c:scaling>
        <c:axPos val="b"/>
        <c:numFmt formatCode="General" sourceLinked="1"/>
        <c:tickLblPos val="nextTo"/>
        <c:txPr>
          <a:bodyPr rot="-5400000" vert="horz"/>
          <a:lstStyle/>
          <a:p>
            <a:pPr>
              <a:defRPr sz="1400" b="1">
                <a:latin typeface="Times New Roman" panose="02020603050405020304" pitchFamily="18" charset="0"/>
                <a:cs typeface="Times New Roman" panose="02020603050405020304" pitchFamily="18" charset="0"/>
              </a:defRPr>
            </a:pPr>
            <a:endParaRPr lang="ru-RU"/>
          </a:p>
        </c:txPr>
        <c:crossAx val="154091904"/>
        <c:crosses val="autoZero"/>
        <c:auto val="1"/>
        <c:lblAlgn val="ctr"/>
        <c:lblOffset val="100"/>
      </c:catAx>
      <c:valAx>
        <c:axId val="154091904"/>
        <c:scaling>
          <c:orientation val="minMax"/>
        </c:scaling>
        <c:delete val="1"/>
        <c:axPos val="l"/>
        <c:numFmt formatCode="0.0" sourceLinked="1"/>
        <c:tickLblPos val="none"/>
        <c:crossAx val="154090112"/>
        <c:crosses val="autoZero"/>
        <c:crossBetween val="between"/>
      </c:valAx>
      <c:spPr>
        <a:solidFill>
          <a:schemeClr val="accent5">
            <a:lumMod val="40000"/>
            <a:lumOff val="60000"/>
          </a:schemeClr>
        </a:solidFill>
      </c:spPr>
    </c:plotArea>
    <c:plotVisOnly val="1"/>
    <c:dispBlanksAs val="gap"/>
  </c:chart>
  <c:txPr>
    <a:bodyPr/>
    <a:lstStyle/>
    <a:p>
      <a:pPr>
        <a:defRPr sz="1800"/>
      </a:pPr>
      <a:endParaRPr lang="ru-RU"/>
    </a:p>
  </c:tx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4.8640618951653489E-2"/>
          <c:y val="0.10257094521151178"/>
          <c:w val="0.76909841259322675"/>
          <c:h val="0.80915671910099829"/>
        </c:manualLayout>
      </c:layout>
      <c:barChart>
        <c:barDir val="col"/>
        <c:grouping val="stacked"/>
        <c:ser>
          <c:idx val="0"/>
          <c:order val="0"/>
          <c:tx>
            <c:strRef>
              <c:f>Лист1!$B$1</c:f>
              <c:strCache>
                <c:ptCount val="1"/>
                <c:pt idx="0">
                  <c:v>средства областного бюджета (млн. рублей)</c:v>
                </c:pt>
              </c:strCache>
            </c:strRef>
          </c:tx>
          <c:spPr>
            <a:solidFill>
              <a:schemeClr val="accent3">
                <a:lumMod val="50000"/>
              </a:schemeClr>
            </a:solidFill>
            <a:scene3d>
              <a:camera prst="orthographicFront"/>
              <a:lightRig rig="threePt" dir="t"/>
            </a:scene3d>
            <a:sp3d>
              <a:bevelT w="190500" h="38100"/>
            </a:sp3d>
          </c:spPr>
          <c:dLbls>
            <c:spPr>
              <a:noFill/>
              <a:ln>
                <a:noFill/>
              </a:ln>
              <a:effectLst/>
            </c:spPr>
            <c:txPr>
              <a:bodyPr wrap="square" lIns="38100" tIns="19050" rIns="38100" bIns="19050" anchor="ctr">
                <a:spAutoFit/>
              </a:bodyPr>
              <a:lstStyle/>
              <a:p>
                <a:pPr>
                  <a:defRPr sz="1600" b="1">
                    <a:solidFill>
                      <a:srgbClr val="FFFFFF"/>
                    </a:solidFill>
                    <a:latin typeface="Bookman Old Style" panose="02050604050505020204" pitchFamily="18" charset="0"/>
                  </a:defRPr>
                </a:pPr>
                <a:endParaRPr lang="ru-RU"/>
              </a:p>
            </c:txPr>
            <c:showVal val="1"/>
            <c:extLst xmlns:c16r2="http://schemas.microsoft.com/office/drawing/2015/06/chart">
              <c:ext xmlns:c15="http://schemas.microsoft.com/office/drawing/2012/chart" uri="{CE6537A1-D6FC-4f65-9D91-7224C49458BB}">
                <c15:layout/>
                <c15:showLeaderLines val="0"/>
              </c:ext>
            </c:extLst>
          </c:dLbls>
          <c:cat>
            <c:strRef>
              <c:f>Лист1!$A$2:$A$7</c:f>
              <c:strCache>
                <c:ptCount val="6"/>
                <c:pt idx="0">
                  <c:v>2013</c:v>
                </c:pt>
                <c:pt idx="1">
                  <c:v>2014</c:v>
                </c:pt>
                <c:pt idx="2">
                  <c:v>2015</c:v>
                </c:pt>
                <c:pt idx="3">
                  <c:v>2016</c:v>
                </c:pt>
                <c:pt idx="4">
                  <c:v>2017</c:v>
                </c:pt>
                <c:pt idx="5">
                  <c:v>2018 план</c:v>
                </c:pt>
              </c:strCache>
            </c:strRef>
          </c:cat>
          <c:val>
            <c:numRef>
              <c:f>Лист1!$B$2:$B$7</c:f>
              <c:numCache>
                <c:formatCode>#,##0.0</c:formatCode>
                <c:ptCount val="6"/>
                <c:pt idx="0">
                  <c:v>2894.4</c:v>
                </c:pt>
                <c:pt idx="1">
                  <c:v>2867.5</c:v>
                </c:pt>
                <c:pt idx="2">
                  <c:v>3295.6</c:v>
                </c:pt>
                <c:pt idx="3">
                  <c:v>3711</c:v>
                </c:pt>
                <c:pt idx="4">
                  <c:v>4063.5</c:v>
                </c:pt>
                <c:pt idx="5">
                  <c:v>4634.5</c:v>
                </c:pt>
              </c:numCache>
            </c:numRef>
          </c:val>
          <c:extLst xmlns:c16r2="http://schemas.microsoft.com/office/drawing/2015/06/chart">
            <c:ext xmlns:c16="http://schemas.microsoft.com/office/drawing/2014/chart" uri="{C3380CC4-5D6E-409C-BE32-E72D297353CC}">
              <c16:uniqueId val="{00000000-5072-4BCC-BF7D-CA80EE41490E}"/>
            </c:ext>
          </c:extLst>
        </c:ser>
        <c:ser>
          <c:idx val="1"/>
          <c:order val="1"/>
          <c:tx>
            <c:strRef>
              <c:f>Лист1!$C$1</c:f>
              <c:strCache>
                <c:ptCount val="1"/>
                <c:pt idx="0">
                  <c:v>средства ОМС (млн. рублей)</c:v>
                </c:pt>
              </c:strCache>
            </c:strRef>
          </c:tx>
          <c:spPr>
            <a:scene3d>
              <a:camera prst="orthographicFront"/>
              <a:lightRig rig="threePt" dir="t"/>
            </a:scene3d>
            <a:sp3d>
              <a:bevelT w="190500" h="38100"/>
            </a:sp3d>
          </c:spPr>
          <c:dLbls>
            <c:spPr>
              <a:noFill/>
              <a:ln>
                <a:noFill/>
              </a:ln>
              <a:effectLst/>
            </c:spPr>
            <c:txPr>
              <a:bodyPr wrap="square" lIns="38100" tIns="19050" rIns="38100" bIns="19050" anchor="ctr">
                <a:spAutoFit/>
              </a:bodyPr>
              <a:lstStyle/>
              <a:p>
                <a:pPr>
                  <a:defRPr sz="1600" b="1">
                    <a:latin typeface="Bookman Old Style" panose="02050604050505020204" pitchFamily="18" charset="0"/>
                  </a:defRPr>
                </a:pPr>
                <a:endParaRPr lang="ru-RU"/>
              </a:p>
            </c:txPr>
            <c:showVal val="1"/>
            <c:extLst xmlns:c16r2="http://schemas.microsoft.com/office/drawing/2015/06/chart">
              <c:ext xmlns:c15="http://schemas.microsoft.com/office/drawing/2012/chart" uri="{CE6537A1-D6FC-4f65-9D91-7224C49458BB}">
                <c15:layout/>
                <c15:showLeaderLines val="0"/>
              </c:ext>
            </c:extLst>
          </c:dLbls>
          <c:cat>
            <c:strRef>
              <c:f>Лист1!$A$2:$A$7</c:f>
              <c:strCache>
                <c:ptCount val="6"/>
                <c:pt idx="0">
                  <c:v>2013</c:v>
                </c:pt>
                <c:pt idx="1">
                  <c:v>2014</c:v>
                </c:pt>
                <c:pt idx="2">
                  <c:v>2015</c:v>
                </c:pt>
                <c:pt idx="3">
                  <c:v>2016</c:v>
                </c:pt>
                <c:pt idx="4">
                  <c:v>2017</c:v>
                </c:pt>
                <c:pt idx="5">
                  <c:v>2018 план</c:v>
                </c:pt>
              </c:strCache>
            </c:strRef>
          </c:cat>
          <c:val>
            <c:numRef>
              <c:f>Лист1!$C$2:$C$7</c:f>
              <c:numCache>
                <c:formatCode>#,##0.0</c:formatCode>
                <c:ptCount val="6"/>
                <c:pt idx="0">
                  <c:v>12734.1</c:v>
                </c:pt>
                <c:pt idx="1">
                  <c:v>15418.5</c:v>
                </c:pt>
                <c:pt idx="2">
                  <c:v>16356.8</c:v>
                </c:pt>
                <c:pt idx="3">
                  <c:v>16321.2</c:v>
                </c:pt>
                <c:pt idx="4">
                  <c:v>16859.599999999995</c:v>
                </c:pt>
                <c:pt idx="5">
                  <c:v>21287.8</c:v>
                </c:pt>
              </c:numCache>
            </c:numRef>
          </c:val>
          <c:extLst xmlns:c16r2="http://schemas.microsoft.com/office/drawing/2015/06/chart">
            <c:ext xmlns:c16="http://schemas.microsoft.com/office/drawing/2014/chart" uri="{C3380CC4-5D6E-409C-BE32-E72D297353CC}">
              <c16:uniqueId val="{00000001-5072-4BCC-BF7D-CA80EE41490E}"/>
            </c:ext>
          </c:extLst>
        </c:ser>
        <c:dLbls/>
        <c:gapWidth val="55"/>
        <c:overlap val="100"/>
        <c:axId val="154393600"/>
        <c:axId val="154395392"/>
      </c:barChart>
      <c:lineChart>
        <c:grouping val="standard"/>
        <c:ser>
          <c:idx val="2"/>
          <c:order val="2"/>
          <c:tx>
            <c:strRef>
              <c:f>Лист1!$D$1</c:f>
              <c:strCache>
                <c:ptCount val="1"/>
                <c:pt idx="0">
                  <c:v>подушевой норматив финансирования (рублей)</c:v>
                </c:pt>
              </c:strCache>
            </c:strRef>
          </c:tx>
          <c:spPr>
            <a:ln w="38100">
              <a:solidFill>
                <a:srgbClr val="00B050"/>
              </a:solidFill>
            </a:ln>
          </c:spPr>
          <c:marker>
            <c:spPr>
              <a:solidFill>
                <a:srgbClr val="00B050"/>
              </a:solidFill>
              <a:ln>
                <a:solidFill>
                  <a:srgbClr val="00B050"/>
                </a:solidFill>
              </a:ln>
            </c:spPr>
          </c:marker>
          <c:dLbls>
            <c:dLbl>
              <c:idx val="0"/>
              <c:layout>
                <c:manualLayout>
                  <c:x val="-4.5767925341857398E-2"/>
                  <c:y val="-4.111583104124817E-2"/>
                </c:manualLayout>
              </c:layout>
              <c:showVal val="1"/>
              <c:extLst xmlns:c16r2="http://schemas.microsoft.com/office/drawing/2015/06/chart">
                <c:ext xmlns:c16="http://schemas.microsoft.com/office/drawing/2014/chart" uri="{C3380CC4-5D6E-409C-BE32-E72D297353CC}">
                  <c16:uniqueId val="{00000002-5072-4BCC-BF7D-CA80EE41490E}"/>
                </c:ext>
                <c:ext xmlns:c15="http://schemas.microsoft.com/office/drawing/2012/chart" uri="{CE6537A1-D6FC-4f65-9D91-7224C49458BB}">
                  <c15:layout>
                    <c:manualLayout>
                      <c:w val="7.8541673108733015E-2"/>
                      <c:h val="4.4678055395723323E-2"/>
                    </c:manualLayout>
                  </c15:layout>
                </c:ext>
              </c:extLst>
            </c:dLbl>
            <c:dLbl>
              <c:idx val="1"/>
              <c:layout>
                <c:manualLayout>
                  <c:x val="-4.6004022802167269E-2"/>
                  <c:y val="-4.3328099858141872E-2"/>
                </c:manualLayout>
              </c:layout>
              <c:showVal val="1"/>
              <c:extLst xmlns:c16r2="http://schemas.microsoft.com/office/drawing/2015/06/chart">
                <c:ext xmlns:c16="http://schemas.microsoft.com/office/drawing/2014/chart" uri="{C3380CC4-5D6E-409C-BE32-E72D297353CC}">
                  <c16:uniqueId val="{00000003-5072-4BCC-BF7D-CA80EE41490E}"/>
                </c:ext>
                <c:ext xmlns:c15="http://schemas.microsoft.com/office/drawing/2012/chart" uri="{CE6537A1-D6FC-4f65-9D91-7224C49458BB}">
                  <c15:layout>
                    <c:manualLayout>
                      <c:w val="7.8541673108733029E-2"/>
                      <c:h val="4.4678055395723323E-2"/>
                    </c:manualLayout>
                  </c15:layout>
                </c:ext>
              </c:extLst>
            </c:dLbl>
            <c:dLbl>
              <c:idx val="2"/>
              <c:layout>
                <c:manualLayout>
                  <c:x val="-4.6435330252241704E-2"/>
                  <c:y val="-5.3243336297494559E-2"/>
                </c:manualLayout>
              </c:layout>
              <c:showVal val="1"/>
              <c:extLst xmlns:c16r2="http://schemas.microsoft.com/office/drawing/2015/06/chart">
                <c:ext xmlns:c16="http://schemas.microsoft.com/office/drawing/2014/chart" uri="{C3380CC4-5D6E-409C-BE32-E72D297353CC}">
                  <c16:uniqueId val="{00000004-5072-4BCC-BF7D-CA80EE41490E}"/>
                </c:ext>
                <c:ext xmlns:c15="http://schemas.microsoft.com/office/drawing/2012/chart" uri="{CE6537A1-D6FC-4f65-9D91-7224C49458BB}">
                  <c15:layout>
                    <c:manualLayout>
                      <c:w val="7.9583339860838237E-2"/>
                      <c:h val="4.4678055395723323E-2"/>
                    </c:manualLayout>
                  </c15:layout>
                </c:ext>
              </c:extLst>
            </c:dLbl>
            <c:dLbl>
              <c:idx val="3"/>
              <c:layout>
                <c:manualLayout>
                  <c:x val="-4.5483148415612643E-2"/>
                  <c:y val="-5.7667873931282025E-2"/>
                </c:manualLayout>
              </c:layout>
              <c:showVal val="1"/>
              <c:extLst xmlns:c16r2="http://schemas.microsoft.com/office/drawing/2015/06/chart">
                <c:ext xmlns:c16="http://schemas.microsoft.com/office/drawing/2014/chart" uri="{C3380CC4-5D6E-409C-BE32-E72D297353CC}">
                  <c16:uniqueId val="{00000005-5072-4BCC-BF7D-CA80EE41490E}"/>
                </c:ext>
                <c:ext xmlns:c15="http://schemas.microsoft.com/office/drawing/2012/chart" uri="{CE6537A1-D6FC-4f65-9D91-7224C49458BB}">
                  <c15:layout>
                    <c:manualLayout>
                      <c:w val="7.9583339860838237E-2"/>
                      <c:h val="4.4678055395723323E-2"/>
                    </c:manualLayout>
                  </c15:layout>
                </c:ext>
              </c:extLst>
            </c:dLbl>
            <c:dLbl>
              <c:idx val="4"/>
              <c:layout>
                <c:manualLayout>
                  <c:x val="-4.6288717707407945E-2"/>
                  <c:y val="-5.416006626813142E-2"/>
                </c:manualLayout>
              </c:layout>
              <c:showVal val="1"/>
              <c:extLst xmlns:c16r2="http://schemas.microsoft.com/office/drawing/2015/06/chart">
                <c:ext xmlns:c16="http://schemas.microsoft.com/office/drawing/2014/chart" uri="{C3380CC4-5D6E-409C-BE32-E72D297353CC}">
                  <c16:uniqueId val="{00000006-5072-4BCC-BF7D-CA80EE41490E}"/>
                </c:ext>
                <c:ext xmlns:c15="http://schemas.microsoft.com/office/drawing/2012/chart" uri="{CE6537A1-D6FC-4f65-9D91-7224C49458BB}">
                  <c15:layout>
                    <c:manualLayout>
                      <c:w val="8.1666673365048681E-2"/>
                      <c:h val="4.4678055395723323E-2"/>
                    </c:manualLayout>
                  </c15:layout>
                </c:ext>
              </c:extLst>
            </c:dLbl>
            <c:dLbl>
              <c:idx val="5"/>
              <c:layout>
                <c:manualLayout>
                  <c:x val="-4.4994713336180561E-2"/>
                  <c:y val="-6.5370841553740969E-2"/>
                </c:manualLayout>
              </c:layout>
              <c:showVal val="1"/>
              <c:extLst xmlns:c16r2="http://schemas.microsoft.com/office/drawing/2015/06/chart">
                <c:ext xmlns:c16="http://schemas.microsoft.com/office/drawing/2014/chart" uri="{C3380CC4-5D6E-409C-BE32-E72D297353CC}">
                  <c16:uniqueId val="{00000007-5072-4BCC-BF7D-CA80EE41490E}"/>
                </c:ext>
                <c:ext xmlns:c15="http://schemas.microsoft.com/office/drawing/2012/chart" uri="{CE6537A1-D6FC-4f65-9D91-7224C49458BB}">
                  <c15:layout>
                    <c:manualLayout>
                      <c:w val="7.8541673108733015E-2"/>
                      <c:h val="4.4678055395723323E-2"/>
                    </c:manualLayout>
                  </c15:layout>
                </c:ext>
              </c:extLst>
            </c:dLbl>
            <c:spPr>
              <a:gradFill>
                <a:gsLst>
                  <a:gs pos="0">
                    <a:srgbClr val="DDEBCF"/>
                  </a:gs>
                  <a:gs pos="100000">
                    <a:srgbClr val="9CB86E"/>
                  </a:gs>
                  <a:gs pos="100000">
                    <a:srgbClr val="156B13"/>
                  </a:gs>
                </a:gsLst>
                <a:lin ang="5400000" scaled="0"/>
              </a:gradFill>
            </c:spPr>
            <c:txPr>
              <a:bodyPr/>
              <a:lstStyle/>
              <a:p>
                <a:pPr>
                  <a:defRPr sz="1400" b="1">
                    <a:latin typeface="Bookman Old Style" panose="02050604050505020204" pitchFamily="18" charset="0"/>
                  </a:defRPr>
                </a:pPr>
                <a:endParaRPr lang="ru-RU"/>
              </a:p>
            </c:txPr>
            <c:showVal val="1"/>
            <c:extLst xmlns:c16r2="http://schemas.microsoft.com/office/drawing/2015/06/chart">
              <c:ext xmlns:c15="http://schemas.microsoft.com/office/drawing/2012/chart" uri="{CE6537A1-D6FC-4f65-9D91-7224C49458BB}">
                <c15:showLeaderLines val="0"/>
              </c:ext>
            </c:extLst>
          </c:dLbls>
          <c:cat>
            <c:strRef>
              <c:f>Лист1!$A$2:$A$7</c:f>
              <c:strCache>
                <c:ptCount val="6"/>
                <c:pt idx="0">
                  <c:v>2013</c:v>
                </c:pt>
                <c:pt idx="1">
                  <c:v>2014</c:v>
                </c:pt>
                <c:pt idx="2">
                  <c:v>2015</c:v>
                </c:pt>
                <c:pt idx="3">
                  <c:v>2016</c:v>
                </c:pt>
                <c:pt idx="4">
                  <c:v>2017</c:v>
                </c:pt>
                <c:pt idx="5">
                  <c:v>2018 план</c:v>
                </c:pt>
              </c:strCache>
            </c:strRef>
          </c:cat>
          <c:val>
            <c:numRef>
              <c:f>Лист1!$D$2:$D$7</c:f>
              <c:numCache>
                <c:formatCode>#,##0.0</c:formatCode>
                <c:ptCount val="6"/>
                <c:pt idx="0">
                  <c:v>13186.8</c:v>
                </c:pt>
                <c:pt idx="1">
                  <c:v>15754.6</c:v>
                </c:pt>
                <c:pt idx="2">
                  <c:v>16741</c:v>
                </c:pt>
                <c:pt idx="3">
                  <c:v>17074.5</c:v>
                </c:pt>
                <c:pt idx="4">
                  <c:v>17989.2</c:v>
                </c:pt>
                <c:pt idx="5">
                  <c:v>22476.799999999996</c:v>
                </c:pt>
              </c:numCache>
            </c:numRef>
          </c:val>
          <c:extLst xmlns:c16r2="http://schemas.microsoft.com/office/drawing/2015/06/chart">
            <c:ext xmlns:c16="http://schemas.microsoft.com/office/drawing/2014/chart" uri="{C3380CC4-5D6E-409C-BE32-E72D297353CC}">
              <c16:uniqueId val="{00000008-5072-4BCC-BF7D-CA80EE41490E}"/>
            </c:ext>
          </c:extLst>
        </c:ser>
        <c:dLbls/>
        <c:marker val="1"/>
        <c:axId val="154935296"/>
        <c:axId val="154396928"/>
      </c:lineChart>
      <c:catAx>
        <c:axId val="154393600"/>
        <c:scaling>
          <c:orientation val="minMax"/>
        </c:scaling>
        <c:axPos val="b"/>
        <c:numFmt formatCode="General" sourceLinked="1"/>
        <c:majorTickMark val="none"/>
        <c:tickLblPos val="nextTo"/>
        <c:txPr>
          <a:bodyPr/>
          <a:lstStyle/>
          <a:p>
            <a:pPr>
              <a:defRPr b="1">
                <a:latin typeface="Bookman Old Style" panose="02050604050505020204" pitchFamily="18" charset="0"/>
              </a:defRPr>
            </a:pPr>
            <a:endParaRPr lang="ru-RU"/>
          </a:p>
        </c:txPr>
        <c:crossAx val="154395392"/>
        <c:crosses val="autoZero"/>
        <c:auto val="1"/>
        <c:lblAlgn val="ctr"/>
        <c:lblOffset val="100"/>
      </c:catAx>
      <c:valAx>
        <c:axId val="154395392"/>
        <c:scaling>
          <c:orientation val="minMax"/>
        </c:scaling>
        <c:delete val="1"/>
        <c:axPos val="l"/>
        <c:numFmt formatCode="#,##0.0" sourceLinked="1"/>
        <c:majorTickMark val="none"/>
        <c:tickLblPos val="none"/>
        <c:crossAx val="154393600"/>
        <c:crosses val="autoZero"/>
        <c:crossBetween val="between"/>
      </c:valAx>
      <c:valAx>
        <c:axId val="154396928"/>
        <c:scaling>
          <c:orientation val="minMax"/>
          <c:max val="30000"/>
        </c:scaling>
        <c:delete val="1"/>
        <c:axPos val="r"/>
        <c:numFmt formatCode="#,##0.0" sourceLinked="1"/>
        <c:tickLblPos val="none"/>
        <c:crossAx val="154935296"/>
        <c:crosses val="max"/>
        <c:crossBetween val="between"/>
      </c:valAx>
      <c:catAx>
        <c:axId val="154935296"/>
        <c:scaling>
          <c:orientation val="minMax"/>
        </c:scaling>
        <c:delete val="1"/>
        <c:axPos val="b"/>
        <c:numFmt formatCode="General" sourceLinked="1"/>
        <c:tickLblPos val="none"/>
        <c:crossAx val="154396928"/>
        <c:crosses val="autoZero"/>
        <c:auto val="1"/>
        <c:lblAlgn val="ctr"/>
        <c:lblOffset val="100"/>
      </c:catAx>
    </c:plotArea>
    <c:legend>
      <c:legendPos val="r"/>
      <c:layout>
        <c:manualLayout>
          <c:xMode val="edge"/>
          <c:yMode val="edge"/>
          <c:x val="0.81864614654249901"/>
          <c:y val="0.16015652020483159"/>
          <c:w val="0.18135387955265514"/>
          <c:h val="0.74707106257763378"/>
        </c:manualLayout>
      </c:layout>
      <c:txPr>
        <a:bodyPr/>
        <a:lstStyle/>
        <a:p>
          <a:pPr>
            <a:defRPr sz="1400">
              <a:latin typeface="Bookman Old Style" panose="02050604050505020204" pitchFamily="18" charset="0"/>
            </a:defRPr>
          </a:pPr>
          <a:endParaRPr lang="ru-RU"/>
        </a:p>
      </c:txPr>
    </c:legend>
    <c:plotVisOnly val="1"/>
    <c:dispBlanksAs val="gap"/>
  </c:chart>
  <c:txPr>
    <a:bodyPr/>
    <a:lstStyle/>
    <a:p>
      <a:pPr>
        <a:defRPr sz="1800"/>
      </a:pPr>
      <a:endParaRPr lang="ru-RU"/>
    </a:p>
  </c:txPr>
  <c:externalData r:id="rId1"/>
  <c:userShapes r:id="rId2"/>
</c:chartSpace>
</file>

<file path=ppt/charts/chart35.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sz="1600">
                <a:solidFill>
                  <a:schemeClr val="accent1">
                    <a:lumMod val="50000"/>
                  </a:schemeClr>
                </a:solidFill>
              </a:defRPr>
            </a:pPr>
            <a:r>
              <a:rPr lang="ru-RU" sz="2000" dirty="0">
                <a:solidFill>
                  <a:schemeClr val="accent1">
                    <a:lumMod val="50000"/>
                  </a:schemeClr>
                </a:solidFill>
                <a:latin typeface="Bookman Old Style" panose="02050604050505020204" pitchFamily="18" charset="0"/>
              </a:rPr>
              <a:t>2013 год (факт)</a:t>
            </a:r>
          </a:p>
        </c:rich>
      </c:tx>
      <c:layout>
        <c:manualLayout>
          <c:xMode val="edge"/>
          <c:yMode val="edge"/>
          <c:x val="0.20080120737721474"/>
          <c:y val="2.1950810595615954E-2"/>
        </c:manualLayout>
      </c:layout>
    </c:title>
    <c:plotArea>
      <c:layout/>
      <c:pieChart>
        <c:varyColors val="1"/>
        <c:ser>
          <c:idx val="0"/>
          <c:order val="0"/>
          <c:tx>
            <c:strRef>
              <c:f>Лист1!$B$1</c:f>
              <c:strCache>
                <c:ptCount val="1"/>
                <c:pt idx="0">
                  <c:v>2013 год (факт)</c:v>
                </c:pt>
              </c:strCache>
            </c:strRef>
          </c:tx>
          <c:spPr>
            <a:scene3d>
              <a:camera prst="orthographicFront"/>
              <a:lightRig rig="threePt" dir="t"/>
            </a:scene3d>
            <a:sp3d>
              <a:bevelT w="190500" h="38100"/>
            </a:sp3d>
          </c:spPr>
          <c:explosion val="6"/>
          <c:dPt>
            <c:idx val="0"/>
            <c:explosion val="2"/>
          </c:dPt>
          <c:dPt>
            <c:idx val="1"/>
            <c:explosion val="3"/>
            <c:spPr>
              <a:solidFill>
                <a:srgbClr val="FB5D05"/>
              </a:solidFill>
              <a:scene3d>
                <a:camera prst="orthographicFront"/>
                <a:lightRig rig="threePt" dir="t"/>
              </a:scene3d>
              <a:sp3d>
                <a:bevelT w="190500" h="38100"/>
              </a:sp3d>
            </c:spPr>
            <c:extLst xmlns:c16r2="http://schemas.microsoft.com/office/drawing/2015/06/chart">
              <c:ext xmlns:c16="http://schemas.microsoft.com/office/drawing/2014/chart" uri="{C3380CC4-5D6E-409C-BE32-E72D297353CC}">
                <c16:uniqueId val="{00000001-FC1D-44AA-8617-632D64C04F16}"/>
              </c:ext>
            </c:extLst>
          </c:dPt>
          <c:dPt>
            <c:idx val="2"/>
            <c:explosion val="10"/>
            <c:spPr>
              <a:solidFill>
                <a:schemeClr val="accent5">
                  <a:lumMod val="75000"/>
                </a:schemeClr>
              </a:solidFill>
              <a:scene3d>
                <a:camera prst="orthographicFront"/>
                <a:lightRig rig="threePt" dir="t"/>
              </a:scene3d>
              <a:sp3d>
                <a:bevelT w="190500" h="38100"/>
              </a:sp3d>
            </c:spPr>
            <c:extLst xmlns:c16r2="http://schemas.microsoft.com/office/drawing/2015/06/chart">
              <c:ext xmlns:c16="http://schemas.microsoft.com/office/drawing/2014/chart" uri="{C3380CC4-5D6E-409C-BE32-E72D297353CC}">
                <c16:uniqueId val="{00000003-FC1D-44AA-8617-632D64C04F16}"/>
              </c:ext>
            </c:extLst>
          </c:dPt>
          <c:dPt>
            <c:idx val="3"/>
            <c:explosion val="13"/>
          </c:dPt>
          <c:dLbls>
            <c:dLbl>
              <c:idx val="0"/>
              <c:layout>
                <c:manualLayout>
                  <c:x val="-2.1504940059707232E-2"/>
                  <c:y val="-6.3629002037914453E-2"/>
                </c:manualLayout>
              </c:layout>
              <c:tx>
                <c:rich>
                  <a:bodyPr/>
                  <a:lstStyle/>
                  <a:p>
                    <a:r>
                      <a:rPr lang="en-US" dirty="0"/>
                      <a:t>54,5*</a:t>
                    </a:r>
                  </a:p>
                </c:rich>
              </c:tx>
              <c:showVal val="1"/>
              <c:extLst xmlns:c16r2="http://schemas.microsoft.com/office/drawing/2015/06/chart">
                <c:ext xmlns:c16="http://schemas.microsoft.com/office/drawing/2014/chart" uri="{C3380CC4-5D6E-409C-BE32-E72D297353CC}">
                  <c16:uniqueId val="{00000004-FC1D-44AA-8617-632D64C04F16}"/>
                </c:ext>
                <c:ext xmlns:c15="http://schemas.microsoft.com/office/drawing/2012/chart" uri="{CE6537A1-D6FC-4f65-9D91-7224C49458BB}">
                  <c15:layout>
                    <c:manualLayout>
                      <c:w val="0.212352000923655"/>
                      <c:h val="0.18437318730846428"/>
                    </c:manualLayout>
                  </c15:layout>
                </c:ext>
              </c:extLst>
            </c:dLbl>
            <c:dLbl>
              <c:idx val="1"/>
              <c:layout>
                <c:manualLayout>
                  <c:x val="0"/>
                  <c:y val="-7.3761145646717083E-2"/>
                </c:manualLayout>
              </c:layout>
              <c:tx>
                <c:rich>
                  <a:bodyPr/>
                  <a:lstStyle/>
                  <a:p>
                    <a:r>
                      <a:rPr lang="en-US" dirty="0"/>
                      <a:t>34,7</a:t>
                    </a:r>
                  </a:p>
                </c:rich>
              </c:tx>
              <c:showVal val="1"/>
              <c:extLst xmlns:c16r2="http://schemas.microsoft.com/office/drawing/2015/06/chart">
                <c:ext xmlns:c16="http://schemas.microsoft.com/office/drawing/2014/chart" uri="{C3380CC4-5D6E-409C-BE32-E72D297353CC}">
                  <c16:uniqueId val="{00000001-FC1D-44AA-8617-632D64C04F16}"/>
                </c:ext>
                <c:ext xmlns:c15="http://schemas.microsoft.com/office/drawing/2012/chart" uri="{CE6537A1-D6FC-4f65-9D91-7224C49458BB}"/>
              </c:extLst>
            </c:dLbl>
            <c:dLbl>
              <c:idx val="2"/>
              <c:layout>
                <c:manualLayout>
                  <c:x val="-4.4680633610852009E-4"/>
                  <c:y val="3.7767187524062287E-2"/>
                </c:manualLayout>
              </c:layout>
              <c:showVal val="1"/>
              <c:extLst xmlns:c16r2="http://schemas.microsoft.com/office/drawing/2015/06/chart">
                <c:ext xmlns:c16="http://schemas.microsoft.com/office/drawing/2014/chart" uri="{C3380CC4-5D6E-409C-BE32-E72D297353CC}">
                  <c16:uniqueId val="{00000003-FC1D-44AA-8617-632D64C04F16}"/>
                </c:ext>
                <c:ext xmlns:c15="http://schemas.microsoft.com/office/drawing/2012/chart" uri="{CE6537A1-D6FC-4f65-9D91-7224C49458BB}"/>
              </c:extLst>
            </c:dLbl>
            <c:dLbl>
              <c:idx val="3"/>
              <c:layout>
                <c:manualLayout>
                  <c:x val="6.9874090151204341E-2"/>
                  <c:y val="-3.416843337251741E-3"/>
                </c:manualLayout>
              </c:layout>
              <c:showVal val="1"/>
              <c:extLst xmlns:c16r2="http://schemas.microsoft.com/office/drawing/2015/06/chart">
                <c:ext xmlns:c16="http://schemas.microsoft.com/office/drawing/2014/chart" uri="{C3380CC4-5D6E-409C-BE32-E72D297353CC}">
                  <c16:uniqueId val="{00000005-FC1D-44AA-8617-632D64C04F16}"/>
                </c:ext>
                <c:ext xmlns:c15="http://schemas.microsoft.com/office/drawing/2012/chart" uri="{CE6537A1-D6FC-4f65-9D91-7224C49458BB}"/>
              </c:extLst>
            </c:dLbl>
            <c:spPr>
              <a:noFill/>
              <a:ln>
                <a:noFill/>
              </a:ln>
              <a:effectLst/>
            </c:spPr>
            <c:txPr>
              <a:bodyPr/>
              <a:lstStyle/>
              <a:p>
                <a:pPr>
                  <a:defRPr sz="1800" b="1">
                    <a:latin typeface="Bookman Old Style" panose="02050604050505020204" pitchFamily="18" charset="0"/>
                  </a:defRPr>
                </a:pPr>
                <a:endParaRPr lang="ru-RU"/>
              </a:p>
            </c:txPr>
            <c:showVal val="1"/>
            <c:showLeaderLines val="1"/>
            <c:extLst xmlns:c16r2="http://schemas.microsoft.com/office/drawing/2015/06/chart">
              <c:ext xmlns:c15="http://schemas.microsoft.com/office/drawing/2012/chart" uri="{CE6537A1-D6FC-4f65-9D91-7224C49458BB}"/>
            </c:extLst>
          </c:dLbls>
          <c:cat>
            <c:strRef>
              <c:f>Лист1!$A$2:$A$5</c:f>
              <c:strCache>
                <c:ptCount val="4"/>
                <c:pt idx="0">
                  <c:v>в условиях стационара</c:v>
                </c:pt>
                <c:pt idx="1">
                  <c:v>в амбулаторных условиях</c:v>
                </c:pt>
                <c:pt idx="2">
                  <c:v>в условиях дневного стационара</c:v>
                </c:pt>
                <c:pt idx="3">
                  <c:v>скорая медисицнская помощь (включая санавиацию)</c:v>
                </c:pt>
              </c:strCache>
            </c:strRef>
          </c:cat>
          <c:val>
            <c:numRef>
              <c:f>Лист1!$B$2:$B$5</c:f>
              <c:numCache>
                <c:formatCode>General</c:formatCode>
                <c:ptCount val="4"/>
                <c:pt idx="0">
                  <c:v>54.5</c:v>
                </c:pt>
                <c:pt idx="1">
                  <c:v>34.700000000000003</c:v>
                </c:pt>
                <c:pt idx="2" formatCode="0.0">
                  <c:v>4</c:v>
                </c:pt>
                <c:pt idx="3">
                  <c:v>6.8</c:v>
                </c:pt>
              </c:numCache>
            </c:numRef>
          </c:val>
          <c:extLst xmlns:c16r2="http://schemas.microsoft.com/office/drawing/2015/06/chart">
            <c:ext xmlns:c16="http://schemas.microsoft.com/office/drawing/2014/chart" uri="{C3380CC4-5D6E-409C-BE32-E72D297353CC}">
              <c16:uniqueId val="{00000006-FC1D-44AA-8617-632D64C04F16}"/>
            </c:ext>
          </c:extLst>
        </c:ser>
        <c:dLbls/>
        <c:firstSliceAng val="0"/>
      </c:pieChart>
    </c:plotArea>
    <c:plotVisOnly val="1"/>
    <c:dispBlanksAs val="zero"/>
  </c:chart>
  <c:txPr>
    <a:bodyPr/>
    <a:lstStyle/>
    <a:p>
      <a:pPr>
        <a:defRPr sz="1800"/>
      </a:pPr>
      <a:endParaRPr lang="ru-RU"/>
    </a:p>
  </c:txPr>
  <c:externalData r:id="rId1"/>
</c:chartSpace>
</file>

<file path=ppt/charts/chart36.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sz="1600"/>
            </a:pPr>
            <a:r>
              <a:rPr lang="ru-RU" sz="2000" dirty="0">
                <a:solidFill>
                  <a:schemeClr val="accent1">
                    <a:lumMod val="50000"/>
                  </a:schemeClr>
                </a:solidFill>
                <a:latin typeface="Bookman Old Style" panose="02050604050505020204" pitchFamily="18" charset="0"/>
              </a:rPr>
              <a:t>2018 год (план)</a:t>
            </a:r>
          </a:p>
        </c:rich>
      </c:tx>
      <c:layout>
        <c:manualLayout>
          <c:xMode val="edge"/>
          <c:yMode val="edge"/>
          <c:x val="0.18171708470419523"/>
          <c:y val="4.0745468831160083E-3"/>
        </c:manualLayout>
      </c:layout>
    </c:title>
    <c:plotArea>
      <c:layout/>
      <c:pieChart>
        <c:varyColors val="1"/>
        <c:ser>
          <c:idx val="0"/>
          <c:order val="0"/>
          <c:tx>
            <c:strRef>
              <c:f>Лист1!$B$1</c:f>
              <c:strCache>
                <c:ptCount val="1"/>
                <c:pt idx="0">
                  <c:v>2018 год (план)</c:v>
                </c:pt>
              </c:strCache>
            </c:strRef>
          </c:tx>
          <c:spPr>
            <a:scene3d>
              <a:camera prst="orthographicFront"/>
              <a:lightRig rig="threePt" dir="t"/>
            </a:scene3d>
            <a:sp3d>
              <a:bevelT w="190500" h="38100"/>
            </a:sp3d>
          </c:spPr>
          <c:dPt>
            <c:idx val="0"/>
            <c:explosion val="2"/>
          </c:dPt>
          <c:dPt>
            <c:idx val="1"/>
            <c:explosion val="5"/>
            <c:spPr>
              <a:solidFill>
                <a:srgbClr val="F6530A"/>
              </a:solidFill>
              <a:scene3d>
                <a:camera prst="orthographicFront"/>
                <a:lightRig rig="threePt" dir="t"/>
              </a:scene3d>
              <a:sp3d>
                <a:bevelT w="190500" h="38100"/>
              </a:sp3d>
            </c:spPr>
            <c:extLst xmlns:c16r2="http://schemas.microsoft.com/office/drawing/2015/06/chart">
              <c:ext xmlns:c16="http://schemas.microsoft.com/office/drawing/2014/chart" uri="{C3380CC4-5D6E-409C-BE32-E72D297353CC}">
                <c16:uniqueId val="{00000001-A2A8-4A96-81F5-D691ABDAD9E9}"/>
              </c:ext>
            </c:extLst>
          </c:dPt>
          <c:dPt>
            <c:idx val="2"/>
            <c:explosion val="8"/>
            <c:spPr>
              <a:solidFill>
                <a:schemeClr val="accent5">
                  <a:lumMod val="75000"/>
                </a:schemeClr>
              </a:solidFill>
              <a:scene3d>
                <a:camera prst="orthographicFront"/>
                <a:lightRig rig="threePt" dir="t"/>
              </a:scene3d>
              <a:sp3d>
                <a:bevelT w="190500" h="38100"/>
              </a:sp3d>
            </c:spPr>
            <c:extLst xmlns:c16r2="http://schemas.microsoft.com/office/drawing/2015/06/chart">
              <c:ext xmlns:c16="http://schemas.microsoft.com/office/drawing/2014/chart" uri="{C3380CC4-5D6E-409C-BE32-E72D297353CC}">
                <c16:uniqueId val="{00000003-A2A8-4A96-81F5-D691ABDAD9E9}"/>
              </c:ext>
            </c:extLst>
          </c:dPt>
          <c:dPt>
            <c:idx val="3"/>
            <c:explosion val="10"/>
          </c:dPt>
          <c:dLbls>
            <c:dLbl>
              <c:idx val="0"/>
              <c:layout>
                <c:manualLayout>
                  <c:x val="9.4919775181037322E-3"/>
                  <c:y val="-3.8060117853862374E-2"/>
                </c:manualLayout>
              </c:layout>
              <c:tx>
                <c:rich>
                  <a:bodyPr/>
                  <a:lstStyle/>
                  <a:p>
                    <a:r>
                      <a:rPr lang="en-US" dirty="0"/>
                      <a:t>50,8*</a:t>
                    </a:r>
                  </a:p>
                </c:rich>
              </c:tx>
              <c:showVal val="1"/>
              <c:extLst xmlns:c16r2="http://schemas.microsoft.com/office/drawing/2015/06/chart">
                <c:ext xmlns:c16="http://schemas.microsoft.com/office/drawing/2014/chart" uri="{C3380CC4-5D6E-409C-BE32-E72D297353CC}">
                  <c16:uniqueId val="{00000004-A2A8-4A96-81F5-D691ABDAD9E9}"/>
                </c:ext>
                <c:ext xmlns:c15="http://schemas.microsoft.com/office/drawing/2012/chart" uri="{CE6537A1-D6FC-4f65-9D91-7224C49458BB}"/>
              </c:extLst>
            </c:dLbl>
            <c:dLbl>
              <c:idx val="1"/>
              <c:layout>
                <c:manualLayout>
                  <c:x val="-2.4257304678838292E-2"/>
                  <c:y val="-0.17789600023869789"/>
                </c:manualLayout>
              </c:layout>
              <c:tx>
                <c:rich>
                  <a:bodyPr/>
                  <a:lstStyle/>
                  <a:p>
                    <a:r>
                      <a:rPr lang="en-US" dirty="0"/>
                      <a:t>34,5</a:t>
                    </a:r>
                  </a:p>
                </c:rich>
              </c:tx>
              <c:showVal val="1"/>
              <c:extLst xmlns:c16r2="http://schemas.microsoft.com/office/drawing/2015/06/chart">
                <c:ext xmlns:c16="http://schemas.microsoft.com/office/drawing/2014/chart" uri="{C3380CC4-5D6E-409C-BE32-E72D297353CC}">
                  <c16:uniqueId val="{00000001-A2A8-4A96-81F5-D691ABDAD9E9}"/>
                </c:ext>
                <c:ext xmlns:c15="http://schemas.microsoft.com/office/drawing/2012/chart" uri="{CE6537A1-D6FC-4f65-9D91-7224C49458BB}"/>
              </c:extLst>
            </c:dLbl>
            <c:dLbl>
              <c:idx val="3"/>
              <c:layout>
                <c:manualLayout>
                  <c:x val="1.5990468430726646E-2"/>
                  <c:y val="-4.0514470897629112E-3"/>
                </c:manualLayout>
              </c:layout>
              <c:showVal val="1"/>
              <c:extLst xmlns:c16r2="http://schemas.microsoft.com/office/drawing/2015/06/chart">
                <c:ext xmlns:c16="http://schemas.microsoft.com/office/drawing/2014/chart" uri="{C3380CC4-5D6E-409C-BE32-E72D297353CC}">
                  <c16:uniqueId val="{00000005-A2A8-4A96-81F5-D691ABDAD9E9}"/>
                </c:ext>
                <c:ext xmlns:c15="http://schemas.microsoft.com/office/drawing/2012/chart" uri="{CE6537A1-D6FC-4f65-9D91-7224C49458BB}"/>
              </c:extLst>
            </c:dLbl>
            <c:spPr>
              <a:noFill/>
              <a:ln>
                <a:noFill/>
              </a:ln>
              <a:effectLst/>
            </c:spPr>
            <c:txPr>
              <a:bodyPr/>
              <a:lstStyle/>
              <a:p>
                <a:pPr>
                  <a:defRPr sz="1800" b="1">
                    <a:latin typeface="Bookman Old Style" panose="02050604050505020204" pitchFamily="18" charset="0"/>
                  </a:defRPr>
                </a:pPr>
                <a:endParaRPr lang="ru-RU"/>
              </a:p>
            </c:txPr>
            <c:showVal val="1"/>
            <c:showLeaderLines val="1"/>
            <c:extLst xmlns:c16r2="http://schemas.microsoft.com/office/drawing/2015/06/chart">
              <c:ext xmlns:c15="http://schemas.microsoft.com/office/drawing/2012/chart" uri="{CE6537A1-D6FC-4f65-9D91-7224C49458BB}"/>
            </c:extLst>
          </c:dLbls>
          <c:cat>
            <c:strRef>
              <c:f>Лист1!$A$2:$A$5</c:f>
              <c:strCache>
                <c:ptCount val="4"/>
                <c:pt idx="0">
                  <c:v>в условиях стационара</c:v>
                </c:pt>
                <c:pt idx="1">
                  <c:v>в амбулаторных условиях</c:v>
                </c:pt>
                <c:pt idx="2">
                  <c:v>в условиях дневного стационара</c:v>
                </c:pt>
                <c:pt idx="3">
                  <c:v>скорая медицинская помощь (включая санавиацию)</c:v>
                </c:pt>
              </c:strCache>
            </c:strRef>
          </c:cat>
          <c:val>
            <c:numRef>
              <c:f>Лист1!$B$2:$B$5</c:f>
              <c:numCache>
                <c:formatCode>General</c:formatCode>
                <c:ptCount val="4"/>
                <c:pt idx="0">
                  <c:v>50.8</c:v>
                </c:pt>
                <c:pt idx="1">
                  <c:v>34.5</c:v>
                </c:pt>
                <c:pt idx="2">
                  <c:v>7.6</c:v>
                </c:pt>
                <c:pt idx="3">
                  <c:v>7.1</c:v>
                </c:pt>
              </c:numCache>
            </c:numRef>
          </c:val>
          <c:extLst xmlns:c16r2="http://schemas.microsoft.com/office/drawing/2015/06/chart">
            <c:ext xmlns:c16="http://schemas.microsoft.com/office/drawing/2014/chart" uri="{C3380CC4-5D6E-409C-BE32-E72D297353CC}">
              <c16:uniqueId val="{00000006-A2A8-4A96-81F5-D691ABDAD9E9}"/>
            </c:ext>
          </c:extLst>
        </c:ser>
        <c:dLbls/>
        <c:firstSliceAng val="0"/>
      </c:pieChart>
    </c:plotArea>
    <c:legend>
      <c:legendPos val="r"/>
      <c:layout>
        <c:manualLayout>
          <c:xMode val="edge"/>
          <c:yMode val="edge"/>
          <c:x val="0.6050777495242835"/>
          <c:y val="0.13956863060895866"/>
          <c:w val="0.33863579944310662"/>
          <c:h val="0.77867735074886668"/>
        </c:manualLayout>
      </c:layout>
      <c:txPr>
        <a:bodyPr/>
        <a:lstStyle/>
        <a:p>
          <a:pPr>
            <a:defRPr sz="1400" b="1">
              <a:latin typeface="Bookman Old Style" panose="02050604050505020204" pitchFamily="18" charset="0"/>
            </a:defRPr>
          </a:pPr>
          <a:endParaRPr lang="ru-RU"/>
        </a:p>
      </c:txPr>
    </c:legend>
    <c:plotVisOnly val="1"/>
    <c:dispBlanksAs val="zero"/>
  </c:chart>
  <c:txPr>
    <a:bodyPr/>
    <a:lstStyle/>
    <a:p>
      <a:pPr>
        <a:defRPr sz="1800"/>
      </a:pPr>
      <a:endParaRPr lang="ru-RU"/>
    </a:p>
  </c:txPr>
  <c:externalData r:id="rId1"/>
</c:chartSpace>
</file>

<file path=ppt/charts/chart37.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1.762391105144466E-2"/>
          <c:y val="3.1203703703703719E-3"/>
          <c:w val="0.98054410390256475"/>
          <c:h val="0.91123529127375591"/>
        </c:manualLayout>
      </c:layout>
      <c:barChart>
        <c:barDir val="col"/>
        <c:grouping val="clustered"/>
        <c:ser>
          <c:idx val="0"/>
          <c:order val="0"/>
          <c:tx>
            <c:strRef>
              <c:f>Лист2!$I$7</c:f>
              <c:strCache>
                <c:ptCount val="1"/>
                <c:pt idx="0">
                  <c:v>План  </c:v>
                </c:pt>
              </c:strCache>
            </c:strRef>
          </c:tx>
          <c:dLbls>
            <c:dLbl>
              <c:idx val="0"/>
              <c:layout>
                <c:manualLayout>
                  <c:x val="4.7398869304225207E-3"/>
                  <c:y val="0.26702972327323038"/>
                </c:manualLayout>
              </c:layout>
              <c:dLblPos val="outEnd"/>
              <c:showVal val="1"/>
            </c:dLbl>
            <c:dLbl>
              <c:idx val="1"/>
              <c:layout>
                <c:manualLayout>
                  <c:x val="2.6497824389155422E-3"/>
                  <c:y val="0.29523266239700974"/>
                </c:manualLayout>
              </c:layout>
              <c:dLblPos val="outEnd"/>
              <c:showVal val="1"/>
            </c:dLbl>
            <c:dLbl>
              <c:idx val="2"/>
              <c:layout>
                <c:manualLayout>
                  <c:x val="-2.9012717126693905E-4"/>
                  <c:y val="6.0146373251106076E-2"/>
                </c:manualLayout>
              </c:layout>
              <c:dLblPos val="outEnd"/>
              <c:showVal val="1"/>
            </c:dLbl>
            <c:dLbl>
              <c:idx val="3"/>
              <c:layout>
                <c:manualLayout>
                  <c:x val="5.4445141501583008E-3"/>
                  <c:y val="5.6619903286087916E-2"/>
                </c:manualLayout>
              </c:layout>
              <c:dLblPos val="outEnd"/>
              <c:showVal val="1"/>
            </c:dLbl>
            <c:spPr>
              <a:noFill/>
              <a:ln w="25378">
                <a:noFill/>
              </a:ln>
            </c:spPr>
            <c:txPr>
              <a:bodyPr/>
              <a:lstStyle/>
              <a:p>
                <a:pPr>
                  <a:defRPr sz="1199" b="1">
                    <a:latin typeface="Bookman Old Style" pitchFamily="18" charset="0"/>
                  </a:defRPr>
                </a:pPr>
                <a:endParaRPr lang="ru-RU"/>
              </a:p>
            </c:txPr>
            <c:dLblPos val="inEnd"/>
            <c:showVal val="1"/>
          </c:dLbls>
          <c:cat>
            <c:strRef>
              <c:f>Лист2!$A$8:$A$29</c:f>
              <c:strCache>
                <c:ptCount val="4"/>
                <c:pt idx="0">
                  <c:v> Амбулаторная</c:v>
                </c:pt>
                <c:pt idx="1">
                  <c:v>Круглосуточный стационар</c:v>
                </c:pt>
                <c:pt idx="2">
                  <c:v>Дневной стационар</c:v>
                </c:pt>
                <c:pt idx="3">
                  <c:v>Скорая  помощь</c:v>
                </c:pt>
              </c:strCache>
            </c:strRef>
          </c:cat>
          <c:val>
            <c:numRef>
              <c:f>Лист2!$I$8:$I$29</c:f>
              <c:numCache>
                <c:formatCode>#,##0</c:formatCode>
                <c:ptCount val="4"/>
                <c:pt idx="0">
                  <c:v>6220</c:v>
                </c:pt>
                <c:pt idx="1">
                  <c:v>7767</c:v>
                </c:pt>
                <c:pt idx="2">
                  <c:v>1275</c:v>
                </c:pt>
                <c:pt idx="3">
                  <c:v>1031</c:v>
                </c:pt>
              </c:numCache>
            </c:numRef>
          </c:val>
        </c:ser>
        <c:ser>
          <c:idx val="1"/>
          <c:order val="1"/>
          <c:tx>
            <c:strRef>
              <c:f>Лист2!$J$7</c:f>
              <c:strCache>
                <c:ptCount val="1"/>
                <c:pt idx="0">
                  <c:v>Факт  </c:v>
                </c:pt>
              </c:strCache>
            </c:strRef>
          </c:tx>
          <c:spPr>
            <a:solidFill>
              <a:srgbClr val="FF0000"/>
            </a:solidFill>
          </c:spPr>
          <c:dLbls>
            <c:dLbl>
              <c:idx val="0"/>
              <c:layout>
                <c:manualLayout>
                  <c:x val="0"/>
                  <c:y val="0.2976436494549563"/>
                </c:manualLayout>
              </c:layout>
              <c:dLblPos val="outEnd"/>
              <c:showVal val="1"/>
            </c:dLbl>
            <c:dLbl>
              <c:idx val="1"/>
              <c:layout>
                <c:manualLayout>
                  <c:x val="0"/>
                  <c:y val="0.3842043447108181"/>
                </c:manualLayout>
              </c:layout>
              <c:dLblPos val="outEnd"/>
              <c:showVal val="1"/>
            </c:dLbl>
            <c:dLbl>
              <c:idx val="2"/>
              <c:layout>
                <c:manualLayout>
                  <c:x val="0"/>
                  <c:y val="0.10099717832223419"/>
                </c:manualLayout>
              </c:layout>
              <c:dLblPos val="outEnd"/>
              <c:showVal val="1"/>
            </c:dLbl>
            <c:dLbl>
              <c:idx val="3"/>
              <c:layout>
                <c:manualLayout>
                  <c:x val="5.8071159575889542E-3"/>
                  <c:y val="8.5119966352445037E-2"/>
                </c:manualLayout>
              </c:layout>
              <c:dLblPos val="outEnd"/>
              <c:showVal val="1"/>
            </c:dLbl>
            <c:spPr>
              <a:noFill/>
              <a:ln w="25378">
                <a:noFill/>
              </a:ln>
            </c:spPr>
            <c:txPr>
              <a:bodyPr/>
              <a:lstStyle/>
              <a:p>
                <a:pPr>
                  <a:defRPr sz="1199" b="1">
                    <a:latin typeface="Bookman Old Style" pitchFamily="18" charset="0"/>
                  </a:defRPr>
                </a:pPr>
                <a:endParaRPr lang="ru-RU"/>
              </a:p>
            </c:txPr>
            <c:dLblPos val="ctr"/>
            <c:showVal val="1"/>
          </c:dLbls>
          <c:cat>
            <c:strRef>
              <c:f>Лист2!$A$8:$A$29</c:f>
              <c:strCache>
                <c:ptCount val="4"/>
                <c:pt idx="0">
                  <c:v> Амбулаторная</c:v>
                </c:pt>
                <c:pt idx="1">
                  <c:v>Круглосуточный стационар</c:v>
                </c:pt>
                <c:pt idx="2">
                  <c:v>Дневной стационар</c:v>
                </c:pt>
                <c:pt idx="3">
                  <c:v>Скорая  помощь</c:v>
                </c:pt>
              </c:strCache>
            </c:strRef>
          </c:cat>
          <c:val>
            <c:numRef>
              <c:f>Лист2!$J$8:$J$29</c:f>
              <c:numCache>
                <c:formatCode>#,##0</c:formatCode>
                <c:ptCount val="4"/>
                <c:pt idx="0">
                  <c:v>5660</c:v>
                </c:pt>
                <c:pt idx="1">
                  <c:v>7662</c:v>
                </c:pt>
                <c:pt idx="2">
                  <c:v>1208</c:v>
                </c:pt>
                <c:pt idx="3">
                  <c:v>1019</c:v>
                </c:pt>
              </c:numCache>
            </c:numRef>
          </c:val>
        </c:ser>
        <c:dLbls/>
        <c:gapWidth val="60"/>
        <c:axId val="79043200"/>
        <c:axId val="80552320"/>
      </c:barChart>
      <c:catAx>
        <c:axId val="79043200"/>
        <c:scaling>
          <c:orientation val="minMax"/>
        </c:scaling>
        <c:axPos val="b"/>
        <c:numFmt formatCode="\О\с\н\о\в\н\о\й" sourceLinked="0"/>
        <c:tickLblPos val="nextTo"/>
        <c:txPr>
          <a:bodyPr rot="0" vert="horz"/>
          <a:lstStyle/>
          <a:p>
            <a:pPr>
              <a:defRPr sz="999">
                <a:latin typeface="Bookman Old Style" pitchFamily="18" charset="0"/>
              </a:defRPr>
            </a:pPr>
            <a:endParaRPr lang="ru-RU"/>
          </a:p>
        </c:txPr>
        <c:crossAx val="80552320"/>
        <c:crosses val="autoZero"/>
        <c:auto val="1"/>
        <c:lblAlgn val="ctr"/>
        <c:lblOffset val="100"/>
      </c:catAx>
      <c:valAx>
        <c:axId val="80552320"/>
        <c:scaling>
          <c:orientation val="minMax"/>
        </c:scaling>
        <c:delete val="1"/>
        <c:axPos val="l"/>
        <c:numFmt formatCode="#,##0" sourceLinked="1"/>
        <c:tickLblPos val="none"/>
        <c:crossAx val="79043200"/>
        <c:crosses val="autoZero"/>
        <c:crossBetween val="between"/>
      </c:valAx>
      <c:spPr>
        <a:noFill/>
        <a:ln w="25378">
          <a:noFill/>
        </a:ln>
      </c:spPr>
    </c:plotArea>
    <c:legend>
      <c:legendPos val="r"/>
      <c:layout>
        <c:manualLayout>
          <c:xMode val="edge"/>
          <c:yMode val="edge"/>
          <c:x val="0.73500631213044687"/>
          <c:y val="8.0749165613557569E-4"/>
          <c:w val="0.26499368786955335"/>
          <c:h val="0.17002467284182071"/>
        </c:manualLayout>
      </c:layout>
      <c:txPr>
        <a:bodyPr/>
        <a:lstStyle/>
        <a:p>
          <a:pPr>
            <a:defRPr sz="1399">
              <a:latin typeface="Bookman Old Style" pitchFamily="18" charset="0"/>
            </a:defRPr>
          </a:pPr>
          <a:endParaRPr lang="ru-RU"/>
        </a:p>
      </c:txPr>
    </c:legend>
    <c:plotVisOnly val="1"/>
    <c:dispBlanksAs val="gap"/>
  </c:chart>
  <c:txPr>
    <a:bodyPr/>
    <a:lstStyle/>
    <a:p>
      <a:pPr>
        <a:defRPr sz="1798"/>
      </a:pPr>
      <a:endParaRPr lang="ru-RU"/>
    </a:p>
  </c:txPr>
  <c:externalData r:id="rId1"/>
</c:chartSpace>
</file>

<file path=ppt/charts/chart38.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2.3694641811537531E-2"/>
          <c:y val="1.7149422988728145E-2"/>
          <c:w val="0.96371722586379294"/>
          <c:h val="0.89210259066053399"/>
        </c:manualLayout>
      </c:layout>
      <c:barChart>
        <c:barDir val="col"/>
        <c:grouping val="clustered"/>
        <c:ser>
          <c:idx val="0"/>
          <c:order val="0"/>
          <c:tx>
            <c:strRef>
              <c:f>Лист2!$I$7</c:f>
              <c:strCache>
                <c:ptCount val="1"/>
                <c:pt idx="0">
                  <c:v>План  </c:v>
                </c:pt>
              </c:strCache>
            </c:strRef>
          </c:tx>
          <c:dLbls>
            <c:dLbl>
              <c:idx val="0"/>
              <c:layout>
                <c:manualLayout>
                  <c:x val="-5.6144286197313169E-3"/>
                  <c:y val="0.27995857066932511"/>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0E1F-48FA-8097-BBADE00314B3}"/>
                </c:ext>
              </c:extLst>
            </c:dLbl>
            <c:dLbl>
              <c:idx val="1"/>
              <c:layout>
                <c:manualLayout>
                  <c:x val="3.204003708708515E-3"/>
                  <c:y val="0.37670682987175602"/>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0E1F-48FA-8097-BBADE00314B3}"/>
                </c:ext>
              </c:extLst>
            </c:dLbl>
            <c:dLbl>
              <c:idx val="2"/>
              <c:layout>
                <c:manualLayout>
                  <c:x val="4.0581378971656819E-3"/>
                  <c:y val="6.6300441092130902E-2"/>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0E1F-48FA-8097-BBADE00314B3}"/>
                </c:ext>
              </c:extLst>
            </c:dLbl>
            <c:dLbl>
              <c:idx val="3"/>
              <c:layout>
                <c:manualLayout>
                  <c:x val="6.4598445122777334E-3"/>
                  <c:y val="6.5486154691520762E-2"/>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0E1F-48FA-8097-BBADE00314B3}"/>
                </c:ext>
              </c:extLst>
            </c:dLbl>
            <c:spPr>
              <a:noFill/>
              <a:ln>
                <a:noFill/>
              </a:ln>
              <a:effectLst/>
            </c:spPr>
            <c:txPr>
              <a:bodyPr/>
              <a:lstStyle/>
              <a:p>
                <a:pPr>
                  <a:defRPr sz="1200" b="1">
                    <a:latin typeface="Bookman Old Style" pitchFamily="18" charset="0"/>
                  </a:defRPr>
                </a:pPr>
                <a:endParaRPr lang="ru-RU"/>
              </a:p>
            </c:txPr>
            <c:dLblPos val="inBase"/>
            <c:showVal val="1"/>
            <c:extLst xmlns:c16r2="http://schemas.microsoft.com/office/drawing/2015/06/chart">
              <c:ext xmlns:c15="http://schemas.microsoft.com/office/drawing/2012/chart" uri="{CE6537A1-D6FC-4f65-9D91-7224C49458BB}">
                <c15:showLeaderLines val="0"/>
              </c:ext>
            </c:extLst>
          </c:dLbls>
          <c:cat>
            <c:strRef>
              <c:f>Лист2!$A$8:$A$29</c:f>
              <c:strCache>
                <c:ptCount val="4"/>
                <c:pt idx="0">
                  <c:v> Амбулаторная</c:v>
                </c:pt>
                <c:pt idx="1">
                  <c:v>Круглосуточный стационар</c:v>
                </c:pt>
                <c:pt idx="2">
                  <c:v>Дневной стационар</c:v>
                </c:pt>
                <c:pt idx="3">
                  <c:v>Скорая  помощь</c:v>
                </c:pt>
              </c:strCache>
            </c:strRef>
          </c:cat>
          <c:val>
            <c:numRef>
              <c:f>Лист2!$L$8:$L$29</c:f>
              <c:numCache>
                <c:formatCode>#,##0</c:formatCode>
                <c:ptCount val="4"/>
                <c:pt idx="0">
                  <c:v>6474</c:v>
                </c:pt>
                <c:pt idx="1">
                  <c:v>8365</c:v>
                </c:pt>
                <c:pt idx="2">
                  <c:v>1528</c:v>
                </c:pt>
                <c:pt idx="3">
                  <c:v>1041</c:v>
                </c:pt>
              </c:numCache>
            </c:numRef>
          </c:val>
          <c:extLst xmlns:c16r2="http://schemas.microsoft.com/office/drawing/2015/06/chart">
            <c:ext xmlns:c16="http://schemas.microsoft.com/office/drawing/2014/chart" uri="{C3380CC4-5D6E-409C-BE32-E72D297353CC}">
              <c16:uniqueId val="{00000004-0E1F-48FA-8097-BBADE00314B3}"/>
            </c:ext>
          </c:extLst>
        </c:ser>
        <c:ser>
          <c:idx val="1"/>
          <c:order val="1"/>
          <c:tx>
            <c:strRef>
              <c:f>Лист2!$J$7</c:f>
              <c:strCache>
                <c:ptCount val="1"/>
                <c:pt idx="0">
                  <c:v>Факт  </c:v>
                </c:pt>
              </c:strCache>
            </c:strRef>
          </c:tx>
          <c:spPr>
            <a:solidFill>
              <a:srgbClr val="FF0000"/>
            </a:solidFill>
          </c:spPr>
          <c:dLbls>
            <c:dLbl>
              <c:idx val="3"/>
              <c:layout>
                <c:manualLayout>
                  <c:x val="5.9848282248269064E-3"/>
                  <c:y val="8.9305955494434569E-2"/>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0E1F-48FA-8097-BBADE00314B3}"/>
                </c:ext>
              </c:extLst>
            </c:dLbl>
            <c:spPr>
              <a:noFill/>
              <a:ln>
                <a:noFill/>
              </a:ln>
              <a:effectLst/>
            </c:spPr>
            <c:txPr>
              <a:bodyPr/>
              <a:lstStyle/>
              <a:p>
                <a:pPr>
                  <a:defRPr sz="1200" b="1">
                    <a:latin typeface="Bookman Old Style" pitchFamily="18" charset="0"/>
                  </a:defRPr>
                </a:pPr>
                <a:endParaRPr lang="ru-RU"/>
              </a:p>
            </c:txPr>
            <c:dLblPos val="ctr"/>
            <c:showVal val="1"/>
            <c:extLst xmlns:c16r2="http://schemas.microsoft.com/office/drawing/2015/06/chart">
              <c:ext xmlns:c15="http://schemas.microsoft.com/office/drawing/2012/chart" uri="{CE6537A1-D6FC-4f65-9D91-7224C49458BB}">
                <c15:layout/>
                <c15:showLeaderLines val="0"/>
              </c:ext>
            </c:extLst>
          </c:dLbls>
          <c:cat>
            <c:strRef>
              <c:f>Лист2!$A$8:$A$29</c:f>
              <c:strCache>
                <c:ptCount val="4"/>
                <c:pt idx="0">
                  <c:v> Амбулаторная</c:v>
                </c:pt>
                <c:pt idx="1">
                  <c:v>Круглосуточный стационар</c:v>
                </c:pt>
                <c:pt idx="2">
                  <c:v>Дневной стационар</c:v>
                </c:pt>
                <c:pt idx="3">
                  <c:v>Скорая  помощь</c:v>
                </c:pt>
              </c:strCache>
            </c:strRef>
          </c:cat>
          <c:val>
            <c:numRef>
              <c:f>Лист2!$M$8:$M$29</c:f>
              <c:numCache>
                <c:formatCode>#,##0</c:formatCode>
                <c:ptCount val="4"/>
                <c:pt idx="0">
                  <c:v>6521</c:v>
                </c:pt>
                <c:pt idx="1">
                  <c:v>8387</c:v>
                </c:pt>
                <c:pt idx="2">
                  <c:v>1542</c:v>
                </c:pt>
                <c:pt idx="3">
                  <c:v>1039</c:v>
                </c:pt>
              </c:numCache>
            </c:numRef>
          </c:val>
          <c:extLst xmlns:c16r2="http://schemas.microsoft.com/office/drawing/2015/06/chart">
            <c:ext xmlns:c16="http://schemas.microsoft.com/office/drawing/2014/chart" uri="{C3380CC4-5D6E-409C-BE32-E72D297353CC}">
              <c16:uniqueId val="{00000006-0E1F-48FA-8097-BBADE00314B3}"/>
            </c:ext>
          </c:extLst>
        </c:ser>
        <c:dLbls/>
        <c:gapWidth val="60"/>
        <c:axId val="80904576"/>
        <c:axId val="80906112"/>
      </c:barChart>
      <c:catAx>
        <c:axId val="80904576"/>
        <c:scaling>
          <c:orientation val="minMax"/>
        </c:scaling>
        <c:axPos val="b"/>
        <c:numFmt formatCode="General" sourceLinked="0"/>
        <c:tickLblPos val="nextTo"/>
        <c:txPr>
          <a:bodyPr rot="0" vert="horz"/>
          <a:lstStyle/>
          <a:p>
            <a:pPr>
              <a:defRPr sz="1000">
                <a:latin typeface="Bookman Old Style" pitchFamily="18" charset="0"/>
              </a:defRPr>
            </a:pPr>
            <a:endParaRPr lang="ru-RU"/>
          </a:p>
        </c:txPr>
        <c:crossAx val="80906112"/>
        <c:crosses val="autoZero"/>
        <c:auto val="1"/>
        <c:lblAlgn val="ctr"/>
        <c:lblOffset val="100"/>
      </c:catAx>
      <c:valAx>
        <c:axId val="80906112"/>
        <c:scaling>
          <c:orientation val="minMax"/>
        </c:scaling>
        <c:delete val="1"/>
        <c:axPos val="l"/>
        <c:numFmt formatCode="#,##0" sourceLinked="1"/>
        <c:tickLblPos val="none"/>
        <c:crossAx val="80904576"/>
        <c:crosses val="autoZero"/>
        <c:crossBetween val="between"/>
      </c:valAx>
    </c:plotArea>
    <c:plotVisOnly val="1"/>
    <c:dispBlanksAs val="gap"/>
  </c:chart>
  <c:txPr>
    <a:bodyPr/>
    <a:lstStyle/>
    <a:p>
      <a:pPr>
        <a:defRPr sz="1800"/>
      </a:pPr>
      <a:endParaRPr lang="ru-RU"/>
    </a:p>
  </c:txPr>
  <c:externalData r:id="rId1"/>
</c:chartSpace>
</file>

<file path=ppt/charts/chart39.xml><?xml version="1.0" encoding="utf-8"?>
<c:chartSpace xmlns:c="http://schemas.openxmlformats.org/drawingml/2006/chart" xmlns:a="http://schemas.openxmlformats.org/drawingml/2006/main" xmlns:r="http://schemas.openxmlformats.org/officeDocument/2006/relationships">
  <c:lang val="ru-RU"/>
  <c:chart>
    <c:autoTitleDeleted val="1"/>
    <c:plotArea>
      <c:layout/>
      <c:barChart>
        <c:barDir val="bar"/>
        <c:grouping val="clustered"/>
        <c:ser>
          <c:idx val="0"/>
          <c:order val="0"/>
          <c:tx>
            <c:strRef>
              <c:f>Лист1!$B$1</c:f>
              <c:strCache>
                <c:ptCount val="1"/>
                <c:pt idx="0">
                  <c:v>Ряд 1</c:v>
                </c:pt>
              </c:strCache>
            </c:strRef>
          </c:tx>
          <c:spPr>
            <a:solidFill>
              <a:srgbClr val="FF0000"/>
            </a:solidFill>
          </c:spPr>
          <c:dPt>
            <c:idx val="0"/>
            <c:spPr>
              <a:solidFill>
                <a:srgbClr val="FF9900"/>
              </a:solidFill>
            </c:spPr>
          </c:dPt>
          <c:dPt>
            <c:idx val="1"/>
            <c:spPr>
              <a:solidFill>
                <a:srgbClr val="FF9900"/>
              </a:solidFill>
            </c:spPr>
          </c:dPt>
          <c:dPt>
            <c:idx val="2"/>
            <c:spPr>
              <a:solidFill>
                <a:srgbClr val="FF9900"/>
              </a:solidFill>
            </c:spPr>
          </c:dPt>
          <c:dPt>
            <c:idx val="3"/>
            <c:spPr>
              <a:solidFill>
                <a:srgbClr val="FF9900"/>
              </a:solidFill>
            </c:spPr>
          </c:dPt>
          <c:dPt>
            <c:idx val="4"/>
            <c:spPr>
              <a:solidFill>
                <a:srgbClr val="FF9900"/>
              </a:solidFill>
            </c:spPr>
          </c:dPt>
          <c:dPt>
            <c:idx val="5"/>
            <c:spPr>
              <a:solidFill>
                <a:srgbClr val="FF9900"/>
              </a:solidFill>
            </c:spPr>
          </c:dPt>
          <c:dPt>
            <c:idx val="6"/>
            <c:spPr>
              <a:solidFill>
                <a:srgbClr val="FF9900"/>
              </a:solidFill>
            </c:spPr>
          </c:dPt>
          <c:dPt>
            <c:idx val="7"/>
            <c:spPr>
              <a:solidFill>
                <a:srgbClr val="FF9900"/>
              </a:solidFill>
            </c:spPr>
          </c:dPt>
          <c:dPt>
            <c:idx val="8"/>
            <c:spPr>
              <a:solidFill>
                <a:srgbClr val="FF9900"/>
              </a:solidFill>
            </c:spPr>
          </c:dPt>
          <c:dPt>
            <c:idx val="9"/>
            <c:spPr>
              <a:solidFill>
                <a:srgbClr val="FF9900"/>
              </a:solidFill>
            </c:spPr>
          </c:dPt>
          <c:dPt>
            <c:idx val="10"/>
            <c:spPr>
              <a:solidFill>
                <a:srgbClr val="FF9900"/>
              </a:solidFill>
            </c:spPr>
          </c:dPt>
          <c:dPt>
            <c:idx val="11"/>
            <c:spPr>
              <a:solidFill>
                <a:srgbClr val="FF9900"/>
              </a:solidFill>
            </c:spPr>
          </c:dPt>
          <c:dPt>
            <c:idx val="12"/>
            <c:spPr>
              <a:solidFill>
                <a:srgbClr val="00B050"/>
              </a:solidFill>
            </c:spPr>
          </c:dPt>
          <c:dPt>
            <c:idx val="13"/>
            <c:spPr>
              <a:solidFill>
                <a:srgbClr val="00B050"/>
              </a:solidFill>
            </c:spPr>
          </c:dPt>
          <c:dPt>
            <c:idx val="14"/>
            <c:spPr>
              <a:solidFill>
                <a:srgbClr val="00B050"/>
              </a:solidFill>
            </c:spPr>
          </c:dPt>
          <c:dPt>
            <c:idx val="15"/>
            <c:spPr>
              <a:solidFill>
                <a:srgbClr val="00B050"/>
              </a:solidFill>
            </c:spPr>
          </c:dPt>
          <c:dPt>
            <c:idx val="16"/>
            <c:spPr>
              <a:solidFill>
                <a:srgbClr val="00B050"/>
              </a:solidFill>
            </c:spPr>
          </c:dPt>
          <c:dPt>
            <c:idx val="17"/>
            <c:spPr>
              <a:solidFill>
                <a:srgbClr val="00B050"/>
              </a:solidFill>
            </c:spPr>
          </c:dPt>
          <c:dPt>
            <c:idx val="18"/>
            <c:spPr>
              <a:solidFill>
                <a:srgbClr val="92D050"/>
              </a:solidFill>
            </c:spPr>
          </c:dPt>
          <c:dPt>
            <c:idx val="19"/>
            <c:spPr>
              <a:solidFill>
                <a:srgbClr val="92D050"/>
              </a:solidFill>
            </c:spPr>
          </c:dPt>
          <c:dPt>
            <c:idx val="20"/>
            <c:spPr>
              <a:solidFill>
                <a:srgbClr val="92D050"/>
              </a:solidFill>
            </c:spPr>
          </c:dPt>
          <c:dPt>
            <c:idx val="21"/>
            <c:spPr>
              <a:solidFill>
                <a:srgbClr val="92D050"/>
              </a:solidFill>
            </c:spPr>
          </c:dPt>
          <c:dPt>
            <c:idx val="22"/>
            <c:spPr>
              <a:solidFill>
                <a:srgbClr val="92D050"/>
              </a:solidFill>
            </c:spPr>
          </c:dPt>
          <c:dPt>
            <c:idx val="23"/>
            <c:spPr>
              <a:solidFill>
                <a:srgbClr val="92D050"/>
              </a:solidFill>
            </c:spPr>
          </c:dPt>
          <c:dLbls>
            <c:txPr>
              <a:bodyPr/>
              <a:lstStyle/>
              <a:p>
                <a:pPr>
                  <a:defRPr sz="1400"/>
                </a:pPr>
                <a:endParaRPr lang="ru-RU"/>
              </a:p>
            </c:txPr>
            <c:showVal val="1"/>
          </c:dLbls>
          <c:cat>
            <c:strRef>
              <c:f>Лист1!$A$2:$A$25</c:f>
              <c:strCache>
                <c:ptCount val="24"/>
                <c:pt idx="0">
                  <c:v>Каргопольский район</c:v>
                </c:pt>
                <c:pt idx="1">
                  <c:v>г. Коряжма</c:v>
                </c:pt>
                <c:pt idx="2">
                  <c:v>Плесецкий район</c:v>
                </c:pt>
                <c:pt idx="3">
                  <c:v>г. Новодвинск</c:v>
                </c:pt>
                <c:pt idx="4">
                  <c:v>Вилегодский район</c:v>
                </c:pt>
                <c:pt idx="5">
                  <c:v>Пинежский район</c:v>
                </c:pt>
                <c:pt idx="6">
                  <c:v>г. Мирный</c:v>
                </c:pt>
                <c:pt idx="7">
                  <c:v>Вельский район</c:v>
                </c:pt>
                <c:pt idx="8">
                  <c:v>Верхнетоемский район</c:v>
                </c:pt>
                <c:pt idx="9">
                  <c:v>Красноборский район</c:v>
                </c:pt>
                <c:pt idx="10">
                  <c:v>Лешуконский район</c:v>
                </c:pt>
                <c:pt idx="11">
                  <c:v>Холмогорский район</c:v>
                </c:pt>
                <c:pt idx="12">
                  <c:v>Няндомский район</c:v>
                </c:pt>
                <c:pt idx="13">
                  <c:v>г. Северодвинск</c:v>
                </c:pt>
                <c:pt idx="14">
                  <c:v>г. Архангельск</c:v>
                </c:pt>
                <c:pt idx="15">
                  <c:v>Онежский район</c:v>
                </c:pt>
                <c:pt idx="16">
                  <c:v>Мезенский район</c:v>
                </c:pt>
                <c:pt idx="17">
                  <c:v>Виноградовский район</c:v>
                </c:pt>
                <c:pt idx="18">
                  <c:v>Приморский район</c:v>
                </c:pt>
                <c:pt idx="19">
                  <c:v>Устьянский район</c:v>
                </c:pt>
                <c:pt idx="20">
                  <c:v>г. Котлас</c:v>
                </c:pt>
                <c:pt idx="21">
                  <c:v>Ленский район</c:v>
                </c:pt>
                <c:pt idx="22">
                  <c:v>Коношский район</c:v>
                </c:pt>
                <c:pt idx="23">
                  <c:v>Шенкурский район</c:v>
                </c:pt>
              </c:strCache>
            </c:strRef>
          </c:cat>
          <c:val>
            <c:numRef>
              <c:f>Лист1!$B$2:$B$25</c:f>
              <c:numCache>
                <c:formatCode>0.0</c:formatCode>
                <c:ptCount val="24"/>
                <c:pt idx="0">
                  <c:v>108.69565217391302</c:v>
                </c:pt>
                <c:pt idx="1">
                  <c:v>104.01822700911352</c:v>
                </c:pt>
                <c:pt idx="2">
                  <c:v>103.968253968254</c:v>
                </c:pt>
                <c:pt idx="3">
                  <c:v>103.12903225806448</c:v>
                </c:pt>
                <c:pt idx="4">
                  <c:v>101.59090909090909</c:v>
                </c:pt>
                <c:pt idx="5">
                  <c:v>100.90909090909092</c:v>
                </c:pt>
                <c:pt idx="6">
                  <c:v>100.17142857142856</c:v>
                </c:pt>
                <c:pt idx="7">
                  <c:v>100</c:v>
                </c:pt>
                <c:pt idx="8">
                  <c:v>100</c:v>
                </c:pt>
                <c:pt idx="9">
                  <c:v>100</c:v>
                </c:pt>
                <c:pt idx="10">
                  <c:v>100</c:v>
                </c:pt>
                <c:pt idx="11">
                  <c:v>100</c:v>
                </c:pt>
                <c:pt idx="12">
                  <c:v>98</c:v>
                </c:pt>
                <c:pt idx="13">
                  <c:v>97</c:v>
                </c:pt>
                <c:pt idx="14">
                  <c:v>95.3</c:v>
                </c:pt>
                <c:pt idx="15">
                  <c:v>94.027777777777757</c:v>
                </c:pt>
                <c:pt idx="16">
                  <c:v>93.225806451612883</c:v>
                </c:pt>
                <c:pt idx="17">
                  <c:v>90.416666666666686</c:v>
                </c:pt>
                <c:pt idx="18">
                  <c:v>86.79432155827007</c:v>
                </c:pt>
                <c:pt idx="19">
                  <c:v>83.578947368421026</c:v>
                </c:pt>
                <c:pt idx="20">
                  <c:v>82.6</c:v>
                </c:pt>
                <c:pt idx="21">
                  <c:v>82.571428571428555</c:v>
                </c:pt>
                <c:pt idx="22">
                  <c:v>80.166666666666657</c:v>
                </c:pt>
                <c:pt idx="23">
                  <c:v>66.993464052287592</c:v>
                </c:pt>
              </c:numCache>
            </c:numRef>
          </c:val>
        </c:ser>
        <c:dLbls/>
        <c:gapWidth val="50"/>
        <c:axId val="156148096"/>
        <c:axId val="156149632"/>
      </c:barChart>
      <c:catAx>
        <c:axId val="156148096"/>
        <c:scaling>
          <c:orientation val="maxMin"/>
        </c:scaling>
        <c:axPos val="l"/>
        <c:minorGridlines>
          <c:spPr>
            <a:ln>
              <a:noFill/>
            </a:ln>
          </c:spPr>
        </c:minorGridlines>
        <c:tickLblPos val="nextTo"/>
        <c:txPr>
          <a:bodyPr/>
          <a:lstStyle/>
          <a:p>
            <a:pPr>
              <a:defRPr sz="1600"/>
            </a:pPr>
            <a:endParaRPr lang="ru-RU"/>
          </a:p>
        </c:txPr>
        <c:crossAx val="156149632"/>
        <c:crosses val="autoZero"/>
        <c:lblAlgn val="ctr"/>
        <c:lblOffset val="100"/>
        <c:tickLblSkip val="1"/>
      </c:catAx>
      <c:valAx>
        <c:axId val="156149632"/>
        <c:scaling>
          <c:orientation val="minMax"/>
        </c:scaling>
        <c:delete val="1"/>
        <c:axPos val="t"/>
        <c:majorGridlines/>
        <c:numFmt formatCode="0.0" sourceLinked="1"/>
        <c:tickLblPos val="none"/>
        <c:crossAx val="156148096"/>
        <c:crosses val="autoZero"/>
        <c:crossBetween val="between"/>
      </c:valAx>
    </c:plotArea>
    <c:plotVisOnly val="1"/>
    <c:dispBlanksAs val="gap"/>
  </c:chart>
  <c:txPr>
    <a:bodyPr/>
    <a:lstStyle/>
    <a:p>
      <a:pPr>
        <a:defRPr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22671657336700701"/>
          <c:y val="0.17636929230085499"/>
          <c:w val="0.73266582588588514"/>
          <c:h val="0.82363070769914515"/>
        </c:manualLayout>
      </c:layout>
      <c:pieChart>
        <c:varyColors val="1"/>
        <c:ser>
          <c:idx val="0"/>
          <c:order val="0"/>
          <c:tx>
            <c:strRef>
              <c:f>Лист1!$B$1</c:f>
              <c:strCache>
                <c:ptCount val="1"/>
                <c:pt idx="0">
                  <c:v>Продажи</c:v>
                </c:pt>
              </c:strCache>
            </c:strRef>
          </c:tx>
          <c:spPr>
            <a:solidFill>
              <a:schemeClr val="accent3">
                <a:lumMod val="75000"/>
              </a:schemeClr>
            </a:solidFill>
            <a:scene3d>
              <a:camera prst="orthographicFront"/>
              <a:lightRig rig="threePt" dir="t"/>
            </a:scene3d>
            <a:sp3d>
              <a:bevelT w="190500" h="38100"/>
            </a:sp3d>
          </c:spPr>
          <c:cat>
            <c:strRef>
              <c:f>Лист1!$A$2:$A$3</c:f>
              <c:strCache>
                <c:ptCount val="2"/>
                <c:pt idx="0">
                  <c:v>Кв. 1</c:v>
                </c:pt>
                <c:pt idx="1">
                  <c:v>Кв. 2</c:v>
                </c:pt>
              </c:strCache>
            </c:strRef>
          </c:cat>
          <c:val>
            <c:numRef>
              <c:f>Лист1!$B$2:$B$3</c:f>
              <c:numCache>
                <c:formatCode>General</c:formatCode>
                <c:ptCount val="2"/>
                <c:pt idx="0" formatCode="0.0%">
                  <c:v>1</c:v>
                </c:pt>
              </c:numCache>
            </c:numRef>
          </c:val>
          <c:extLst xmlns:c16r2="http://schemas.microsoft.com/office/drawing/2015/06/chart">
            <c:ext xmlns:c16="http://schemas.microsoft.com/office/drawing/2014/chart" uri="{C3380CC4-5D6E-409C-BE32-E72D297353CC}">
              <c16:uniqueId val="{00000000-1F4B-406E-8F2E-C743F7E01674}"/>
            </c:ext>
          </c:extLst>
        </c:ser>
        <c:dLbls/>
        <c:firstSliceAng val="0"/>
      </c:pieChart>
    </c:plotArea>
    <c:plotVisOnly val="1"/>
    <c:dispBlanksAs val="zero"/>
  </c:chart>
  <c:txPr>
    <a:bodyPr/>
    <a:lstStyle/>
    <a:p>
      <a:pPr>
        <a:defRPr sz="1800"/>
      </a:pPr>
      <a:endParaRPr lang="ru-RU"/>
    </a:p>
  </c:txPr>
  <c:externalData r:id="rId1"/>
</c:chartSpace>
</file>

<file path=ppt/charts/chart40.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0.24776388888888892"/>
          <c:y val="2.5026638949260948E-2"/>
          <c:w val="0.72704866579177618"/>
          <c:h val="0.91943321201593953"/>
        </c:manualLayout>
      </c:layout>
      <c:barChart>
        <c:barDir val="bar"/>
        <c:grouping val="clustered"/>
        <c:ser>
          <c:idx val="0"/>
          <c:order val="0"/>
          <c:dPt>
            <c:idx val="15"/>
            <c:spPr>
              <a:solidFill>
                <a:srgbClr val="FF0000"/>
              </a:solidFill>
            </c:spPr>
            <c:extLst xmlns:c16r2="http://schemas.microsoft.com/office/drawing/2015/06/chart">
              <c:ext xmlns:c16="http://schemas.microsoft.com/office/drawing/2014/chart" uri="{C3380CC4-5D6E-409C-BE32-E72D297353CC}">
                <c16:uniqueId val="{00000001-2B1B-422C-9110-C5E2DD979F50}"/>
              </c:ext>
            </c:extLst>
          </c:dPt>
          <c:cat>
            <c:strRef>
              <c:f>'10 мес. 2017'!$A$4:$A$34</c:f>
              <c:strCache>
                <c:ptCount val="31"/>
                <c:pt idx="0">
                  <c:v>ГБУЗ АО "Ильинская ЦРБ"</c:v>
                </c:pt>
                <c:pt idx="1">
                  <c:v>ГБУЗ АО "СГДКБ"</c:v>
                </c:pt>
                <c:pt idx="2">
                  <c:v>ГБУЗ АО "АГДП"</c:v>
                </c:pt>
                <c:pt idx="3">
                  <c:v>ГБУЗ АО "Мирнинская ЦГБ"</c:v>
                </c:pt>
                <c:pt idx="4">
                  <c:v>ГБУЗ АО "Плесецкая ЦРБ"</c:v>
                </c:pt>
                <c:pt idx="5">
                  <c:v>ГБУЗ АО "Первая ГКБ""</c:v>
                </c:pt>
                <c:pt idx="6">
                  <c:v>ГБУЗ АО "Вельская ЦРБ"</c:v>
                </c:pt>
                <c:pt idx="7">
                  <c:v>ГБУЗ АО "Холмогорская ЦРБ"</c:v>
                </c:pt>
                <c:pt idx="8">
                  <c:v>ГБУЗ АО "Коряжемская ЦГБ"</c:v>
                </c:pt>
                <c:pt idx="9">
                  <c:v>ГБУЗ АО "СГП Ягры"</c:v>
                </c:pt>
                <c:pt idx="10">
                  <c:v>ГБУЗ АО "Няндомская ЦРБ"</c:v>
                </c:pt>
                <c:pt idx="11">
                  <c:v>ГБУЗ АО "Каргопольская ЦРБ"</c:v>
                </c:pt>
                <c:pt idx="12">
                  <c:v>ГБУЗ АО "АГКБ №6"</c:v>
                </c:pt>
                <c:pt idx="13">
                  <c:v>ГБУЗ АО "Котласская ЦГБ"</c:v>
                </c:pt>
                <c:pt idx="14">
                  <c:v>ГБУЗ АО "Красноборская ЦРБ"</c:v>
                </c:pt>
                <c:pt idx="15">
                  <c:v>ВСЕГО</c:v>
                </c:pt>
                <c:pt idx="16">
                  <c:v>ГБУЗ АО "Лешуконская ЦРБ"</c:v>
                </c:pt>
                <c:pt idx="17">
                  <c:v>ГБУЗ АО "АГП №2"</c:v>
                </c:pt>
                <c:pt idx="18">
                  <c:v>ГБУЗ АО "Новодвинская ЦГБ"</c:v>
                </c:pt>
                <c:pt idx="19">
                  <c:v>ГБУЗ АО "АГКБ №7"</c:v>
                </c:pt>
                <c:pt idx="20">
                  <c:v>ГБУЗ АО "Карпогорская ЦРБ"</c:v>
                </c:pt>
                <c:pt idx="21">
                  <c:v>ГБУЗ АО "АГКБ №4"</c:v>
                </c:pt>
                <c:pt idx="22">
                  <c:v>ГБУЗ АО "Яренская ЦРБ"</c:v>
                </c:pt>
                <c:pt idx="23">
                  <c:v>ГБУЗ АО "Устьянская ЦРБ"</c:v>
                </c:pt>
                <c:pt idx="24">
                  <c:v>ГБУЗ АО "Мезенская ЦРБ"</c:v>
                </c:pt>
                <c:pt idx="25">
                  <c:v>ГБУЗ АО "Приморская ЦРБ"</c:v>
                </c:pt>
                <c:pt idx="26">
                  <c:v>ГБУЗ АО "Онежская ЦРБ"</c:v>
                </c:pt>
                <c:pt idx="27">
                  <c:v>ГБУЗ АО "Верхнетоемская ЦРБ"</c:v>
                </c:pt>
                <c:pt idx="28">
                  <c:v>ГБУЗ АО "Шенкурская ЦРБ"</c:v>
                </c:pt>
                <c:pt idx="29">
                  <c:v>ГБУЗ АО "Коношская ЦРБ"</c:v>
                </c:pt>
                <c:pt idx="30">
                  <c:v>ГБУЗ АО "Виноградовская ЦРБ"</c:v>
                </c:pt>
              </c:strCache>
            </c:strRef>
          </c:cat>
          <c:val>
            <c:numRef>
              <c:f>'10 мес. 2017'!$B$4:$B$34</c:f>
              <c:numCache>
                <c:formatCode>0.0</c:formatCode>
                <c:ptCount val="31"/>
                <c:pt idx="0">
                  <c:v>101.76991150442477</c:v>
                </c:pt>
                <c:pt idx="1">
                  <c:v>100.48037889039242</c:v>
                </c:pt>
                <c:pt idx="2">
                  <c:v>100.42117540335644</c:v>
                </c:pt>
                <c:pt idx="3">
                  <c:v>100.27530364372468</c:v>
                </c:pt>
                <c:pt idx="4">
                  <c:v>100.02416918429005</c:v>
                </c:pt>
                <c:pt idx="5">
                  <c:v>98.282340311325797</c:v>
                </c:pt>
                <c:pt idx="6">
                  <c:v>95.49480169426262</c:v>
                </c:pt>
                <c:pt idx="7">
                  <c:v>94.780952380952371</c:v>
                </c:pt>
                <c:pt idx="8">
                  <c:v>92.294006449460696</c:v>
                </c:pt>
                <c:pt idx="9">
                  <c:v>92.20619282195635</c:v>
                </c:pt>
                <c:pt idx="10">
                  <c:v>91.361565716213931</c:v>
                </c:pt>
                <c:pt idx="11">
                  <c:v>88.75</c:v>
                </c:pt>
                <c:pt idx="12">
                  <c:v>87.876322213181425</c:v>
                </c:pt>
                <c:pt idx="13">
                  <c:v>87.196741632725306</c:v>
                </c:pt>
                <c:pt idx="14">
                  <c:v>85.914911193721579</c:v>
                </c:pt>
                <c:pt idx="15">
                  <c:v>84.687814631517753</c:v>
                </c:pt>
                <c:pt idx="16">
                  <c:v>81.18049615055601</c:v>
                </c:pt>
                <c:pt idx="17">
                  <c:v>79.420995324409148</c:v>
                </c:pt>
                <c:pt idx="18">
                  <c:v>78.256015876953597</c:v>
                </c:pt>
                <c:pt idx="19">
                  <c:v>76.660308652679007</c:v>
                </c:pt>
                <c:pt idx="20">
                  <c:v>75.448954489544917</c:v>
                </c:pt>
                <c:pt idx="21">
                  <c:v>74.69437652811736</c:v>
                </c:pt>
                <c:pt idx="22">
                  <c:v>74.527559055118118</c:v>
                </c:pt>
                <c:pt idx="23">
                  <c:v>66.560456146235111</c:v>
                </c:pt>
                <c:pt idx="24">
                  <c:v>61.704681872749092</c:v>
                </c:pt>
                <c:pt idx="25">
                  <c:v>60.769765824252261</c:v>
                </c:pt>
                <c:pt idx="26">
                  <c:v>59.195305951383069</c:v>
                </c:pt>
                <c:pt idx="27">
                  <c:v>55.6792018419033</c:v>
                </c:pt>
                <c:pt idx="28">
                  <c:v>52.739726027397253</c:v>
                </c:pt>
                <c:pt idx="29">
                  <c:v>49.311610830656257</c:v>
                </c:pt>
                <c:pt idx="30">
                  <c:v>12.4</c:v>
                </c:pt>
              </c:numCache>
            </c:numRef>
          </c:val>
          <c:extLst xmlns:c16r2="http://schemas.microsoft.com/office/drawing/2015/06/chart">
            <c:ext xmlns:c16="http://schemas.microsoft.com/office/drawing/2014/chart" uri="{C3380CC4-5D6E-409C-BE32-E72D297353CC}">
              <c16:uniqueId val="{00000002-2B1B-422C-9110-C5E2DD979F50}"/>
            </c:ext>
          </c:extLst>
        </c:ser>
        <c:ser>
          <c:idx val="1"/>
          <c:order val="1"/>
          <c:cat>
            <c:strRef>
              <c:f>'10 мес. 2017'!$A$4:$A$34</c:f>
              <c:strCache>
                <c:ptCount val="31"/>
                <c:pt idx="0">
                  <c:v>ГБУЗ АО "Ильинская ЦРБ"</c:v>
                </c:pt>
                <c:pt idx="1">
                  <c:v>ГБУЗ АО "СГДКБ"</c:v>
                </c:pt>
                <c:pt idx="2">
                  <c:v>ГБУЗ АО "АГДП"</c:v>
                </c:pt>
                <c:pt idx="3">
                  <c:v>ГБУЗ АО "Мирнинская ЦГБ"</c:v>
                </c:pt>
                <c:pt idx="4">
                  <c:v>ГБУЗ АО "Плесецкая ЦРБ"</c:v>
                </c:pt>
                <c:pt idx="5">
                  <c:v>ГБУЗ АО "Первая ГКБ""</c:v>
                </c:pt>
                <c:pt idx="6">
                  <c:v>ГБУЗ АО "Вельская ЦРБ"</c:v>
                </c:pt>
                <c:pt idx="7">
                  <c:v>ГБУЗ АО "Холмогорская ЦРБ"</c:v>
                </c:pt>
                <c:pt idx="8">
                  <c:v>ГБУЗ АО "Коряжемская ЦГБ"</c:v>
                </c:pt>
                <c:pt idx="9">
                  <c:v>ГБУЗ АО "СГП Ягры"</c:v>
                </c:pt>
                <c:pt idx="10">
                  <c:v>ГБУЗ АО "Няндомская ЦРБ"</c:v>
                </c:pt>
                <c:pt idx="11">
                  <c:v>ГБУЗ АО "Каргопольская ЦРБ"</c:v>
                </c:pt>
                <c:pt idx="12">
                  <c:v>ГБУЗ АО "АГКБ №6"</c:v>
                </c:pt>
                <c:pt idx="13">
                  <c:v>ГБУЗ АО "Котласская ЦГБ"</c:v>
                </c:pt>
                <c:pt idx="14">
                  <c:v>ГБУЗ АО "Красноборская ЦРБ"</c:v>
                </c:pt>
                <c:pt idx="15">
                  <c:v>ВСЕГО</c:v>
                </c:pt>
                <c:pt idx="16">
                  <c:v>ГБУЗ АО "Лешуконская ЦРБ"</c:v>
                </c:pt>
                <c:pt idx="17">
                  <c:v>ГБУЗ АО "АГП №2"</c:v>
                </c:pt>
                <c:pt idx="18">
                  <c:v>ГБУЗ АО "Новодвинская ЦГБ"</c:v>
                </c:pt>
                <c:pt idx="19">
                  <c:v>ГБУЗ АО "АГКБ №7"</c:v>
                </c:pt>
                <c:pt idx="20">
                  <c:v>ГБУЗ АО "Карпогорская ЦРБ"</c:v>
                </c:pt>
                <c:pt idx="21">
                  <c:v>ГБУЗ АО "АГКБ №4"</c:v>
                </c:pt>
                <c:pt idx="22">
                  <c:v>ГБУЗ АО "Яренская ЦРБ"</c:v>
                </c:pt>
                <c:pt idx="23">
                  <c:v>ГБУЗ АО "Устьянская ЦРБ"</c:v>
                </c:pt>
                <c:pt idx="24">
                  <c:v>ГБУЗ АО "Мезенская ЦРБ"</c:v>
                </c:pt>
                <c:pt idx="25">
                  <c:v>ГБУЗ АО "Приморская ЦРБ"</c:v>
                </c:pt>
                <c:pt idx="26">
                  <c:v>ГБУЗ АО "Онежская ЦРБ"</c:v>
                </c:pt>
                <c:pt idx="27">
                  <c:v>ГБУЗ АО "Верхнетоемская ЦРБ"</c:v>
                </c:pt>
                <c:pt idx="28">
                  <c:v>ГБУЗ АО "Шенкурская ЦРБ"</c:v>
                </c:pt>
                <c:pt idx="29">
                  <c:v>ГБУЗ АО "Коношская ЦРБ"</c:v>
                </c:pt>
                <c:pt idx="30">
                  <c:v>ГБУЗ АО "Виноградовская ЦРБ"</c:v>
                </c:pt>
              </c:strCache>
            </c:strRef>
          </c:cat>
          <c:val>
            <c:numRef>
              <c:f>'10 мес. 2017'!$C$4:$C$34</c:f>
              <c:numCache>
                <c:formatCode>General</c:formatCode>
                <c:ptCount val="31"/>
              </c:numCache>
            </c:numRef>
          </c:val>
          <c:extLst xmlns:c16r2="http://schemas.microsoft.com/office/drawing/2015/06/chart">
            <c:ext xmlns:c16="http://schemas.microsoft.com/office/drawing/2014/chart" uri="{C3380CC4-5D6E-409C-BE32-E72D297353CC}">
              <c16:uniqueId val="{00000003-2B1B-422C-9110-C5E2DD979F50}"/>
            </c:ext>
          </c:extLst>
        </c:ser>
        <c:ser>
          <c:idx val="2"/>
          <c:order val="2"/>
          <c:spPr>
            <a:solidFill>
              <a:schemeClr val="accent1">
                <a:lumMod val="75000"/>
              </a:schemeClr>
            </a:solidFill>
          </c:spPr>
          <c:dPt>
            <c:idx val="30"/>
            <c:spPr>
              <a:solidFill>
                <a:srgbClr val="FF0000"/>
              </a:solidFill>
            </c:spPr>
            <c:extLst xmlns:c16r2="http://schemas.microsoft.com/office/drawing/2015/06/chart">
              <c:ext xmlns:c16="http://schemas.microsoft.com/office/drawing/2014/chart" uri="{C3380CC4-5D6E-409C-BE32-E72D297353CC}">
                <c16:uniqueId val="{00000005-2B1B-422C-9110-C5E2DD979F50}"/>
              </c:ext>
            </c:extLst>
          </c:dPt>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'10 мес. 2017'!$A$4:$A$34</c:f>
              <c:strCache>
                <c:ptCount val="31"/>
                <c:pt idx="0">
                  <c:v>ГБУЗ АО "Ильинская ЦРБ"</c:v>
                </c:pt>
                <c:pt idx="1">
                  <c:v>ГБУЗ АО "СГДКБ"</c:v>
                </c:pt>
                <c:pt idx="2">
                  <c:v>ГБУЗ АО "АГДП"</c:v>
                </c:pt>
                <c:pt idx="3">
                  <c:v>ГБУЗ АО "Мирнинская ЦГБ"</c:v>
                </c:pt>
                <c:pt idx="4">
                  <c:v>ГБУЗ АО "Плесецкая ЦРБ"</c:v>
                </c:pt>
                <c:pt idx="5">
                  <c:v>ГБУЗ АО "Первая ГКБ""</c:v>
                </c:pt>
                <c:pt idx="6">
                  <c:v>ГБУЗ АО "Вельская ЦРБ"</c:v>
                </c:pt>
                <c:pt idx="7">
                  <c:v>ГБУЗ АО "Холмогорская ЦРБ"</c:v>
                </c:pt>
                <c:pt idx="8">
                  <c:v>ГБУЗ АО "Коряжемская ЦГБ"</c:v>
                </c:pt>
                <c:pt idx="9">
                  <c:v>ГБУЗ АО "СГП Ягры"</c:v>
                </c:pt>
                <c:pt idx="10">
                  <c:v>ГБУЗ АО "Няндомская ЦРБ"</c:v>
                </c:pt>
                <c:pt idx="11">
                  <c:v>ГБУЗ АО "Каргопольская ЦРБ"</c:v>
                </c:pt>
                <c:pt idx="12">
                  <c:v>ГБУЗ АО "АГКБ №6"</c:v>
                </c:pt>
                <c:pt idx="13">
                  <c:v>ГБУЗ АО "Котласская ЦГБ"</c:v>
                </c:pt>
                <c:pt idx="14">
                  <c:v>ГБУЗ АО "Красноборская ЦРБ"</c:v>
                </c:pt>
                <c:pt idx="15">
                  <c:v>ВСЕГО</c:v>
                </c:pt>
                <c:pt idx="16">
                  <c:v>ГБУЗ АО "Лешуконская ЦРБ"</c:v>
                </c:pt>
                <c:pt idx="17">
                  <c:v>ГБУЗ АО "АГП №2"</c:v>
                </c:pt>
                <c:pt idx="18">
                  <c:v>ГБУЗ АО "Новодвинская ЦГБ"</c:v>
                </c:pt>
                <c:pt idx="19">
                  <c:v>ГБУЗ АО "АГКБ №7"</c:v>
                </c:pt>
                <c:pt idx="20">
                  <c:v>ГБУЗ АО "Карпогорская ЦРБ"</c:v>
                </c:pt>
                <c:pt idx="21">
                  <c:v>ГБУЗ АО "АГКБ №4"</c:v>
                </c:pt>
                <c:pt idx="22">
                  <c:v>ГБУЗ АО "Яренская ЦРБ"</c:v>
                </c:pt>
                <c:pt idx="23">
                  <c:v>ГБУЗ АО "Устьянская ЦРБ"</c:v>
                </c:pt>
                <c:pt idx="24">
                  <c:v>ГБУЗ АО "Мезенская ЦРБ"</c:v>
                </c:pt>
                <c:pt idx="25">
                  <c:v>ГБУЗ АО "Приморская ЦРБ"</c:v>
                </c:pt>
                <c:pt idx="26">
                  <c:v>ГБУЗ АО "Онежская ЦРБ"</c:v>
                </c:pt>
                <c:pt idx="27">
                  <c:v>ГБУЗ АО "Верхнетоемская ЦРБ"</c:v>
                </c:pt>
                <c:pt idx="28">
                  <c:v>ГБУЗ АО "Шенкурская ЦРБ"</c:v>
                </c:pt>
                <c:pt idx="29">
                  <c:v>ГБУЗ АО "Коношская ЦРБ"</c:v>
                </c:pt>
                <c:pt idx="30">
                  <c:v>ГБУЗ АО "Виноградовская ЦРБ"</c:v>
                </c:pt>
              </c:strCache>
            </c:strRef>
          </c:cat>
          <c:val>
            <c:numRef>
              <c:f>'10 мес. 2017'!$D$4:$D$34</c:f>
              <c:numCache>
                <c:formatCode>General</c:formatCode>
                <c:ptCount val="31"/>
              </c:numCache>
            </c:numRef>
          </c:val>
          <c:extLst xmlns:c16r2="http://schemas.microsoft.com/office/drawing/2015/06/chart">
            <c:ext xmlns:c16="http://schemas.microsoft.com/office/drawing/2014/chart" uri="{C3380CC4-5D6E-409C-BE32-E72D297353CC}">
              <c16:uniqueId val="{00000006-2B1B-422C-9110-C5E2DD979F50}"/>
            </c:ext>
          </c:extLst>
        </c:ser>
        <c:dLbls/>
        <c:gapWidth val="22"/>
        <c:axId val="88023424"/>
        <c:axId val="88024960"/>
      </c:barChart>
      <c:catAx>
        <c:axId val="88023424"/>
        <c:scaling>
          <c:orientation val="minMax"/>
        </c:scaling>
        <c:axPos val="l"/>
        <c:numFmt formatCode="General" sourceLinked="0"/>
        <c:tickLblPos val="nextTo"/>
        <c:txPr>
          <a:bodyPr/>
          <a:lstStyle/>
          <a:p>
            <a:pPr>
              <a:defRPr sz="1000">
                <a:latin typeface="Bookman Old Style" panose="02050604050505020204" pitchFamily="18" charset="0"/>
              </a:defRPr>
            </a:pPr>
            <a:endParaRPr lang="ru-RU"/>
          </a:p>
        </c:txPr>
        <c:crossAx val="88024960"/>
        <c:crosses val="autoZero"/>
        <c:auto val="1"/>
        <c:lblAlgn val="ctr"/>
        <c:lblOffset val="100"/>
      </c:catAx>
      <c:valAx>
        <c:axId val="88024960"/>
        <c:scaling>
          <c:orientation val="minMax"/>
        </c:scaling>
        <c:axPos val="b"/>
        <c:numFmt formatCode="0.0" sourceLinked="1"/>
        <c:tickLblPos val="nextTo"/>
        <c:txPr>
          <a:bodyPr/>
          <a:lstStyle/>
          <a:p>
            <a:pPr>
              <a:defRPr>
                <a:latin typeface="Bookman Old Style" pitchFamily="18" charset="0"/>
              </a:defRPr>
            </a:pPr>
            <a:endParaRPr lang="ru-RU"/>
          </a:p>
        </c:txPr>
        <c:crossAx val="88023424"/>
        <c:crosses val="autoZero"/>
        <c:crossBetween val="between"/>
      </c:valAx>
    </c:plotArea>
    <c:plotVisOnly val="1"/>
    <c:dispBlanksAs val="gap"/>
  </c:chart>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22671657336700701"/>
          <c:y val="0.17636929230085499"/>
          <c:w val="0.73266582588588514"/>
          <c:h val="0.82363070769914515"/>
        </c:manualLayout>
      </c:layout>
      <c:pieChart>
        <c:varyColors val="1"/>
        <c:ser>
          <c:idx val="0"/>
          <c:order val="0"/>
          <c:tx>
            <c:strRef>
              <c:f>Лист1!$B$1</c:f>
              <c:strCache>
                <c:ptCount val="1"/>
                <c:pt idx="0">
                  <c:v>Продажи</c:v>
                </c:pt>
              </c:strCache>
            </c:strRef>
          </c:tx>
          <c:spPr>
            <a:solidFill>
              <a:schemeClr val="accent3">
                <a:lumMod val="75000"/>
              </a:schemeClr>
            </a:solidFill>
            <a:scene3d>
              <a:camera prst="orthographicFront"/>
              <a:lightRig rig="threePt" dir="t"/>
            </a:scene3d>
            <a:sp3d>
              <a:bevelT w="190500" h="38100"/>
            </a:sp3d>
          </c:spPr>
          <c:cat>
            <c:strRef>
              <c:f>Лист1!$A$2:$A$3</c:f>
              <c:strCache>
                <c:ptCount val="2"/>
                <c:pt idx="0">
                  <c:v>Кв. 1</c:v>
                </c:pt>
                <c:pt idx="1">
                  <c:v>Кв. 2</c:v>
                </c:pt>
              </c:strCache>
            </c:strRef>
          </c:cat>
          <c:val>
            <c:numRef>
              <c:f>Лист1!$B$2:$B$3</c:f>
              <c:numCache>
                <c:formatCode>General</c:formatCode>
                <c:ptCount val="2"/>
                <c:pt idx="0" formatCode="0.0%">
                  <c:v>1</c:v>
                </c:pt>
              </c:numCache>
            </c:numRef>
          </c:val>
          <c:extLst xmlns:c16r2="http://schemas.microsoft.com/office/drawing/2015/06/chart">
            <c:ext xmlns:c16="http://schemas.microsoft.com/office/drawing/2014/chart" uri="{C3380CC4-5D6E-409C-BE32-E72D297353CC}">
              <c16:uniqueId val="{00000000-9DEB-4473-B04A-3E480CBC03C9}"/>
            </c:ext>
          </c:extLst>
        </c:ser>
        <c:dLbls/>
        <c:firstSliceAng val="0"/>
      </c:pieChart>
    </c:plotArea>
    <c:plotVisOnly val="1"/>
    <c:dispBlanksAs val="zero"/>
  </c:chart>
  <c:txPr>
    <a:bodyPr/>
    <a:lstStyle/>
    <a:p>
      <a:pPr>
        <a:defRPr sz="1800"/>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22671657336700701"/>
          <c:y val="0.17636929230085499"/>
          <c:w val="0.73266582588588514"/>
          <c:h val="0.82363070769914515"/>
        </c:manualLayout>
      </c:layout>
      <c:pieChart>
        <c:varyColors val="1"/>
        <c:ser>
          <c:idx val="0"/>
          <c:order val="0"/>
          <c:tx>
            <c:strRef>
              <c:f>Лист1!$B$1</c:f>
              <c:strCache>
                <c:ptCount val="1"/>
                <c:pt idx="0">
                  <c:v>Продажи</c:v>
                </c:pt>
              </c:strCache>
            </c:strRef>
          </c:tx>
          <c:spPr>
            <a:solidFill>
              <a:schemeClr val="accent3">
                <a:lumMod val="75000"/>
              </a:schemeClr>
            </a:solidFill>
            <a:scene3d>
              <a:camera prst="orthographicFront"/>
              <a:lightRig rig="threePt" dir="t"/>
            </a:scene3d>
            <a:sp3d>
              <a:bevelT w="190500" h="38100"/>
            </a:sp3d>
          </c:spPr>
          <c:cat>
            <c:strRef>
              <c:f>Лист1!$A$2:$A$3</c:f>
              <c:strCache>
                <c:ptCount val="2"/>
                <c:pt idx="0">
                  <c:v>Кв. 1</c:v>
                </c:pt>
                <c:pt idx="1">
                  <c:v>Кв. 2</c:v>
                </c:pt>
              </c:strCache>
            </c:strRef>
          </c:cat>
          <c:val>
            <c:numRef>
              <c:f>Лист1!$B$2:$B$3</c:f>
              <c:numCache>
                <c:formatCode>General</c:formatCode>
                <c:ptCount val="2"/>
                <c:pt idx="0" formatCode="0.0%">
                  <c:v>1</c:v>
                </c:pt>
              </c:numCache>
            </c:numRef>
          </c:val>
          <c:extLst xmlns:c16r2="http://schemas.microsoft.com/office/drawing/2015/06/chart">
            <c:ext xmlns:c16="http://schemas.microsoft.com/office/drawing/2014/chart" uri="{C3380CC4-5D6E-409C-BE32-E72D297353CC}">
              <c16:uniqueId val="{00000000-458B-46F0-A8CC-E43E36ED4944}"/>
            </c:ext>
          </c:extLst>
        </c:ser>
        <c:dLbls/>
        <c:firstSliceAng val="0"/>
      </c:pieChart>
    </c:plotArea>
    <c:plotVisOnly val="1"/>
    <c:dispBlanksAs val="zero"/>
  </c:chart>
  <c:txPr>
    <a:bodyPr/>
    <a:lstStyle/>
    <a:p>
      <a:pPr>
        <a:defRPr sz="1800"/>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22671657336700701"/>
          <c:y val="0.17636929230085499"/>
          <c:w val="0.73266582588588514"/>
          <c:h val="0.82363070769914515"/>
        </c:manualLayout>
      </c:layout>
      <c:pieChart>
        <c:varyColors val="1"/>
        <c:ser>
          <c:idx val="0"/>
          <c:order val="0"/>
          <c:tx>
            <c:strRef>
              <c:f>Лист1!$B$1</c:f>
              <c:strCache>
                <c:ptCount val="1"/>
                <c:pt idx="0">
                  <c:v>Продажи</c:v>
                </c:pt>
              </c:strCache>
            </c:strRef>
          </c:tx>
          <c:spPr>
            <a:solidFill>
              <a:srgbClr val="00B050"/>
            </a:solidFill>
            <a:scene3d>
              <a:camera prst="orthographicFront"/>
              <a:lightRig rig="threePt" dir="t"/>
            </a:scene3d>
            <a:sp3d>
              <a:bevelT w="190500" h="38100"/>
            </a:sp3d>
          </c:spPr>
          <c:dPt>
            <c:idx val="0"/>
            <c:spPr>
              <a:solidFill>
                <a:schemeClr val="accent3">
                  <a:lumMod val="75000"/>
                </a:schemeClr>
              </a:solidFill>
              <a:scene3d>
                <a:camera prst="orthographicFront"/>
                <a:lightRig rig="threePt" dir="t"/>
              </a:scene3d>
              <a:sp3d>
                <a:bevelT w="190500" h="38100"/>
              </a:sp3d>
            </c:spPr>
          </c:dPt>
          <c:cat>
            <c:strRef>
              <c:f>Лист1!$A$2:$A$3</c:f>
              <c:strCache>
                <c:ptCount val="2"/>
                <c:pt idx="0">
                  <c:v>Кв. 1</c:v>
                </c:pt>
                <c:pt idx="1">
                  <c:v>Кв. 2</c:v>
                </c:pt>
              </c:strCache>
            </c:strRef>
          </c:cat>
          <c:val>
            <c:numRef>
              <c:f>Лист1!$B$2:$B$3</c:f>
              <c:numCache>
                <c:formatCode>General</c:formatCode>
                <c:ptCount val="2"/>
                <c:pt idx="0" formatCode="0.0%">
                  <c:v>1</c:v>
                </c:pt>
              </c:numCache>
            </c:numRef>
          </c:val>
          <c:extLst xmlns:c16r2="http://schemas.microsoft.com/office/drawing/2015/06/chart">
            <c:ext xmlns:c16="http://schemas.microsoft.com/office/drawing/2014/chart" uri="{C3380CC4-5D6E-409C-BE32-E72D297353CC}">
              <c16:uniqueId val="{00000000-1929-4384-98DF-D2EE7194AFE9}"/>
            </c:ext>
          </c:extLst>
        </c:ser>
        <c:dLbls/>
        <c:firstSliceAng val="0"/>
      </c:pieChart>
    </c:plotArea>
    <c:plotVisOnly val="1"/>
    <c:dispBlanksAs val="zero"/>
  </c:chart>
  <c:txPr>
    <a:bodyPr/>
    <a:lstStyle/>
    <a:p>
      <a:pPr>
        <a:defRPr sz="1800"/>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22671657336700701"/>
          <c:y val="0.17636929230085499"/>
          <c:w val="0.73266582588588514"/>
          <c:h val="0.82363070769914515"/>
        </c:manualLayout>
      </c:layout>
      <c:pieChart>
        <c:varyColors val="1"/>
        <c:ser>
          <c:idx val="0"/>
          <c:order val="0"/>
          <c:tx>
            <c:strRef>
              <c:f>Лист1!$B$1</c:f>
              <c:strCache>
                <c:ptCount val="1"/>
                <c:pt idx="0">
                  <c:v>Продажи</c:v>
                </c:pt>
              </c:strCache>
            </c:strRef>
          </c:tx>
          <c:spPr>
            <a:solidFill>
              <a:srgbClr val="00B050"/>
            </a:solidFill>
            <a:ln>
              <a:solidFill>
                <a:schemeClr val="accent6">
                  <a:lumMod val="50000"/>
                </a:schemeClr>
              </a:solidFill>
            </a:ln>
            <a:scene3d>
              <a:camera prst="orthographicFront"/>
              <a:lightRig rig="threePt" dir="t"/>
            </a:scene3d>
            <a:sp3d>
              <a:bevelT w="190500" h="38100"/>
            </a:sp3d>
          </c:spPr>
          <c:dPt>
            <c:idx val="0"/>
            <c:spPr>
              <a:solidFill>
                <a:schemeClr val="accent3">
                  <a:lumMod val="75000"/>
                </a:schemeClr>
              </a:solidFill>
              <a:ln>
                <a:solidFill>
                  <a:schemeClr val="accent6">
                    <a:lumMod val="50000"/>
                  </a:schemeClr>
                </a:solidFill>
              </a:ln>
              <a:scene3d>
                <a:camera prst="orthographicFront"/>
                <a:lightRig rig="threePt" dir="t"/>
              </a:scene3d>
              <a:sp3d>
                <a:bevelT w="190500" h="38100"/>
              </a:sp3d>
            </c:spPr>
          </c:dPt>
          <c:dPt>
            <c:idx val="1"/>
            <c:spPr>
              <a:noFill/>
              <a:ln>
                <a:solidFill>
                  <a:schemeClr val="accent6">
                    <a:lumMod val="50000"/>
                  </a:schemeClr>
                </a:solidFill>
              </a:ln>
              <a:scene3d>
                <a:camera prst="orthographicFront"/>
                <a:lightRig rig="threePt" dir="t"/>
              </a:scene3d>
              <a:sp3d>
                <a:bevelT w="190500" h="38100"/>
              </a:sp3d>
            </c:spPr>
            <c:extLst xmlns:c16r2="http://schemas.microsoft.com/office/drawing/2015/06/chart">
              <c:ext xmlns:c16="http://schemas.microsoft.com/office/drawing/2014/chart" uri="{C3380CC4-5D6E-409C-BE32-E72D297353CC}">
                <c16:uniqueId val="{00000001-C891-4894-A384-58ADA21E931F}"/>
              </c:ext>
            </c:extLst>
          </c:dPt>
          <c:cat>
            <c:strRef>
              <c:f>Лист1!$A$2:$A$3</c:f>
              <c:strCache>
                <c:ptCount val="2"/>
                <c:pt idx="0">
                  <c:v>Кв. 1</c:v>
                </c:pt>
                <c:pt idx="1">
                  <c:v>Кв. 2</c:v>
                </c:pt>
              </c:strCache>
            </c:strRef>
          </c:cat>
          <c:val>
            <c:numRef>
              <c:f>Лист1!$B$2:$B$3</c:f>
              <c:numCache>
                <c:formatCode>0.0%</c:formatCode>
                <c:ptCount val="2"/>
                <c:pt idx="0">
                  <c:v>0.63200000000000012</c:v>
                </c:pt>
                <c:pt idx="1">
                  <c:v>0.3680000000000001</c:v>
                </c:pt>
              </c:numCache>
            </c:numRef>
          </c:val>
          <c:extLst xmlns:c16r2="http://schemas.microsoft.com/office/drawing/2015/06/chart">
            <c:ext xmlns:c16="http://schemas.microsoft.com/office/drawing/2014/chart" uri="{C3380CC4-5D6E-409C-BE32-E72D297353CC}">
              <c16:uniqueId val="{00000002-C891-4894-A384-58ADA21E931F}"/>
            </c:ext>
          </c:extLst>
        </c:ser>
        <c:dLbls/>
        <c:firstSliceAng val="0"/>
      </c:pieChart>
    </c:plotArea>
    <c:plotVisOnly val="1"/>
    <c:dispBlanksAs val="zero"/>
  </c:chart>
  <c:txPr>
    <a:bodyPr/>
    <a:lstStyle/>
    <a:p>
      <a:pPr>
        <a:defRPr sz="1800"/>
      </a:pPr>
      <a:endParaRPr lang="ru-RU"/>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22671657336700701"/>
          <c:y val="0.17636929230085499"/>
          <c:w val="0.73266582588588514"/>
          <c:h val="0.82363070769914515"/>
        </c:manualLayout>
      </c:layout>
      <c:pieChart>
        <c:varyColors val="1"/>
        <c:ser>
          <c:idx val="0"/>
          <c:order val="0"/>
          <c:tx>
            <c:strRef>
              <c:f>Лист1!$B$1</c:f>
              <c:strCache>
                <c:ptCount val="1"/>
                <c:pt idx="0">
                  <c:v>Продажи</c:v>
                </c:pt>
              </c:strCache>
            </c:strRef>
          </c:tx>
          <c:spPr>
            <a:solidFill>
              <a:srgbClr val="00B050"/>
            </a:solidFill>
            <a:ln>
              <a:solidFill>
                <a:schemeClr val="accent6">
                  <a:lumMod val="50000"/>
                </a:schemeClr>
              </a:solidFill>
            </a:ln>
            <a:scene3d>
              <a:camera prst="orthographicFront"/>
              <a:lightRig rig="threePt" dir="t"/>
            </a:scene3d>
            <a:sp3d>
              <a:bevelT w="190500" h="38100"/>
            </a:sp3d>
          </c:spPr>
          <c:dPt>
            <c:idx val="0"/>
            <c:spPr>
              <a:solidFill>
                <a:schemeClr val="accent3">
                  <a:lumMod val="75000"/>
                </a:schemeClr>
              </a:solidFill>
              <a:ln>
                <a:solidFill>
                  <a:schemeClr val="accent6">
                    <a:lumMod val="50000"/>
                  </a:schemeClr>
                </a:solidFill>
              </a:ln>
              <a:scene3d>
                <a:camera prst="orthographicFront"/>
                <a:lightRig rig="threePt" dir="t"/>
              </a:scene3d>
              <a:sp3d>
                <a:bevelT w="190500" h="38100"/>
              </a:sp3d>
            </c:spPr>
          </c:dPt>
          <c:dPt>
            <c:idx val="1"/>
            <c:spPr>
              <a:noFill/>
              <a:ln>
                <a:solidFill>
                  <a:schemeClr val="accent6">
                    <a:lumMod val="50000"/>
                  </a:schemeClr>
                </a:solidFill>
              </a:ln>
              <a:scene3d>
                <a:camera prst="orthographicFront"/>
                <a:lightRig rig="threePt" dir="t"/>
              </a:scene3d>
              <a:sp3d>
                <a:bevelT w="190500" h="38100"/>
              </a:sp3d>
            </c:spPr>
            <c:extLst xmlns:c16r2="http://schemas.microsoft.com/office/drawing/2015/06/chart">
              <c:ext xmlns:c16="http://schemas.microsoft.com/office/drawing/2014/chart" uri="{C3380CC4-5D6E-409C-BE32-E72D297353CC}">
                <c16:uniqueId val="{00000001-0C86-4A65-AA68-40ED38A294BA}"/>
              </c:ext>
            </c:extLst>
          </c:dPt>
          <c:cat>
            <c:strRef>
              <c:f>Лист1!$A$2:$A$3</c:f>
              <c:strCache>
                <c:ptCount val="2"/>
                <c:pt idx="0">
                  <c:v>Кв. 1</c:v>
                </c:pt>
                <c:pt idx="1">
                  <c:v>Кв. 2</c:v>
                </c:pt>
              </c:strCache>
            </c:strRef>
          </c:cat>
          <c:val>
            <c:numRef>
              <c:f>Лист1!$B$2:$B$3</c:f>
              <c:numCache>
                <c:formatCode>0.0%</c:formatCode>
                <c:ptCount val="2"/>
                <c:pt idx="0">
                  <c:v>0.62000000000000011</c:v>
                </c:pt>
                <c:pt idx="1">
                  <c:v>0.38000000000000006</c:v>
                </c:pt>
              </c:numCache>
            </c:numRef>
          </c:val>
          <c:extLst xmlns:c16r2="http://schemas.microsoft.com/office/drawing/2015/06/chart">
            <c:ext xmlns:c16="http://schemas.microsoft.com/office/drawing/2014/chart" uri="{C3380CC4-5D6E-409C-BE32-E72D297353CC}">
              <c16:uniqueId val="{00000002-0C86-4A65-AA68-40ED38A294BA}"/>
            </c:ext>
          </c:extLst>
        </c:ser>
        <c:dLbls/>
        <c:firstSliceAng val="0"/>
      </c:pieChart>
    </c:plotArea>
    <c:plotVisOnly val="1"/>
    <c:dispBlanksAs val="zero"/>
  </c:chart>
  <c:txPr>
    <a:bodyPr/>
    <a:lstStyle/>
    <a:p>
      <a:pPr>
        <a:defRPr sz="1800"/>
      </a:pPr>
      <a:endParaRPr lang="ru-RU"/>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png"/></Relationships>
</file>

<file path=ppt/drawings/drawing1.xml><?xml version="1.0" encoding="utf-8"?>
<c:userShapes xmlns:c="http://schemas.openxmlformats.org/drawingml/2006/chart">
  <cdr:relSizeAnchor xmlns:cdr="http://schemas.openxmlformats.org/drawingml/2006/chartDrawing">
    <cdr:from>
      <cdr:x>0.82027</cdr:x>
      <cdr:y>0.60838</cdr:y>
    </cdr:from>
    <cdr:to>
      <cdr:x>0.98662</cdr:x>
      <cdr:y>0.76416</cdr:y>
    </cdr:to>
    <cdr:sp macro="" textlink="">
      <cdr:nvSpPr>
        <cdr:cNvPr id="2" name="TextBox 1"/>
        <cdr:cNvSpPr txBox="1"/>
      </cdr:nvSpPr>
      <cdr:spPr>
        <a:xfrm xmlns:a="http://schemas.openxmlformats.org/drawingml/2006/main">
          <a:off x="5161547" y="3383103"/>
          <a:ext cx="1046748" cy="8662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0.7877</cdr:x>
      <cdr:y>0.63247</cdr:y>
    </cdr:from>
    <cdr:to>
      <cdr:x>1</cdr:x>
      <cdr:y>0.76402</cdr:y>
    </cdr:to>
    <cdr:sp macro="" textlink="">
      <cdr:nvSpPr>
        <cdr:cNvPr id="3" name="TextBox 2"/>
        <cdr:cNvSpPr txBox="1"/>
      </cdr:nvSpPr>
      <cdr:spPr>
        <a:xfrm xmlns:a="http://schemas.openxmlformats.org/drawingml/2006/main">
          <a:off x="6096000" y="3791001"/>
          <a:ext cx="1642946" cy="7885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u-RU" sz="2000" b="1" dirty="0" smtClean="0">
              <a:solidFill>
                <a:srgbClr val="FF0000"/>
              </a:solidFill>
              <a:latin typeface="Bookman Old Style" panose="02050604050505020204" pitchFamily="18" charset="0"/>
            </a:rPr>
            <a:t>- </a:t>
          </a:r>
          <a:r>
            <a:rPr lang="en-US" sz="2000" b="1" dirty="0" smtClean="0">
              <a:solidFill>
                <a:srgbClr val="FF0000"/>
              </a:solidFill>
              <a:latin typeface="Bookman Old Style" panose="02050604050505020204" pitchFamily="18" charset="0"/>
            </a:rPr>
            <a:t>11</a:t>
          </a:r>
          <a:r>
            <a:rPr lang="ru-RU" sz="2000" b="1" dirty="0" smtClean="0">
              <a:solidFill>
                <a:srgbClr val="FF0000"/>
              </a:solidFill>
              <a:latin typeface="Bookman Old Style" panose="02050604050505020204" pitchFamily="18" charset="0"/>
            </a:rPr>
            <a:t>8 </a:t>
          </a:r>
          <a:r>
            <a:rPr lang="en-US" sz="2000" b="1" dirty="0" smtClean="0">
              <a:solidFill>
                <a:srgbClr val="FF0000"/>
              </a:solidFill>
              <a:latin typeface="Bookman Old Style" panose="02050604050505020204" pitchFamily="18" charset="0"/>
            </a:rPr>
            <a:t>827</a:t>
          </a:r>
          <a:r>
            <a:rPr lang="ru-RU" sz="2000" b="1" dirty="0" smtClean="0">
              <a:solidFill>
                <a:srgbClr val="FF0000"/>
              </a:solidFill>
              <a:latin typeface="Bookman Old Style" panose="02050604050505020204" pitchFamily="18" charset="0"/>
            </a:rPr>
            <a:t> человек </a:t>
          </a:r>
          <a:endParaRPr lang="ru-RU" sz="2000" b="1" dirty="0">
            <a:solidFill>
              <a:srgbClr val="FF0000"/>
            </a:solidFill>
            <a:latin typeface="Bookman Old Style" panose="02050604050505020204"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0.47249</cdr:x>
      <cdr:y>0.20629</cdr:y>
    </cdr:from>
    <cdr:to>
      <cdr:x>0.64879</cdr:x>
      <cdr:y>0.27028</cdr:y>
    </cdr:to>
    <cdr:sp macro="" textlink="">
      <cdr:nvSpPr>
        <cdr:cNvPr id="2" name="TextBox 1">
          <a:extLst xmlns:a="http://schemas.openxmlformats.org/drawingml/2006/main">
            <a:ext uri="{FF2B5EF4-FFF2-40B4-BE49-F238E27FC236}">
              <a16:creationId xmlns:a16="http://schemas.microsoft.com/office/drawing/2014/main" xmlns="" id="{D0D6737B-1A2F-49D4-938F-AC236D8B7F07}"/>
            </a:ext>
          </a:extLst>
        </cdr:cNvPr>
        <cdr:cNvSpPr txBox="1"/>
      </cdr:nvSpPr>
      <cdr:spPr>
        <a:xfrm xmlns:a="http://schemas.openxmlformats.org/drawingml/2006/main">
          <a:off x="3028850" y="992117"/>
          <a:ext cx="1130157" cy="3077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600" b="1" dirty="0"/>
            <a:t>- </a:t>
          </a:r>
          <a:r>
            <a:rPr lang="ru-RU" sz="1600" b="1" dirty="0">
              <a:latin typeface="Bookman Old Style" panose="02050604050505020204" pitchFamily="18" charset="0"/>
            </a:rPr>
            <a:t>15</a:t>
          </a:r>
          <a:r>
            <a:rPr lang="ru-RU" sz="1600" b="1" dirty="0"/>
            <a:t>%</a:t>
          </a:r>
        </a:p>
      </cdr:txBody>
    </cdr:sp>
  </cdr:relSizeAnchor>
</c:userShapes>
</file>

<file path=ppt/drawings/drawing3.xml><?xml version="1.0" encoding="utf-8"?>
<c:userShapes xmlns:c="http://schemas.openxmlformats.org/drawingml/2006/chart">
  <cdr:relSizeAnchor xmlns:cdr="http://schemas.openxmlformats.org/drawingml/2006/chartDrawing">
    <cdr:from>
      <cdr:x>0.21941</cdr:x>
      <cdr:y>0.65746</cdr:y>
    </cdr:from>
    <cdr:to>
      <cdr:x>0.36306</cdr:x>
      <cdr:y>0.95461</cdr:y>
    </cdr:to>
    <cdr:cxnSp macro="">
      <cdr:nvCxnSpPr>
        <cdr:cNvPr id="3" name="Прямая соединительная линия 2">
          <a:extLst xmlns:a="http://schemas.openxmlformats.org/drawingml/2006/main">
            <a:ext uri="{FF2B5EF4-FFF2-40B4-BE49-F238E27FC236}">
              <a16:creationId xmlns:a16="http://schemas.microsoft.com/office/drawing/2014/main" xmlns="" id="{3C06C65E-0B02-4DE4-B676-F10FD80AB4A7}"/>
            </a:ext>
          </a:extLst>
        </cdr:cNvPr>
        <cdr:cNvCxnSpPr/>
      </cdr:nvCxnSpPr>
      <cdr:spPr>
        <a:xfrm xmlns:a="http://schemas.openxmlformats.org/drawingml/2006/main" flipV="1">
          <a:off x="2652578" y="3993109"/>
          <a:ext cx="1736542" cy="1804727"/>
        </a:xfrm>
        <a:prstGeom xmlns:a="http://schemas.openxmlformats.org/drawingml/2006/main" prst="line">
          <a:avLst/>
        </a:prstGeom>
        <a:ln xmlns:a="http://schemas.openxmlformats.org/drawingml/2006/main" w="22225" cmpd="sng">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0.08811</cdr:x>
      <cdr:y>0.31164</cdr:y>
    </cdr:from>
    <cdr:to>
      <cdr:x>0.20329</cdr:x>
      <cdr:y>0.39474</cdr:y>
    </cdr:to>
    <cdr:sp macro="" textlink="">
      <cdr:nvSpPr>
        <cdr:cNvPr id="2" name="Выгнутая вверх стрелка 1"/>
        <cdr:cNvSpPr/>
      </cdr:nvSpPr>
      <cdr:spPr>
        <a:xfrm xmlns:a="http://schemas.openxmlformats.org/drawingml/2006/main" rot="21338272">
          <a:off x="989196" y="1789038"/>
          <a:ext cx="1293153" cy="477058"/>
        </a:xfrm>
        <a:prstGeom xmlns:a="http://schemas.openxmlformats.org/drawingml/2006/main" prst="curved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0.0699</cdr:x>
      <cdr:y>0.20714</cdr:y>
    </cdr:from>
    <cdr:to>
      <cdr:x>0.20677</cdr:x>
      <cdr:y>0.32764</cdr:y>
    </cdr:to>
    <cdr:sp macro="" textlink="">
      <cdr:nvSpPr>
        <cdr:cNvPr id="3" name="TextBox 2"/>
        <cdr:cNvSpPr txBox="1"/>
      </cdr:nvSpPr>
      <cdr:spPr>
        <a:xfrm xmlns:a="http://schemas.openxmlformats.org/drawingml/2006/main">
          <a:off x="852242" y="1326565"/>
          <a:ext cx="1668719" cy="7717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a:latin typeface="Bookman Old Style" panose="02050604050505020204" pitchFamily="18" charset="0"/>
            </a:rPr>
            <a:t>+ 2 657,5 </a:t>
          </a:r>
        </a:p>
        <a:p xmlns:a="http://schemas.openxmlformats.org/drawingml/2006/main">
          <a:pPr algn="ctr"/>
          <a:r>
            <a:rPr lang="en-US" sz="1600" b="1" dirty="0">
              <a:latin typeface="Bookman Old Style" panose="02050604050505020204" pitchFamily="18" charset="0"/>
            </a:rPr>
            <a:t>(17,0 %)</a:t>
          </a:r>
          <a:endParaRPr lang="ru-RU" sz="1600" b="1" dirty="0">
            <a:latin typeface="Bookman Old Style" panose="02050604050505020204" pitchFamily="18" charset="0"/>
          </a:endParaRPr>
        </a:p>
      </cdr:txBody>
    </cdr:sp>
  </cdr:relSizeAnchor>
  <cdr:relSizeAnchor xmlns:cdr="http://schemas.openxmlformats.org/drawingml/2006/chartDrawing">
    <cdr:from>
      <cdr:x>0.24992</cdr:x>
      <cdr:y>0.26786</cdr:y>
    </cdr:from>
    <cdr:to>
      <cdr:x>0.3651</cdr:x>
      <cdr:y>0.35096</cdr:y>
    </cdr:to>
    <cdr:sp macro="" textlink="">
      <cdr:nvSpPr>
        <cdr:cNvPr id="4" name="Выгнутая вверх стрелка 3"/>
        <cdr:cNvSpPr/>
      </cdr:nvSpPr>
      <cdr:spPr>
        <a:xfrm xmlns:a="http://schemas.openxmlformats.org/drawingml/2006/main" rot="21338272">
          <a:off x="2805901" y="1537706"/>
          <a:ext cx="1293154" cy="477058"/>
        </a:xfrm>
        <a:prstGeom xmlns:a="http://schemas.openxmlformats.org/drawingml/2006/main" prst="curved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0.39351</cdr:x>
      <cdr:y>0.23653</cdr:y>
    </cdr:from>
    <cdr:to>
      <cdr:x>0.50869</cdr:x>
      <cdr:y>0.31964</cdr:y>
    </cdr:to>
    <cdr:sp macro="" textlink="">
      <cdr:nvSpPr>
        <cdr:cNvPr id="5" name="Выгнутая вверх стрелка 4"/>
        <cdr:cNvSpPr/>
      </cdr:nvSpPr>
      <cdr:spPr>
        <a:xfrm xmlns:a="http://schemas.openxmlformats.org/drawingml/2006/main" rot="21338272">
          <a:off x="4418059" y="1357875"/>
          <a:ext cx="1293153" cy="477115"/>
        </a:xfrm>
        <a:prstGeom xmlns:a="http://schemas.openxmlformats.org/drawingml/2006/main" prst="curved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0.53351</cdr:x>
      <cdr:y>0.20768</cdr:y>
    </cdr:from>
    <cdr:to>
      <cdr:x>0.6487</cdr:x>
      <cdr:y>0.29078</cdr:y>
    </cdr:to>
    <cdr:sp macro="" textlink="">
      <cdr:nvSpPr>
        <cdr:cNvPr id="6" name="Выгнутая вверх стрелка 5"/>
        <cdr:cNvSpPr/>
      </cdr:nvSpPr>
      <cdr:spPr>
        <a:xfrm xmlns:a="http://schemas.openxmlformats.org/drawingml/2006/main" rot="21338272">
          <a:off x="5989848" y="1192253"/>
          <a:ext cx="1293267" cy="477058"/>
        </a:xfrm>
        <a:prstGeom xmlns:a="http://schemas.openxmlformats.org/drawingml/2006/main" prst="curved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0.66002</cdr:x>
      <cdr:y>0.13481</cdr:y>
    </cdr:from>
    <cdr:to>
      <cdr:x>0.77521</cdr:x>
      <cdr:y>0.21791</cdr:y>
    </cdr:to>
    <cdr:sp macro="" textlink="">
      <cdr:nvSpPr>
        <cdr:cNvPr id="7" name="Выгнутая вверх стрелка 6"/>
        <cdr:cNvSpPr/>
      </cdr:nvSpPr>
      <cdr:spPr>
        <a:xfrm xmlns:a="http://schemas.openxmlformats.org/drawingml/2006/main" rot="20676635">
          <a:off x="7410195" y="773920"/>
          <a:ext cx="1293266" cy="477058"/>
        </a:xfrm>
        <a:prstGeom xmlns:a="http://schemas.openxmlformats.org/drawingml/2006/main" prst="curved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0.22611</cdr:x>
      <cdr:y>0.15799</cdr:y>
    </cdr:from>
    <cdr:to>
      <cdr:x>0.36299</cdr:x>
      <cdr:y>0.27849</cdr:y>
    </cdr:to>
    <cdr:sp macro="" textlink="">
      <cdr:nvSpPr>
        <cdr:cNvPr id="8" name="TextBox 1"/>
        <cdr:cNvSpPr txBox="1"/>
      </cdr:nvSpPr>
      <cdr:spPr>
        <a:xfrm xmlns:a="http://schemas.openxmlformats.org/drawingml/2006/main">
          <a:off x="2756726" y="1011800"/>
          <a:ext cx="1668841" cy="77171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a:latin typeface="Bookman Old Style" panose="02050604050505020204" pitchFamily="18" charset="0"/>
            </a:rPr>
            <a:t>+ 1 366,4</a:t>
          </a:r>
        </a:p>
        <a:p xmlns:a="http://schemas.openxmlformats.org/drawingml/2006/main">
          <a:pPr algn="ctr"/>
          <a:r>
            <a:rPr lang="en-US" sz="1600" b="1" dirty="0">
              <a:latin typeface="Bookman Old Style" panose="02050604050505020204" pitchFamily="18" charset="0"/>
            </a:rPr>
            <a:t>(7,5 %)</a:t>
          </a:r>
          <a:endParaRPr lang="ru-RU" sz="1600" b="1" dirty="0">
            <a:latin typeface="Bookman Old Style" panose="02050604050505020204" pitchFamily="18" charset="0"/>
          </a:endParaRPr>
        </a:p>
      </cdr:txBody>
    </cdr:sp>
  </cdr:relSizeAnchor>
  <cdr:relSizeAnchor xmlns:cdr="http://schemas.openxmlformats.org/drawingml/2006/chartDrawing">
    <cdr:from>
      <cdr:x>0.37215</cdr:x>
      <cdr:y>0.13184</cdr:y>
    </cdr:from>
    <cdr:to>
      <cdr:x>0.50902</cdr:x>
      <cdr:y>0.25234</cdr:y>
    </cdr:to>
    <cdr:sp macro="" textlink="">
      <cdr:nvSpPr>
        <cdr:cNvPr id="9" name="TextBox 1"/>
        <cdr:cNvSpPr txBox="1"/>
      </cdr:nvSpPr>
      <cdr:spPr>
        <a:xfrm xmlns:a="http://schemas.openxmlformats.org/drawingml/2006/main">
          <a:off x="4537274" y="844331"/>
          <a:ext cx="1668719" cy="7717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a:latin typeface="Bookman Old Style" panose="02050604050505020204" pitchFamily="18" charset="0"/>
            </a:rPr>
            <a:t>+ 379,8</a:t>
          </a:r>
        </a:p>
        <a:p xmlns:a="http://schemas.openxmlformats.org/drawingml/2006/main">
          <a:pPr algn="ctr"/>
          <a:r>
            <a:rPr lang="en-US" sz="1600" b="1" dirty="0">
              <a:latin typeface="Bookman Old Style" panose="02050604050505020204" pitchFamily="18" charset="0"/>
            </a:rPr>
            <a:t>(1,9 %)</a:t>
          </a:r>
          <a:endParaRPr lang="ru-RU" sz="1600" b="1" dirty="0">
            <a:latin typeface="Bookman Old Style" panose="02050604050505020204" pitchFamily="18" charset="0"/>
          </a:endParaRPr>
        </a:p>
      </cdr:txBody>
    </cdr:sp>
  </cdr:relSizeAnchor>
  <cdr:relSizeAnchor xmlns:cdr="http://schemas.openxmlformats.org/drawingml/2006/chartDrawing">
    <cdr:from>
      <cdr:x>0.51692</cdr:x>
      <cdr:y>0.09769</cdr:y>
    </cdr:from>
    <cdr:to>
      <cdr:x>0.6538</cdr:x>
      <cdr:y>0.21819</cdr:y>
    </cdr:to>
    <cdr:sp macro="" textlink="">
      <cdr:nvSpPr>
        <cdr:cNvPr id="10" name="TextBox 1"/>
        <cdr:cNvSpPr txBox="1"/>
      </cdr:nvSpPr>
      <cdr:spPr>
        <a:xfrm xmlns:a="http://schemas.openxmlformats.org/drawingml/2006/main">
          <a:off x="6302288" y="625624"/>
          <a:ext cx="1668841" cy="77171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a:latin typeface="Bookman Old Style" panose="02050604050505020204" pitchFamily="18" charset="0"/>
            </a:rPr>
            <a:t>+ 890,9</a:t>
          </a:r>
        </a:p>
        <a:p xmlns:a="http://schemas.openxmlformats.org/drawingml/2006/main">
          <a:pPr algn="ctr"/>
          <a:r>
            <a:rPr lang="en-US" sz="1600" b="1" dirty="0">
              <a:latin typeface="Bookman Old Style" panose="02050604050505020204" pitchFamily="18" charset="0"/>
            </a:rPr>
            <a:t>(4,4 %)</a:t>
          </a:r>
          <a:endParaRPr lang="ru-RU" sz="1600" b="1" dirty="0">
            <a:latin typeface="Bookman Old Style" panose="02050604050505020204" pitchFamily="18" charset="0"/>
          </a:endParaRPr>
        </a:p>
      </cdr:txBody>
    </cdr:sp>
  </cdr:relSizeAnchor>
  <cdr:relSizeAnchor xmlns:cdr="http://schemas.openxmlformats.org/drawingml/2006/chartDrawing">
    <cdr:from>
      <cdr:x>0.64915</cdr:x>
      <cdr:y>0.02915</cdr:y>
    </cdr:from>
    <cdr:to>
      <cdr:x>0.78603</cdr:x>
      <cdr:y>0.14965</cdr:y>
    </cdr:to>
    <cdr:sp macro="" textlink="">
      <cdr:nvSpPr>
        <cdr:cNvPr id="11" name="TextBox 1"/>
        <cdr:cNvSpPr txBox="1"/>
      </cdr:nvSpPr>
      <cdr:spPr>
        <a:xfrm xmlns:a="http://schemas.openxmlformats.org/drawingml/2006/main">
          <a:off x="7914415" y="186669"/>
          <a:ext cx="1668841" cy="7717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a:latin typeface="Bookman Old Style" panose="02050604050505020204" pitchFamily="18" charset="0"/>
            </a:rPr>
            <a:t>+ 4 999,2</a:t>
          </a:r>
        </a:p>
        <a:p xmlns:a="http://schemas.openxmlformats.org/drawingml/2006/main">
          <a:pPr algn="ctr"/>
          <a:r>
            <a:rPr lang="en-US" sz="1600" b="1" dirty="0">
              <a:latin typeface="Bookman Old Style" panose="02050604050505020204" pitchFamily="18" charset="0"/>
            </a:rPr>
            <a:t>(23,9 %)</a:t>
          </a:r>
          <a:endParaRPr lang="ru-RU" sz="1600" b="1" dirty="0">
            <a:latin typeface="Bookman Old Style" panose="02050604050505020204" pitchFamily="18"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0.75987</cdr:x>
      <cdr:y>0</cdr:y>
    </cdr:from>
    <cdr:to>
      <cdr:x>0.76008</cdr:x>
      <cdr:y>0.96358</cdr:y>
    </cdr:to>
    <cdr:cxnSp macro="">
      <cdr:nvCxnSpPr>
        <cdr:cNvPr id="2" name="Прямая соединительная линия 1"/>
        <cdr:cNvCxnSpPr/>
      </cdr:nvCxnSpPr>
      <cdr:spPr>
        <a:xfrm xmlns:a="http://schemas.openxmlformats.org/drawingml/2006/main">
          <a:off x="6948264" y="0"/>
          <a:ext cx="1916" cy="5378780"/>
        </a:xfrm>
        <a:prstGeom xmlns:a="http://schemas.openxmlformats.org/drawingml/2006/main" prst="line">
          <a:avLst/>
        </a:prstGeom>
        <a:ln xmlns:a="http://schemas.openxmlformats.org/drawingml/2006/main" w="31750" cmpd="sng">
          <a:gradFill>
            <a:gsLst>
              <a:gs pos="0">
                <a:srgbClr val="FFB9B9"/>
              </a:gs>
              <a:gs pos="100000">
                <a:srgbClr val="C00000"/>
              </a:gs>
            </a:gsLst>
            <a:lin ang="5400000" scaled="1"/>
          </a:gra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C16C7E56-61A7-4319-BA18-805C20943388}" type="datetimeFigureOut">
              <a:rPr lang="ru-RU" smtClean="0"/>
              <a:pPr/>
              <a:t>13.06.2018</a:t>
            </a:fld>
            <a:endParaRPr lang="ru-RU"/>
          </a:p>
        </p:txBody>
      </p:sp>
      <p:sp>
        <p:nvSpPr>
          <p:cNvPr id="4" name="Нижний колонтитул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342AF3A7-B08A-4CBB-8B59-0454F27B6590}" type="slidenum">
              <a:rPr lang="ru-RU" smtClean="0"/>
              <a:pPr/>
              <a:t>‹#›</a:t>
            </a:fld>
            <a:endParaRPr lang="ru-RU"/>
          </a:p>
        </p:txBody>
      </p:sp>
    </p:spTree>
    <p:extLst>
      <p:ext uri="{BB962C8B-B14F-4D97-AF65-F5344CB8AC3E}">
        <p14:creationId xmlns:p14="http://schemas.microsoft.com/office/powerpoint/2010/main" xmlns="" val="2313512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1ED6B874-C2A1-47AE-A9F9-A3D74296EE77}" type="datetimeFigureOut">
              <a:rPr lang="ru-RU" smtClean="0"/>
              <a:pPr/>
              <a:t>13.06.2018</a:t>
            </a:fld>
            <a:endParaRPr lang="ru-RU"/>
          </a:p>
        </p:txBody>
      </p:sp>
      <p:sp>
        <p:nvSpPr>
          <p:cNvPr id="4" name="Образ слайда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621E8EB3-BC85-4DEC-A62E-6C9E1FD7B706}" type="slidenum">
              <a:rPr lang="ru-RU" smtClean="0"/>
              <a:pPr/>
              <a:t>‹#›</a:t>
            </a:fld>
            <a:endParaRPr lang="ru-RU"/>
          </a:p>
        </p:txBody>
      </p:sp>
    </p:spTree>
    <p:extLst>
      <p:ext uri="{BB962C8B-B14F-4D97-AF65-F5344CB8AC3E}">
        <p14:creationId xmlns:p14="http://schemas.microsoft.com/office/powerpoint/2010/main" xmlns="" val="1844035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621E8EB3-BC85-4DEC-A62E-6C9E1FD7B706}" type="slidenum">
              <a:rPr lang="ru-RU" smtClean="0"/>
              <a:pPr/>
              <a:t>1</a:t>
            </a:fld>
            <a:endParaRPr lang="ru-RU"/>
          </a:p>
        </p:txBody>
      </p:sp>
    </p:spTree>
    <p:extLst>
      <p:ext uri="{BB962C8B-B14F-4D97-AF65-F5344CB8AC3E}">
        <p14:creationId xmlns:p14="http://schemas.microsoft.com/office/powerpoint/2010/main" xmlns="" val="4105122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41300" y="798513"/>
            <a:ext cx="7097713" cy="3992562"/>
          </a:xfrm>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Влияние географических и инфраструктурных особенностей региона наглядно отражает показатель обеспеченности койками на 10 тысяч населения в сравнении с другими регионами СЗФО. Архангельская область по этому показателю 4-я после Мурманской области, Республики Коми и НАО.  </a:t>
            </a: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По данным на 01 января 2017 года плотность населения Архангельской</a:t>
            </a:r>
            <a:r>
              <a:rPr lang="ru-RU" sz="1200" kern="1200" baseline="0" dirty="0" smtClean="0">
                <a:solidFill>
                  <a:schemeClr val="tx1"/>
                </a:solidFill>
                <a:effectLst/>
                <a:latin typeface="+mn-lt"/>
                <a:ea typeface="+mn-ea"/>
                <a:cs typeface="+mn-cs"/>
              </a:rPr>
              <a:t>,</a:t>
            </a:r>
            <a:r>
              <a:rPr lang="ru-RU" sz="1200" kern="1200" dirty="0" smtClean="0">
                <a:solidFill>
                  <a:schemeClr val="tx1"/>
                </a:solidFill>
                <a:effectLst/>
                <a:latin typeface="+mn-lt"/>
                <a:ea typeface="+mn-ea"/>
                <a:cs typeface="+mn-cs"/>
              </a:rPr>
              <a:t> Мурманской области, Республики Коми и НАО составляет 2,0</a:t>
            </a:r>
            <a:r>
              <a:rPr lang="ru-RU" sz="1200" kern="1200" baseline="0" dirty="0" smtClean="0">
                <a:solidFill>
                  <a:schemeClr val="tx1"/>
                </a:solidFill>
                <a:effectLst/>
                <a:latin typeface="+mn-lt"/>
                <a:ea typeface="+mn-ea"/>
                <a:cs typeface="+mn-cs"/>
              </a:rPr>
              <a:t> человека на 1 </a:t>
            </a:r>
            <a:r>
              <a:rPr lang="ru-RU" sz="1200" kern="1200" baseline="0" dirty="0" err="1" smtClean="0">
                <a:solidFill>
                  <a:schemeClr val="tx1"/>
                </a:solidFill>
                <a:effectLst/>
                <a:latin typeface="+mn-lt"/>
                <a:ea typeface="+mn-ea"/>
                <a:cs typeface="+mn-cs"/>
              </a:rPr>
              <a:t>кв.км</a:t>
            </a:r>
            <a:r>
              <a:rPr lang="ru-RU" sz="1200" kern="1200" baseline="0" dirty="0" smtClean="0">
                <a:solidFill>
                  <a:schemeClr val="tx1"/>
                </a:solidFill>
                <a:effectLst/>
                <a:latin typeface="+mn-lt"/>
                <a:ea typeface="+mn-ea"/>
                <a:cs typeface="+mn-cs"/>
              </a:rPr>
              <a:t>. (Ленинградская область – 21,4 чел на 1 </a:t>
            </a:r>
            <a:r>
              <a:rPr lang="ru-RU" sz="1200" kern="1200" baseline="0" dirty="0" err="1" smtClean="0">
                <a:solidFill>
                  <a:schemeClr val="tx1"/>
                </a:solidFill>
                <a:effectLst/>
                <a:latin typeface="+mn-lt"/>
                <a:ea typeface="+mn-ea"/>
                <a:cs typeface="+mn-cs"/>
              </a:rPr>
              <a:t>кв.км</a:t>
            </a:r>
            <a:r>
              <a:rPr lang="ru-RU" sz="1200" kern="1200" baseline="0" dirty="0" smtClean="0">
                <a:solidFill>
                  <a:schemeClr val="tx1"/>
                </a:solidFill>
                <a:effectLst/>
                <a:latin typeface="+mn-lt"/>
                <a:ea typeface="+mn-ea"/>
                <a:cs typeface="+mn-cs"/>
              </a:rPr>
              <a:t>, Калининградская область – 65,2 чел на 1 </a:t>
            </a:r>
            <a:r>
              <a:rPr lang="ru-RU" sz="1200" kern="1200" baseline="0" dirty="0" err="1" smtClean="0">
                <a:solidFill>
                  <a:schemeClr val="tx1"/>
                </a:solidFill>
                <a:effectLst/>
                <a:latin typeface="+mn-lt"/>
                <a:ea typeface="+mn-ea"/>
                <a:cs typeface="+mn-cs"/>
              </a:rPr>
              <a:t>кв.км</a:t>
            </a:r>
            <a:r>
              <a:rPr lang="ru-RU" sz="1200" kern="1200" baseline="0" dirty="0" smtClean="0">
                <a:solidFill>
                  <a:schemeClr val="tx1"/>
                </a:solidFill>
                <a:effectLst/>
                <a:latin typeface="+mn-lt"/>
                <a:ea typeface="+mn-ea"/>
                <a:cs typeface="+mn-cs"/>
              </a:rPr>
              <a:t>, Псковская и Новгородская области – 11 чел на 1 </a:t>
            </a:r>
            <a:r>
              <a:rPr lang="ru-RU" sz="1200" kern="1200" baseline="0" dirty="0" err="1" smtClean="0">
                <a:solidFill>
                  <a:schemeClr val="tx1"/>
                </a:solidFill>
                <a:effectLst/>
                <a:latin typeface="+mn-lt"/>
                <a:ea typeface="+mn-ea"/>
                <a:cs typeface="+mn-cs"/>
              </a:rPr>
              <a:t>кв.км</a:t>
            </a:r>
            <a:r>
              <a:rPr lang="ru-RU" sz="1200" kern="1200" baseline="0" dirty="0" smtClean="0">
                <a:solidFill>
                  <a:schemeClr val="tx1"/>
                </a:solidFill>
                <a:effectLst/>
                <a:latin typeface="+mn-lt"/>
                <a:ea typeface="+mn-ea"/>
                <a:cs typeface="+mn-cs"/>
              </a:rPr>
              <a:t>) Низкая плотность населения и разрозненность населенность пунктов влечет необходимость содержания избыточной коечной мощности в режиме «ожидания» оказания медицинской помощи населению отдаленных территорий.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 следствие чего,</a:t>
            </a:r>
            <a:r>
              <a:rPr lang="ru-RU" sz="1200" kern="1200" baseline="0" dirty="0" smtClean="0">
                <a:solidFill>
                  <a:schemeClr val="tx1"/>
                </a:solidFill>
                <a:effectLst/>
                <a:latin typeface="+mn-lt"/>
                <a:ea typeface="+mn-ea"/>
                <a:cs typeface="+mn-cs"/>
              </a:rPr>
              <a:t> н</a:t>
            </a:r>
            <a:r>
              <a:rPr lang="ru-RU" sz="1200" kern="1200" dirty="0" smtClean="0">
                <a:solidFill>
                  <a:schemeClr val="tx1"/>
                </a:solidFill>
                <a:effectLst/>
                <a:latin typeface="+mn-lt"/>
                <a:ea typeface="+mn-ea"/>
                <a:cs typeface="+mn-cs"/>
              </a:rPr>
              <a:t>аиболее </a:t>
            </a:r>
            <a:r>
              <a:rPr lang="ru-RU" sz="1200" kern="1200" dirty="0">
                <a:solidFill>
                  <a:schemeClr val="tx1"/>
                </a:solidFill>
                <a:effectLst/>
                <a:latin typeface="+mn-lt"/>
                <a:ea typeface="+mn-ea"/>
                <a:cs typeface="+mn-cs"/>
              </a:rPr>
              <a:t>«компактные» регионы СЗФО имеют показатель </a:t>
            </a:r>
            <a:r>
              <a:rPr lang="ru-RU" sz="1200" kern="1200" dirty="0" smtClean="0">
                <a:solidFill>
                  <a:schemeClr val="tx1"/>
                </a:solidFill>
                <a:effectLst/>
                <a:latin typeface="+mn-lt"/>
                <a:ea typeface="+mn-ea"/>
                <a:cs typeface="+mn-cs"/>
              </a:rPr>
              <a:t>обеспеченности</a:t>
            </a:r>
            <a:r>
              <a:rPr lang="ru-RU" sz="1200" kern="1200" baseline="0" dirty="0" smtClean="0">
                <a:solidFill>
                  <a:schemeClr val="tx1"/>
                </a:solidFill>
                <a:effectLst/>
                <a:latin typeface="+mn-lt"/>
                <a:ea typeface="+mn-ea"/>
                <a:cs typeface="+mn-cs"/>
              </a:rPr>
              <a:t> койками </a:t>
            </a:r>
            <a:r>
              <a:rPr lang="ru-RU" sz="1200" kern="1200" dirty="0" smtClean="0">
                <a:solidFill>
                  <a:schemeClr val="tx1"/>
                </a:solidFill>
                <a:effectLst/>
                <a:latin typeface="+mn-lt"/>
                <a:ea typeface="+mn-ea"/>
                <a:cs typeface="+mn-cs"/>
              </a:rPr>
              <a:t>на 10-30% ниже</a:t>
            </a:r>
            <a:r>
              <a:rPr lang="ru-RU" sz="1200" kern="1200" baseline="0" dirty="0" smtClean="0">
                <a:solidFill>
                  <a:schemeClr val="tx1"/>
                </a:solidFill>
                <a:effectLst/>
                <a:latin typeface="+mn-lt"/>
                <a:ea typeface="+mn-ea"/>
                <a:cs typeface="+mn-cs"/>
              </a:rPr>
              <a:t> Архангельской области.</a:t>
            </a:r>
            <a:endParaRPr lang="ru-RU" sz="1200" kern="1200" dirty="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Кроме того, в Архангельской области в</a:t>
            </a:r>
            <a:r>
              <a:rPr lang="ru-RU" sz="1200" kern="1200" baseline="0" dirty="0" smtClean="0">
                <a:solidFill>
                  <a:schemeClr val="tx1"/>
                </a:solidFill>
                <a:effectLst/>
                <a:latin typeface="+mn-lt"/>
                <a:ea typeface="+mn-ea"/>
                <a:cs typeface="+mn-cs"/>
              </a:rPr>
              <a:t> сравнении с СЗФО </a:t>
            </a:r>
            <a:r>
              <a:rPr lang="ru-RU" sz="1200" kern="1200" dirty="0" smtClean="0">
                <a:solidFill>
                  <a:schemeClr val="tx1"/>
                </a:solidFill>
                <a:effectLst/>
                <a:latin typeface="+mn-lt"/>
                <a:ea typeface="+mn-ea"/>
                <a:cs typeface="+mn-cs"/>
              </a:rPr>
              <a:t>самое большое кол-во сельских поселений  -177. В Вологодской области их 168, но и плотность населения 8,2 чел. на кв. км.. </a:t>
            </a:r>
          </a:p>
          <a:p>
            <a:r>
              <a:rPr lang="ru-RU"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Показатели </a:t>
            </a:r>
            <a:r>
              <a:rPr lang="ru-RU" sz="1200" kern="1200" dirty="0">
                <a:solidFill>
                  <a:schemeClr val="tx1"/>
                </a:solidFill>
                <a:effectLst/>
                <a:latin typeface="+mn-lt"/>
                <a:ea typeface="+mn-ea"/>
                <a:cs typeface="+mn-cs"/>
              </a:rPr>
              <a:t>представлены по данным Росстата с учетом общего количества коек учреждений всех форм собственности.</a:t>
            </a:r>
          </a:p>
          <a:p>
            <a:endParaRPr lang="ru-RU" dirty="0"/>
          </a:p>
        </p:txBody>
      </p:sp>
      <p:sp>
        <p:nvSpPr>
          <p:cNvPr id="4" name="Номер слайда 3"/>
          <p:cNvSpPr>
            <a:spLocks noGrp="1"/>
          </p:cNvSpPr>
          <p:nvPr>
            <p:ph type="sldNum" sz="quarter" idx="10"/>
          </p:nvPr>
        </p:nvSpPr>
        <p:spPr/>
        <p:txBody>
          <a:bodyPr/>
          <a:lstStyle/>
          <a:p>
            <a:fld id="{C602782F-1D15-46B0-8336-6466E313E69C}" type="slidenum">
              <a:rPr lang="ru-RU" smtClean="0">
                <a:solidFill>
                  <a:prstClr val="black"/>
                </a:solidFill>
              </a:rPr>
              <a:pPr/>
              <a:t>10</a:t>
            </a:fld>
            <a:endParaRPr lang="ru-RU">
              <a:solidFill>
                <a:prstClr val="black"/>
              </a:solidFill>
            </a:endParaRPr>
          </a:p>
        </p:txBody>
      </p:sp>
    </p:spTree>
    <p:extLst>
      <p:ext uri="{BB962C8B-B14F-4D97-AF65-F5344CB8AC3E}">
        <p14:creationId xmlns:p14="http://schemas.microsoft.com/office/powerpoint/2010/main" xmlns="" val="1954949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2588" y="685800"/>
            <a:ext cx="6094412" cy="3429000"/>
          </a:xfrm>
        </p:spPr>
      </p:sp>
      <p:sp>
        <p:nvSpPr>
          <p:cNvPr id="3" name="Заметки 2"/>
          <p:cNvSpPr>
            <a:spLocks noGrp="1"/>
          </p:cNvSpPr>
          <p:nvPr>
            <p:ph type="body" idx="1"/>
          </p:nvPr>
        </p:nvSpPr>
        <p:spPr/>
        <p:txBody>
          <a:bodyPr/>
          <a:lstStyle/>
          <a:p>
            <a:r>
              <a:rPr lang="ru-RU" dirty="0"/>
              <a:t>Кадровые ресурсы системы здравоохранения Северо-Западного федерального округа в каждом субъекте достаточно неоднородны по сравнению с численностью населения в каждом субъекте.</a:t>
            </a:r>
          </a:p>
          <a:p>
            <a:r>
              <a:rPr lang="ru-RU" dirty="0"/>
              <a:t>Так, например, в Ленинградской области с численностью населения порядка двух миллионов человек трудится на триста врачей меньше (4 757 врачей), чем в Архангельской области (5 033 врачей), в которой проживает около миллиона человек, при этом в Вологодской области с численностью населения примерно такой же, как в Архангельской области, в отрасли заняты только 3 412 врачей (на 30% меньше Архангельской области).</a:t>
            </a:r>
          </a:p>
          <a:p>
            <a:r>
              <a:rPr lang="ru-RU" dirty="0"/>
              <a:t>Неравномерность обеспеченности врачами по различным субъектам обусловлена многими факторами. Более высокая обеспеченность врачами в Архангельской области (45,3 врачей на 10 000 населения) по сравнению с Вологодской областью (29,5 врачей на 10 000 населения) вызвана, в том числе наличием в Архангельске медицинского вуза, контингент обучающихся в котором в большей степени составляют жители Архангельской области. Кроме того, при оценке данного показателя следует учитывать тот факт, что на территории Архангельской области, как приравненной к районам Крайнего Севера (или частично относящейся к нему) действуют так называемые «северные надбавки» к заработной плате. </a:t>
            </a:r>
          </a:p>
          <a:p>
            <a:r>
              <a:rPr lang="ru-RU" dirty="0"/>
              <a:t>А самая низкая обеспеченность врачами, наблюдаемая в СЗФО – в Ленинградской области (26,2 врачей на 10 000 населения), вызвана, с большей долей вероятности, наличием рядом такого субъекта, как Санкт-Петербург, который привлекателен для квалифицированного специалиста с точки зрения комфортности условий проживания, а также более высоким уровнем заработной платы. </a:t>
            </a:r>
          </a:p>
        </p:txBody>
      </p:sp>
      <p:sp>
        <p:nvSpPr>
          <p:cNvPr id="4" name="Номер слайда 3"/>
          <p:cNvSpPr>
            <a:spLocks noGrp="1"/>
          </p:cNvSpPr>
          <p:nvPr>
            <p:ph type="sldNum" sz="quarter" idx="10"/>
          </p:nvPr>
        </p:nvSpPr>
        <p:spPr/>
        <p:txBody>
          <a:bodyPr/>
          <a:lstStyle/>
          <a:p>
            <a:fld id="{70C20C92-FC67-4B6A-91C5-1C5FCFBD9224}" type="slidenum">
              <a:rPr lang="ru-RU">
                <a:solidFill>
                  <a:prstClr val="black"/>
                </a:solidFill>
              </a:rPr>
              <a:pPr/>
              <a:t>11</a:t>
            </a:fld>
            <a:endParaRPr lang="ru-RU">
              <a:solidFill>
                <a:prstClr val="black"/>
              </a:solidFill>
            </a:endParaRPr>
          </a:p>
        </p:txBody>
      </p:sp>
    </p:spTree>
    <p:extLst>
      <p:ext uri="{BB962C8B-B14F-4D97-AF65-F5344CB8AC3E}">
        <p14:creationId xmlns:p14="http://schemas.microsoft.com/office/powerpoint/2010/main" xmlns="" val="731422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Более высокий показатель обеспеченности врачами в Мурманской области (46,9 врачей на 10 000 населения), даже по сравнению с аналогичным показателем в Архангельской области, в которой есть медицинский вуз, вызван сосредоточением населения в городах и практическим отсутствием сельского населения (удельный вес городского населения составляет 93%).</a:t>
            </a:r>
          </a:p>
          <a:p>
            <a:r>
              <a:rPr lang="ru-RU" dirty="0"/>
              <a:t>Отмечаем, что в целях выравнивания структурных диспропорций в распределении кадрового потенциала (между амбулаторным и стационарным этапом), обеспечения пропорциональности развития указанных видов медицинской помощи для каждой государственной медицинской организации Архангельской области создан соответствующий «кадровый профиль», содержащий результаты анализа кадровой ситуации в медицинской организации и ее прогнозное развитие на ближайшие 3 года, с учетом действующего штатного расписания и проведенных расчетов согласно методическим рекомендациям, утвержденным Министерством здравоохранения Российской Федерации. Данный подход позволил выявить диспропорции и выработать управленческие решения по их устранению, в том числе в части корректировки и оптимизации штатных расписаний.</a:t>
            </a:r>
          </a:p>
          <a:p>
            <a:endParaRPr lang="ru-RU" dirty="0"/>
          </a:p>
        </p:txBody>
      </p:sp>
      <p:sp>
        <p:nvSpPr>
          <p:cNvPr id="4" name="Номер слайда 3"/>
          <p:cNvSpPr>
            <a:spLocks noGrp="1"/>
          </p:cNvSpPr>
          <p:nvPr>
            <p:ph type="sldNum" sz="quarter" idx="10"/>
          </p:nvPr>
        </p:nvSpPr>
        <p:spPr/>
        <p:txBody>
          <a:bodyPr/>
          <a:lstStyle/>
          <a:p>
            <a:fld id="{C602782F-1D15-46B0-8336-6466E313E69C}" type="slidenum">
              <a:rPr lang="ru-RU" smtClean="0"/>
              <a:pPr/>
              <a:t>12</a:t>
            </a:fld>
            <a:endParaRPr lang="ru-RU"/>
          </a:p>
        </p:txBody>
      </p:sp>
    </p:spTree>
    <p:extLst>
      <p:ext uri="{BB962C8B-B14F-4D97-AF65-F5344CB8AC3E}">
        <p14:creationId xmlns:p14="http://schemas.microsoft.com/office/powerpoint/2010/main" xmlns="" val="3845105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2588" y="685800"/>
            <a:ext cx="6094412" cy="3429000"/>
          </a:xfrm>
        </p:spPr>
      </p:sp>
      <p:sp>
        <p:nvSpPr>
          <p:cNvPr id="3" name="Заметки 2"/>
          <p:cNvSpPr>
            <a:spLocks noGrp="1"/>
          </p:cNvSpPr>
          <p:nvPr>
            <p:ph type="body" idx="1"/>
          </p:nvPr>
        </p:nvSpPr>
        <p:spPr/>
        <p:txBody>
          <a:bodyPr/>
          <a:lstStyle/>
          <a:p>
            <a:endParaRPr lang="ru-RU" baseline="0" dirty="0"/>
          </a:p>
          <a:p>
            <a:pPr defTabSz="914190">
              <a:defRPr/>
            </a:pPr>
            <a:r>
              <a:rPr lang="ru-RU" dirty="0"/>
              <a:t>На слайде представлено сопоставление уровня среднемесячной заработной платы </a:t>
            </a:r>
            <a:r>
              <a:rPr lang="ru-RU" b="1" dirty="0"/>
              <a:t>врачей (</a:t>
            </a:r>
            <a:r>
              <a:rPr lang="ru-RU" dirty="0"/>
              <a:t>синие столбики) по регионам СЗФО и обеспеченность врачами. Эти показатели напрямую связаны с исполнением «майских указов». </a:t>
            </a:r>
          </a:p>
          <a:p>
            <a:pPr defTabSz="914190">
              <a:defRPr/>
            </a:pPr>
            <a:r>
              <a:rPr lang="ru-RU" dirty="0"/>
              <a:t>При практически равных и достаточно высоких размерах заработной платы врачей в Архангельской и Ленинградской областях, уровень обеспеченности на 10 тысяч населения в Архангельской области выше в 1,7 раза, что говорит о большей нагрузке на областной бюджет и бюджет фонда ОМС.  </a:t>
            </a:r>
          </a:p>
          <a:p>
            <a:pPr defTabSz="914190">
              <a:defRPr/>
            </a:pPr>
            <a:r>
              <a:rPr lang="ru-RU" dirty="0"/>
              <a:t>Лидером по этим показателям является Мурманская область, где достаточно высокий уровень средней ЗП по региону поднял планку средней ЗП по врачам до 97 </a:t>
            </a:r>
            <a:r>
              <a:rPr lang="ru-RU" dirty="0" err="1"/>
              <a:t>тыс.руб</a:t>
            </a:r>
            <a:r>
              <a:rPr lang="ru-RU" dirty="0"/>
              <a:t>., что на фоне самой высокой по СЗФО обеспеченности врачами на 10 </a:t>
            </a:r>
            <a:r>
              <a:rPr lang="ru-RU" dirty="0" err="1"/>
              <a:t>тыс.населения</a:t>
            </a:r>
            <a:r>
              <a:rPr lang="ru-RU" dirty="0"/>
              <a:t>, приводит к значительным финансовым трудностям в здравоохранении региона, где наблюдается рост кредиторской задолженности (более 600 </a:t>
            </a:r>
            <a:r>
              <a:rPr lang="ru-RU" dirty="0" err="1"/>
              <a:t>млн.руб</a:t>
            </a:r>
            <a:r>
              <a:rPr lang="ru-RU" dirty="0"/>
              <a:t>.)</a:t>
            </a:r>
            <a:endParaRPr lang="ru-RU" baseline="0" dirty="0"/>
          </a:p>
        </p:txBody>
      </p:sp>
      <p:sp>
        <p:nvSpPr>
          <p:cNvPr id="4" name="Номер слайда 3"/>
          <p:cNvSpPr>
            <a:spLocks noGrp="1"/>
          </p:cNvSpPr>
          <p:nvPr>
            <p:ph type="sldNum" sz="quarter" idx="10"/>
          </p:nvPr>
        </p:nvSpPr>
        <p:spPr/>
        <p:txBody>
          <a:bodyPr/>
          <a:lstStyle/>
          <a:p>
            <a:fld id="{70C20C92-FC67-4B6A-91C5-1C5FCFBD9224}" type="slidenum">
              <a:rPr lang="ru-RU" smtClean="0">
                <a:solidFill>
                  <a:prstClr val="black"/>
                </a:solidFill>
              </a:rPr>
              <a:pPr/>
              <a:t>13</a:t>
            </a:fld>
            <a:endParaRPr lang="ru-RU">
              <a:solidFill>
                <a:prstClr val="black"/>
              </a:solidFill>
            </a:endParaRPr>
          </a:p>
        </p:txBody>
      </p:sp>
    </p:spTree>
    <p:extLst>
      <p:ext uri="{BB962C8B-B14F-4D97-AF65-F5344CB8AC3E}">
        <p14:creationId xmlns:p14="http://schemas.microsoft.com/office/powerpoint/2010/main" xmlns="" val="2771285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Показатель обеспеченности врачами в Архангельской области составляет 40,5 на 10 000 населения, что выше, чем в целом по РФ (37,2) и чуть ниже, чем в СЗФО (42,3), однако существует неравномерность распределения медицинских кадров в районах Архангельской области, обусловленная рядом социально-экономических, природно-климатических и иных факторов. Так, обеспеченность врачами в различных муниципальных образованиях варьирует от 16,5 в Плесецком районе до 36,6 на 10 000 населения в</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г. Северодвинске. </a:t>
            </a:r>
          </a:p>
          <a:p>
            <a:endParaRPr lang="ru-RU" dirty="0"/>
          </a:p>
        </p:txBody>
      </p:sp>
      <p:sp>
        <p:nvSpPr>
          <p:cNvPr id="4" name="Номер слайда 3"/>
          <p:cNvSpPr>
            <a:spLocks noGrp="1"/>
          </p:cNvSpPr>
          <p:nvPr>
            <p:ph type="sldNum" sz="quarter" idx="10"/>
          </p:nvPr>
        </p:nvSpPr>
        <p:spPr/>
        <p:txBody>
          <a:bodyPr/>
          <a:lstStyle/>
          <a:p>
            <a:fld id="{621E8EB3-BC85-4DEC-A62E-6C9E1FD7B706}" type="slidenum">
              <a:rPr lang="ru-RU" smtClean="0"/>
              <a:pPr/>
              <a:t>14</a:t>
            </a:fld>
            <a:endParaRPr lang="ru-RU"/>
          </a:p>
        </p:txBody>
      </p:sp>
    </p:spTree>
    <p:extLst>
      <p:ext uri="{BB962C8B-B14F-4D97-AF65-F5344CB8AC3E}">
        <p14:creationId xmlns:p14="http://schemas.microsoft.com/office/powerpoint/2010/main" xmlns="" val="1673599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30188" y="803275"/>
            <a:ext cx="7137401" cy="4016375"/>
          </a:xfrm>
        </p:spPr>
      </p:sp>
      <p:sp>
        <p:nvSpPr>
          <p:cNvPr id="3" name="Заметки 2"/>
          <p:cNvSpPr>
            <a:spLocks noGrp="1"/>
          </p:cNvSpPr>
          <p:nvPr>
            <p:ph type="body" idx="1"/>
          </p:nvPr>
        </p:nvSpPr>
        <p:spPr/>
        <p:txBody>
          <a:bodyPr/>
          <a:lstStyle/>
          <a:p>
            <a:pPr marL="0">
              <a:lnSpc>
                <a:spcPct val="150000"/>
              </a:lnSpc>
              <a:spcBef>
                <a:spcPts val="0"/>
              </a:spcBef>
              <a:spcAft>
                <a:spcPts val="0"/>
              </a:spcAft>
            </a:pPr>
            <a:endParaRPr lang="ru-RU" baseline="0" dirty="0"/>
          </a:p>
          <a:p>
            <a:pPr>
              <a:lnSpc>
                <a:spcPct val="150000"/>
              </a:lnSpc>
            </a:pPr>
            <a:endParaRPr lang="ru-RU" dirty="0"/>
          </a:p>
        </p:txBody>
      </p:sp>
      <p:sp>
        <p:nvSpPr>
          <p:cNvPr id="4" name="Номер слайда 3"/>
          <p:cNvSpPr>
            <a:spLocks noGrp="1"/>
          </p:cNvSpPr>
          <p:nvPr>
            <p:ph type="sldNum" sz="quarter" idx="10"/>
          </p:nvPr>
        </p:nvSpPr>
        <p:spPr/>
        <p:txBody>
          <a:bodyPr/>
          <a:lstStyle/>
          <a:p>
            <a:fld id="{5D6FCDC5-4A76-421B-9C65-0550DCFDB4DB}" type="slidenum">
              <a:rPr lang="ru-RU" smtClean="0">
                <a:solidFill>
                  <a:prstClr val="black"/>
                </a:solidFill>
              </a:rPr>
              <a:pPr/>
              <a:t>15</a:t>
            </a:fld>
            <a:endParaRPr lang="ru-RU">
              <a:solidFill>
                <a:prstClr val="black"/>
              </a:solidFill>
            </a:endParaRPr>
          </a:p>
        </p:txBody>
      </p:sp>
    </p:spTree>
    <p:extLst>
      <p:ext uri="{BB962C8B-B14F-4D97-AF65-F5344CB8AC3E}">
        <p14:creationId xmlns:p14="http://schemas.microsoft.com/office/powerpoint/2010/main" xmlns="" val="1943738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30188" y="803275"/>
            <a:ext cx="7137401" cy="401637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D6FCDC5-4A76-421B-9C65-0550DCFDB4DB}" type="slidenum">
              <a:rPr lang="ru-RU" smtClean="0">
                <a:solidFill>
                  <a:prstClr val="black"/>
                </a:solidFill>
              </a:rPr>
              <a:pPr/>
              <a:t>16</a:t>
            </a:fld>
            <a:endParaRPr lang="ru-RU">
              <a:solidFill>
                <a:prstClr val="black"/>
              </a:solidFill>
            </a:endParaRPr>
          </a:p>
        </p:txBody>
      </p:sp>
    </p:spTree>
    <p:extLst>
      <p:ext uri="{BB962C8B-B14F-4D97-AF65-F5344CB8AC3E}">
        <p14:creationId xmlns:p14="http://schemas.microsoft.com/office/powerpoint/2010/main" xmlns="" val="283651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u="sng" kern="1200" dirty="0" smtClean="0">
                <a:solidFill>
                  <a:schemeClr val="tx1"/>
                </a:solidFill>
                <a:effectLst/>
                <a:latin typeface="+mn-lt"/>
                <a:ea typeface="+mn-ea"/>
                <a:cs typeface="+mn-cs"/>
              </a:rPr>
              <a:t>По данным анкетирования студентов выпускных курсов СГМУ основными причинами для принятия решения ехать работать в сельскую местность </a:t>
            </a:r>
            <a:endParaRPr lang="ru-RU"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54%</a:t>
            </a:r>
            <a:r>
              <a:rPr lang="ru-RU" sz="1200" kern="1200" dirty="0" smtClean="0">
                <a:solidFill>
                  <a:schemeClr val="tx1"/>
                </a:solidFill>
                <a:effectLst/>
                <a:latin typeface="+mn-lt"/>
                <a:ea typeface="+mn-ea"/>
                <a:cs typeface="+mn-cs"/>
              </a:rPr>
              <a:t> назвали возможность получения единовременной выплаты в размере 1 млн. рублей</a:t>
            </a:r>
          </a:p>
          <a:p>
            <a:r>
              <a:rPr lang="ru-RU" sz="1200" b="1" kern="1200" dirty="0" smtClean="0">
                <a:solidFill>
                  <a:schemeClr val="tx1"/>
                </a:solidFill>
                <a:effectLst/>
                <a:latin typeface="+mn-lt"/>
                <a:ea typeface="+mn-ea"/>
                <a:cs typeface="+mn-cs"/>
              </a:rPr>
              <a:t>33%</a:t>
            </a:r>
            <a:r>
              <a:rPr lang="ru-RU" sz="1200" kern="1200" dirty="0" smtClean="0">
                <a:solidFill>
                  <a:schemeClr val="tx1"/>
                </a:solidFill>
                <a:effectLst/>
                <a:latin typeface="+mn-lt"/>
                <a:ea typeface="+mn-ea"/>
                <a:cs typeface="+mn-cs"/>
              </a:rPr>
              <a:t> улучшение своего финансового положения</a:t>
            </a:r>
          </a:p>
          <a:p>
            <a:r>
              <a:rPr lang="ru-RU" sz="1200" kern="1200" dirty="0" smtClean="0">
                <a:solidFill>
                  <a:schemeClr val="tx1"/>
                </a:solidFill>
                <a:effectLst/>
                <a:latin typeface="+mn-lt"/>
                <a:ea typeface="+mn-ea"/>
                <a:cs typeface="+mn-cs"/>
              </a:rPr>
              <a:t>только </a:t>
            </a:r>
            <a:r>
              <a:rPr lang="ru-RU" sz="1200" b="1" kern="1200" dirty="0" smtClean="0">
                <a:solidFill>
                  <a:schemeClr val="tx1"/>
                </a:solidFill>
                <a:effectLst/>
                <a:latin typeface="+mn-lt"/>
                <a:ea typeface="+mn-ea"/>
                <a:cs typeface="+mn-cs"/>
              </a:rPr>
              <a:t>13%</a:t>
            </a:r>
            <a:r>
              <a:rPr lang="ru-RU" sz="1200" kern="1200" dirty="0" smtClean="0">
                <a:solidFill>
                  <a:schemeClr val="tx1"/>
                </a:solidFill>
                <a:effectLst/>
                <a:latin typeface="+mn-lt"/>
                <a:ea typeface="+mn-ea"/>
                <a:cs typeface="+mn-cs"/>
              </a:rPr>
              <a:t> желают переехать на постоянное место жительства в сельскую местность</a:t>
            </a:r>
          </a:p>
          <a:p>
            <a:r>
              <a:rPr lang="ru-RU" sz="1200" u="sng" kern="1200" dirty="0" smtClean="0">
                <a:solidFill>
                  <a:schemeClr val="tx1"/>
                </a:solidFill>
                <a:effectLst/>
                <a:latin typeface="+mn-lt"/>
                <a:ea typeface="+mn-ea"/>
                <a:cs typeface="+mn-cs"/>
              </a:rPr>
              <a:t>Причинами нежелания ехать на село </a:t>
            </a:r>
            <a:endParaRPr lang="ru-RU"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43%</a:t>
            </a:r>
            <a:r>
              <a:rPr lang="ru-RU" sz="1200" kern="1200" dirty="0" smtClean="0">
                <a:solidFill>
                  <a:schemeClr val="tx1"/>
                </a:solidFill>
                <a:effectLst/>
                <a:latin typeface="+mn-lt"/>
                <a:ea typeface="+mn-ea"/>
                <a:cs typeface="+mn-cs"/>
              </a:rPr>
              <a:t> назвали отсутствие доступа к интернет ресурсам</a:t>
            </a:r>
          </a:p>
          <a:p>
            <a:r>
              <a:rPr lang="ru-RU" sz="1200" b="1" kern="1200" dirty="0" smtClean="0">
                <a:solidFill>
                  <a:schemeClr val="tx1"/>
                </a:solidFill>
                <a:effectLst/>
                <a:latin typeface="+mn-lt"/>
                <a:ea typeface="+mn-ea"/>
                <a:cs typeface="+mn-cs"/>
              </a:rPr>
              <a:t>38% </a:t>
            </a:r>
            <a:r>
              <a:rPr lang="ru-RU" sz="1200" kern="1200" dirty="0" smtClean="0">
                <a:solidFill>
                  <a:schemeClr val="tx1"/>
                </a:solidFill>
                <a:effectLst/>
                <a:latin typeface="+mn-lt"/>
                <a:ea typeface="+mn-ea"/>
                <a:cs typeface="+mn-cs"/>
              </a:rPr>
              <a:t>отсутствие современной инфраструктуры</a:t>
            </a:r>
          </a:p>
          <a:p>
            <a:r>
              <a:rPr lang="ru-RU" sz="1200" b="1" kern="1200" dirty="0" smtClean="0">
                <a:solidFill>
                  <a:schemeClr val="tx1"/>
                </a:solidFill>
                <a:effectLst/>
                <a:latin typeface="+mn-lt"/>
                <a:ea typeface="+mn-ea"/>
                <a:cs typeface="+mn-cs"/>
              </a:rPr>
              <a:t>35%</a:t>
            </a:r>
            <a:r>
              <a:rPr lang="ru-RU" sz="1200" kern="1200" dirty="0" smtClean="0">
                <a:solidFill>
                  <a:schemeClr val="tx1"/>
                </a:solidFill>
                <a:effectLst/>
                <a:latin typeface="+mn-lt"/>
                <a:ea typeface="+mn-ea"/>
                <a:cs typeface="+mn-cs"/>
              </a:rPr>
              <a:t> отсутствие благоустроенного жилья</a:t>
            </a:r>
          </a:p>
          <a:p>
            <a:r>
              <a:rPr lang="ru-RU" sz="1200" b="1" kern="1200" dirty="0" smtClean="0">
                <a:solidFill>
                  <a:schemeClr val="tx1"/>
                </a:solidFill>
                <a:effectLst/>
                <a:latin typeface="+mn-lt"/>
                <a:ea typeface="+mn-ea"/>
                <a:cs typeface="+mn-cs"/>
              </a:rPr>
              <a:t>24%</a:t>
            </a:r>
            <a:r>
              <a:rPr lang="ru-RU" sz="1200" kern="1200" dirty="0" smtClean="0">
                <a:solidFill>
                  <a:schemeClr val="tx1"/>
                </a:solidFill>
                <a:effectLst/>
                <a:latin typeface="+mn-lt"/>
                <a:ea typeface="+mn-ea"/>
                <a:cs typeface="+mn-cs"/>
              </a:rPr>
              <a:t> сложности транспортной доступности</a:t>
            </a:r>
          </a:p>
          <a:p>
            <a:r>
              <a:rPr lang="ru-RU" sz="1200" b="1" kern="1200" dirty="0" smtClean="0">
                <a:solidFill>
                  <a:schemeClr val="tx1"/>
                </a:solidFill>
                <a:effectLst/>
                <a:latin typeface="+mn-lt"/>
                <a:ea typeface="+mn-ea"/>
                <a:cs typeface="+mn-cs"/>
              </a:rPr>
              <a:t>13%</a:t>
            </a:r>
            <a:r>
              <a:rPr lang="ru-RU" sz="1200" kern="1200" dirty="0" smtClean="0">
                <a:solidFill>
                  <a:schemeClr val="tx1"/>
                </a:solidFill>
                <a:effectLst/>
                <a:latin typeface="+mn-lt"/>
                <a:ea typeface="+mn-ea"/>
                <a:cs typeface="+mn-cs"/>
              </a:rPr>
              <a:t> ненормированный рабочий день</a:t>
            </a:r>
          </a:p>
          <a:p>
            <a:r>
              <a:rPr lang="ru-RU" sz="1200" b="1" kern="1200" dirty="0" smtClean="0">
                <a:solidFill>
                  <a:schemeClr val="tx1"/>
                </a:solidFill>
                <a:effectLst/>
                <a:latin typeface="+mn-lt"/>
                <a:ea typeface="+mn-ea"/>
                <a:cs typeface="+mn-cs"/>
              </a:rPr>
              <a:t>4%</a:t>
            </a:r>
            <a:r>
              <a:rPr lang="ru-RU" sz="1200" kern="1200" dirty="0" smtClean="0">
                <a:solidFill>
                  <a:schemeClr val="tx1"/>
                </a:solidFill>
                <a:effectLst/>
                <a:latin typeface="+mn-lt"/>
                <a:ea typeface="+mn-ea"/>
                <a:cs typeface="+mn-cs"/>
              </a:rPr>
              <a:t> особенности поведения жителей деревень</a:t>
            </a:r>
          </a:p>
          <a:p>
            <a:endParaRPr lang="ru-RU" dirty="0"/>
          </a:p>
        </p:txBody>
      </p:sp>
      <p:sp>
        <p:nvSpPr>
          <p:cNvPr id="4" name="Номер слайда 3"/>
          <p:cNvSpPr>
            <a:spLocks noGrp="1"/>
          </p:cNvSpPr>
          <p:nvPr>
            <p:ph type="sldNum" sz="quarter" idx="10"/>
          </p:nvPr>
        </p:nvSpPr>
        <p:spPr/>
        <p:txBody>
          <a:bodyPr/>
          <a:lstStyle/>
          <a:p>
            <a:fld id="{621E8EB3-BC85-4DEC-A62E-6C9E1FD7B706}" type="slidenum">
              <a:rPr lang="ru-RU" smtClean="0"/>
              <a:pPr/>
              <a:t>17</a:t>
            </a:fld>
            <a:endParaRPr lang="ru-RU"/>
          </a:p>
        </p:txBody>
      </p:sp>
    </p:spTree>
    <p:extLst>
      <p:ext uri="{BB962C8B-B14F-4D97-AF65-F5344CB8AC3E}">
        <p14:creationId xmlns:p14="http://schemas.microsoft.com/office/powerpoint/2010/main" xmlns="" val="2332154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Анализ анкет будущих средних медицинских работников показал следующие результаты:</a:t>
            </a:r>
          </a:p>
          <a:p>
            <a:r>
              <a:rPr lang="ru-RU" sz="1200" b="1" kern="1200" dirty="0" smtClean="0">
                <a:solidFill>
                  <a:schemeClr val="tx1"/>
                </a:solidFill>
                <a:effectLst/>
                <a:latin typeface="+mn-lt"/>
                <a:ea typeface="+mn-ea"/>
                <a:cs typeface="+mn-cs"/>
              </a:rPr>
              <a:t>90%</a:t>
            </a:r>
            <a:r>
              <a:rPr lang="ru-RU" sz="1200" kern="1200" dirty="0" smtClean="0">
                <a:solidFill>
                  <a:schemeClr val="tx1"/>
                </a:solidFill>
                <a:effectLst/>
                <a:latin typeface="+mn-lt"/>
                <a:ea typeface="+mn-ea"/>
                <a:cs typeface="+mn-cs"/>
              </a:rPr>
              <a:t> будут работать по специальности, но желают трудоустроиться в городские ГМО, и только </a:t>
            </a:r>
            <a:r>
              <a:rPr lang="ru-RU" sz="1200" b="1" kern="1200" dirty="0" smtClean="0">
                <a:solidFill>
                  <a:schemeClr val="tx1"/>
                </a:solidFill>
                <a:effectLst/>
                <a:latin typeface="+mn-lt"/>
                <a:ea typeface="+mn-ea"/>
                <a:cs typeface="+mn-cs"/>
              </a:rPr>
              <a:t>5%</a:t>
            </a:r>
            <a:r>
              <a:rPr lang="ru-RU" sz="1200" kern="1200" dirty="0" smtClean="0">
                <a:solidFill>
                  <a:schemeClr val="tx1"/>
                </a:solidFill>
                <a:effectLst/>
                <a:latin typeface="+mn-lt"/>
                <a:ea typeface="+mn-ea"/>
                <a:cs typeface="+mn-cs"/>
              </a:rPr>
              <a:t> готовы ехать в сельскую местность</a:t>
            </a:r>
          </a:p>
          <a:p>
            <a:r>
              <a:rPr lang="ru-RU" sz="1200" kern="1200" dirty="0" smtClean="0">
                <a:solidFill>
                  <a:schemeClr val="tx1"/>
                </a:solidFill>
                <a:effectLst/>
                <a:latin typeface="+mn-lt"/>
                <a:ea typeface="+mn-ea"/>
                <a:cs typeface="+mn-cs"/>
              </a:rPr>
              <a:t>Основными причинами отказа от трудоустройства в сельскую местность студенты назвали отсутствие благоустроенного жилья, не развитую инфраструктуру, транспортное сообщение, отсутствие возможности профессионального роста.</a:t>
            </a:r>
          </a:p>
          <a:p>
            <a:endParaRPr lang="ru-RU" dirty="0"/>
          </a:p>
        </p:txBody>
      </p:sp>
      <p:sp>
        <p:nvSpPr>
          <p:cNvPr id="4" name="Номер слайда 3"/>
          <p:cNvSpPr>
            <a:spLocks noGrp="1"/>
          </p:cNvSpPr>
          <p:nvPr>
            <p:ph type="sldNum" sz="quarter" idx="10"/>
          </p:nvPr>
        </p:nvSpPr>
        <p:spPr/>
        <p:txBody>
          <a:bodyPr/>
          <a:lstStyle/>
          <a:p>
            <a:fld id="{621E8EB3-BC85-4DEC-A62E-6C9E1FD7B706}" type="slidenum">
              <a:rPr lang="ru-RU" smtClean="0"/>
              <a:pPr/>
              <a:t>18</a:t>
            </a:fld>
            <a:endParaRPr lang="ru-RU"/>
          </a:p>
        </p:txBody>
      </p:sp>
    </p:spTree>
    <p:extLst>
      <p:ext uri="{BB962C8B-B14F-4D97-AF65-F5344CB8AC3E}">
        <p14:creationId xmlns:p14="http://schemas.microsoft.com/office/powerpoint/2010/main" xmlns="" val="2433628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За период 2013 – 2018 годы финансовое обеспечение территориальной программы увеличилось на 65,9 процентов (10,6 млрд. рублей), в том числе за счет средств ОМС – 67,2 процентов (8,6 млрд. рублей), средств областного бюджета – 60,1 процентов (1,7 млрд. рублей).</a:t>
            </a:r>
          </a:p>
          <a:p>
            <a:r>
              <a:rPr lang="ru-RU" dirty="0"/>
              <a:t>В 2014 году фактическая стоимость территориальной программы выросла относительно предыдущего года на 17,0 процентов, 2015 году – </a:t>
            </a:r>
            <a:br>
              <a:rPr lang="ru-RU" dirty="0"/>
            </a:br>
            <a:r>
              <a:rPr lang="ru-RU" dirty="0"/>
              <a:t>7,5 процентов, 2016 году – 1,9 процентов, 2017 году – 4,4 процентов. Утвержденная стоимость программы на 2018 год увеличилась по сравнению с 2017 годом на 23,9 процентов.</a:t>
            </a:r>
          </a:p>
          <a:p>
            <a:r>
              <a:rPr lang="ru-RU" dirty="0" err="1"/>
              <a:t>Подушевой</a:t>
            </a:r>
            <a:r>
              <a:rPr lang="ru-RU" dirty="0"/>
              <a:t> норматив финансирования утвержден на 2018 год в сумме 22 476,8, что выше уровня 2013 года на 70,5 процентов (9 290,0 рублей). Наблюдается ежегодный рост </a:t>
            </a:r>
            <a:r>
              <a:rPr lang="ru-RU" dirty="0" err="1"/>
              <a:t>подушевого</a:t>
            </a:r>
            <a:r>
              <a:rPr lang="ru-RU" dirty="0"/>
              <a:t> норматива.</a:t>
            </a:r>
          </a:p>
        </p:txBody>
      </p:sp>
      <p:sp>
        <p:nvSpPr>
          <p:cNvPr id="4" name="Номер слайда 3"/>
          <p:cNvSpPr>
            <a:spLocks noGrp="1"/>
          </p:cNvSpPr>
          <p:nvPr>
            <p:ph type="sldNum" sz="quarter" idx="10"/>
          </p:nvPr>
        </p:nvSpPr>
        <p:spPr/>
        <p:txBody>
          <a:bodyPr/>
          <a:lstStyle/>
          <a:p>
            <a:fld id="{C602782F-1D15-46B0-8336-6466E313E69C}" type="slidenum">
              <a:rPr lang="ru-RU" smtClean="0"/>
              <a:pPr/>
              <a:t>19</a:t>
            </a:fld>
            <a:endParaRPr lang="ru-RU"/>
          </a:p>
        </p:txBody>
      </p:sp>
    </p:spTree>
    <p:extLst>
      <p:ext uri="{BB962C8B-B14F-4D97-AF65-F5344CB8AC3E}">
        <p14:creationId xmlns:p14="http://schemas.microsoft.com/office/powerpoint/2010/main" xmlns="" val="1285936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8287" cy="3724275"/>
          </a:xfrm>
        </p:spPr>
      </p:sp>
      <p:sp>
        <p:nvSpPr>
          <p:cNvPr id="3" name="Заметки 2"/>
          <p:cNvSpPr>
            <a:spLocks noGrp="1"/>
          </p:cNvSpPr>
          <p:nvPr>
            <p:ph type="body" idx="1"/>
          </p:nvPr>
        </p:nvSpPr>
        <p:spPr/>
        <p:txBody>
          <a:bodyPr/>
          <a:lstStyle/>
          <a:p>
            <a:endParaRPr lang="ru-RU" baseline="0" dirty="0"/>
          </a:p>
          <a:p>
            <a:pPr defTabSz="927915">
              <a:defRPr/>
            </a:pPr>
            <a:r>
              <a:rPr lang="ru-RU" dirty="0"/>
              <a:t>На современном этапе демографического развития Архангельская область относится к территориям как с миграционной, так и с естественной убылью населения. </a:t>
            </a:r>
            <a:r>
              <a:rPr lang="ru-RU" dirty="0">
                <a:solidFill>
                  <a:srgbClr val="FFFF00"/>
                </a:solidFill>
              </a:rPr>
              <a:t>С 2003 года по 2013 год сохранялась положительная динамика снижения темпов естественной убыли населения. </a:t>
            </a:r>
            <a:r>
              <a:rPr lang="ru-RU" dirty="0"/>
              <a:t>В 2017 году естественная убыль населения составила -2,6 на 1000 населения, что значительно превышает уровень 2016 года (- 1,9 промилле). Произошло это на фоне снижения рождаемости и смертности как в абсолютных числах, так и в относительных показателях. </a:t>
            </a:r>
          </a:p>
          <a:p>
            <a:pPr defTabSz="927915">
              <a:defRPr/>
            </a:pPr>
            <a:r>
              <a:rPr lang="ru-RU" dirty="0" smtClean="0">
                <a:solidFill>
                  <a:srgbClr val="FFFF00"/>
                </a:solidFill>
              </a:rPr>
              <a:t>Как следствие</a:t>
            </a:r>
            <a:r>
              <a:rPr lang="ru-RU" dirty="0">
                <a:solidFill>
                  <a:srgbClr val="FFFF00"/>
                </a:solidFill>
              </a:rPr>
              <a:t>, снижение плотности населения с 2,74 в 2016 г. до 2,69 в 2017 г</a:t>
            </a:r>
            <a:r>
              <a:rPr lang="ru-RU" dirty="0" smtClean="0">
                <a:solidFill>
                  <a:srgbClr val="FFFF00"/>
                </a:solidFill>
              </a:rPr>
              <a:t>.</a:t>
            </a:r>
          </a:p>
        </p:txBody>
      </p:sp>
    </p:spTree>
    <p:extLst>
      <p:ext uri="{BB962C8B-B14F-4D97-AF65-F5344CB8AC3E}">
        <p14:creationId xmlns:p14="http://schemas.microsoft.com/office/powerpoint/2010/main" xmlns="" val="3802555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За последние 6 лет изменилась структура расходов по видам оказания медицинской помощи. Произошло перераспределение объемов медицинской помощи и финансовых средств со стационарного звена на:</a:t>
            </a:r>
          </a:p>
          <a:p>
            <a:r>
              <a:rPr lang="ru-RU" dirty="0"/>
              <a:t>- оказание профилактической, паллиативной, неотложной медицинской помощи;</a:t>
            </a:r>
          </a:p>
          <a:p>
            <a:r>
              <a:rPr lang="ru-RU" dirty="0"/>
              <a:t>- медицинскую реабилитацию;</a:t>
            </a:r>
          </a:p>
          <a:p>
            <a:r>
              <a:rPr lang="ru-RU" dirty="0"/>
              <a:t>- увеличение расходов на медицинскую помощь в дневных стационарах (расходы в 2018 году увеличились в з раза по сравнению с 2013 годом).</a:t>
            </a:r>
          </a:p>
          <a:p>
            <a:r>
              <a:rPr lang="ru-RU" dirty="0" smtClean="0"/>
              <a:t>Если в 2013 году доля стационарной помощи в Архангельской области составляла 54,5%, то к 2018 году она снизилась до 50,8%. Это свидетельствует</a:t>
            </a:r>
            <a:r>
              <a:rPr lang="ru-RU" baseline="0" dirty="0" smtClean="0"/>
              <a:t> о повышении эффективности финансовых расходов на здравоохранение (сокращение более </a:t>
            </a:r>
            <a:r>
              <a:rPr lang="ru-RU" baseline="0" dirty="0" err="1" smtClean="0"/>
              <a:t>затратоемкой</a:t>
            </a:r>
            <a:r>
              <a:rPr lang="ru-RU" baseline="0" dirty="0" smtClean="0"/>
              <a:t> помощи)</a:t>
            </a:r>
            <a:endParaRPr lang="ru-RU" dirty="0"/>
          </a:p>
        </p:txBody>
      </p:sp>
      <p:sp>
        <p:nvSpPr>
          <p:cNvPr id="4" name="Номер слайда 3"/>
          <p:cNvSpPr>
            <a:spLocks noGrp="1"/>
          </p:cNvSpPr>
          <p:nvPr>
            <p:ph type="sldNum" sz="quarter" idx="10"/>
          </p:nvPr>
        </p:nvSpPr>
        <p:spPr/>
        <p:txBody>
          <a:bodyPr/>
          <a:lstStyle/>
          <a:p>
            <a:fld id="{C602782F-1D15-46B0-8336-6466E313E69C}" type="slidenum">
              <a:rPr lang="ru-RU" smtClean="0"/>
              <a:pPr/>
              <a:t>20</a:t>
            </a:fld>
            <a:endParaRPr lang="ru-RU"/>
          </a:p>
        </p:txBody>
      </p:sp>
    </p:spTree>
    <p:extLst>
      <p:ext uri="{BB962C8B-B14F-4D97-AF65-F5344CB8AC3E}">
        <p14:creationId xmlns:p14="http://schemas.microsoft.com/office/powerpoint/2010/main" xmlns="" val="965217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Заметки 2"/>
          <p:cNvSpPr>
            <a:spLocks noGrp="1"/>
          </p:cNvSpPr>
          <p:nvPr>
            <p:ph type="body" idx="1"/>
          </p:nvPr>
        </p:nvSpPr>
        <p:spPr/>
        <p:txBody>
          <a:bodyPr/>
          <a:lstStyle/>
          <a:p>
            <a:pPr fontAlgn="auto">
              <a:spcBef>
                <a:spcPts val="0"/>
              </a:spcBef>
              <a:spcAft>
                <a:spcPts val="0"/>
              </a:spcAft>
              <a:defRPr/>
            </a:pPr>
            <a:r>
              <a:rPr lang="ru-RU" dirty="0" smtClean="0"/>
              <a:t>    Выполнение объемов по</a:t>
            </a:r>
            <a:r>
              <a:rPr lang="ru-RU" baseline="0" dirty="0" smtClean="0"/>
              <a:t> </a:t>
            </a:r>
            <a:r>
              <a:rPr lang="ru-RU" dirty="0" smtClean="0"/>
              <a:t>ТП</a:t>
            </a:r>
            <a:r>
              <a:rPr lang="ru-RU" baseline="0" dirty="0" smtClean="0"/>
              <a:t> </a:t>
            </a:r>
            <a:r>
              <a:rPr lang="ru-RU" dirty="0" smtClean="0"/>
              <a:t>ОМС в 2017 году практически по всем условиям оказания медицинской </a:t>
            </a:r>
            <a:r>
              <a:rPr lang="ru-RU" baseline="0" dirty="0" smtClean="0"/>
              <a:t>составил </a:t>
            </a:r>
            <a:r>
              <a:rPr lang="ru-RU" dirty="0" smtClean="0"/>
              <a:t>100 %. </a:t>
            </a:r>
          </a:p>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В сравнении с 2016 годом возросло фактическое выполнение объемов медицинской помощи в амбулаторных условиях. </a:t>
            </a:r>
          </a:p>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Так, в 2017 году отмечается рост на 165 тысяч посещений с профилактической целью, 37 тысяч </a:t>
            </a:r>
            <a:r>
              <a:rPr lang="ru-RU" sz="1200" dirty="0" smtClean="0">
                <a:effectLst/>
                <a:latin typeface="Bookman Old Style" pitchFamily="18" charset="0"/>
              </a:rPr>
              <a:t>посещений в неотложной форме</a:t>
            </a:r>
            <a:r>
              <a:rPr lang="ru-RU" sz="1200" baseline="0" dirty="0" smtClean="0">
                <a:effectLst/>
                <a:latin typeface="Bookman Old Style" pitchFamily="18" charset="0"/>
              </a:rPr>
              <a:t> и</a:t>
            </a:r>
            <a:r>
              <a:rPr lang="ru-RU" sz="1200" dirty="0" smtClean="0">
                <a:effectLst/>
                <a:latin typeface="Bookman Old Style" pitchFamily="18" charset="0"/>
              </a:rPr>
              <a:t> почти</a:t>
            </a:r>
            <a:r>
              <a:rPr lang="ru-RU" sz="1200" baseline="0" dirty="0" smtClean="0">
                <a:effectLst/>
                <a:latin typeface="Bookman Old Style" pitchFamily="18" charset="0"/>
              </a:rPr>
              <a:t> 1</a:t>
            </a:r>
            <a:r>
              <a:rPr lang="ru-RU" sz="1200" dirty="0" smtClean="0">
                <a:effectLst/>
                <a:latin typeface="Bookman Old Style" pitchFamily="18" charset="0"/>
              </a:rPr>
              <a:t>43 тысячи</a:t>
            </a:r>
            <a:r>
              <a:rPr lang="ru-RU" sz="1200" baseline="0" dirty="0" smtClean="0">
                <a:effectLst/>
                <a:latin typeface="Bookman Old Style" pitchFamily="18" charset="0"/>
              </a:rPr>
              <a:t> </a:t>
            </a:r>
            <a:r>
              <a:rPr lang="ru-RU" sz="1200" dirty="0" smtClean="0">
                <a:effectLst/>
                <a:latin typeface="Bookman Old Style" pitchFamily="18" charset="0"/>
              </a:rPr>
              <a:t>обращения в связи с заболеваниями.</a:t>
            </a:r>
            <a:endParaRPr lang="ru-RU" sz="1200" dirty="0" smtClean="0">
              <a:effectLst/>
              <a:latin typeface="Bookman Old Style" pitchFamily="18"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dirty="0" smtClean="0">
              <a:effectLst/>
              <a:latin typeface="Bookman Old Style" pitchFamily="18"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16388" name="Номер слайда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0E7E9A7-7AC3-4497-B214-CE8989332604}" type="slidenum">
              <a:rPr lang="ru-RU" altLang="ru-RU">
                <a:solidFill>
                  <a:prstClr val="black"/>
                </a:solidFill>
              </a:rPr>
              <a:pPr fontAlgn="base">
                <a:spcBef>
                  <a:spcPct val="0"/>
                </a:spcBef>
                <a:spcAft>
                  <a:spcPct val="0"/>
                </a:spcAft>
              </a:pPr>
              <a:t>21</a:t>
            </a:fld>
            <a:endParaRPr lang="ru-RU" altLang="ru-RU">
              <a:solidFill>
                <a:prstClr val="black"/>
              </a:solidFill>
            </a:endParaRPr>
          </a:p>
        </p:txBody>
      </p:sp>
    </p:spTree>
    <p:extLst>
      <p:ext uri="{BB962C8B-B14F-4D97-AF65-F5344CB8AC3E}">
        <p14:creationId xmlns:p14="http://schemas.microsoft.com/office/powerpoint/2010/main" xmlns="" val="2952279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Образ слайда 1"/>
          <p:cNvSpPr>
            <a:spLocks noGrp="1" noRot="1" noChangeAspect="1" noTextEdit="1"/>
          </p:cNvSpPr>
          <p:nvPr>
            <p:ph type="sldImg"/>
          </p:nvPr>
        </p:nvSpPr>
        <p:spPr bwMode="auto">
          <a:xfrm>
            <a:off x="409575" y="1233488"/>
            <a:ext cx="5916613" cy="33289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Заметки 2"/>
          <p:cNvSpPr>
            <a:spLocks noGrp="1"/>
          </p:cNvSpPr>
          <p:nvPr>
            <p:ph type="body" idx="1"/>
          </p:nvPr>
        </p:nvSpPr>
        <p:spPr/>
        <p:txBody>
          <a:bodyPr/>
          <a:lstStyle/>
          <a:p>
            <a:pPr fontAlgn="auto">
              <a:spcBef>
                <a:spcPts val="0"/>
              </a:spcBef>
              <a:spcAft>
                <a:spcPts val="0"/>
              </a:spcAft>
              <a:defRPr/>
            </a:pPr>
            <a:r>
              <a:rPr lang="ru-RU" dirty="0" smtClean="0"/>
              <a:t>     Территориальная программа ОМС в 2017 году по стоимости по всем условиям оказания медицинской помощи исполнена на 100 %. </a:t>
            </a:r>
          </a:p>
          <a:p>
            <a:pPr fontAlgn="auto">
              <a:spcBef>
                <a:spcPts val="0"/>
              </a:spcBef>
              <a:spcAft>
                <a:spcPts val="0"/>
              </a:spcAft>
              <a:defRPr/>
            </a:pPr>
            <a:r>
              <a:rPr lang="ru-RU" dirty="0" smtClean="0"/>
              <a:t>По сравнению с 2016 годом в 2017 году рост фактической стоимости ТП ОМС  по видам медицинской помощи составил:</a:t>
            </a:r>
          </a:p>
          <a:p>
            <a:pPr marL="171450" indent="-171450" fontAlgn="auto">
              <a:spcBef>
                <a:spcPts val="0"/>
              </a:spcBef>
              <a:spcAft>
                <a:spcPts val="0"/>
              </a:spcAft>
              <a:buFont typeface="Arial" panose="020B0604020202020204" pitchFamily="34" charset="0"/>
              <a:buChar char="•"/>
              <a:defRPr/>
            </a:pPr>
            <a:r>
              <a:rPr lang="ru-RU" dirty="0" smtClean="0"/>
              <a:t>амбулаторная – 15,2 %,</a:t>
            </a:r>
          </a:p>
          <a:p>
            <a:pPr marL="171450" indent="-171450" fontAlgn="auto">
              <a:spcBef>
                <a:spcPts val="0"/>
              </a:spcBef>
              <a:spcAft>
                <a:spcPts val="0"/>
              </a:spcAft>
              <a:buFont typeface="Arial" panose="020B0604020202020204" pitchFamily="34" charset="0"/>
              <a:buChar char="•"/>
              <a:defRPr/>
            </a:pPr>
            <a:r>
              <a:rPr lang="ru-RU" dirty="0" smtClean="0"/>
              <a:t>круглосуточный стационар – 9,4 %,</a:t>
            </a:r>
          </a:p>
          <a:p>
            <a:pPr marL="171450" indent="-171450" fontAlgn="auto">
              <a:spcBef>
                <a:spcPts val="0"/>
              </a:spcBef>
              <a:spcAft>
                <a:spcPts val="0"/>
              </a:spcAft>
              <a:buFont typeface="Arial" panose="020B0604020202020204" pitchFamily="34" charset="0"/>
              <a:buChar char="•"/>
              <a:defRPr/>
            </a:pPr>
            <a:r>
              <a:rPr lang="ru-RU" dirty="0" smtClean="0"/>
              <a:t>дневной стационар – 27,6 %,</a:t>
            </a:r>
          </a:p>
          <a:p>
            <a:pPr marL="171450" indent="-171450" fontAlgn="auto">
              <a:spcBef>
                <a:spcPts val="0"/>
              </a:spcBef>
              <a:spcAft>
                <a:spcPts val="0"/>
              </a:spcAft>
              <a:buFont typeface="Arial" panose="020B0604020202020204" pitchFamily="34" charset="0"/>
              <a:buChar char="•"/>
              <a:defRPr/>
            </a:pPr>
            <a:r>
              <a:rPr lang="ru-RU" dirty="0" smtClean="0"/>
              <a:t>скорая помощь – 1,9 %.</a:t>
            </a:r>
          </a:p>
          <a:p>
            <a:pPr fontAlgn="auto">
              <a:spcBef>
                <a:spcPts val="0"/>
              </a:spcBef>
              <a:spcAft>
                <a:spcPts val="0"/>
              </a:spcAft>
              <a:defRPr/>
            </a:pPr>
            <a:endParaRPr lang="ru-RU" dirty="0"/>
          </a:p>
        </p:txBody>
      </p:sp>
      <p:sp>
        <p:nvSpPr>
          <p:cNvPr id="14340" name="Номер слайда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E2E67C54-98C8-4E79-A001-DADFC94D4EE6}" type="slidenum">
              <a:rPr lang="ru-RU" altLang="ru-RU"/>
              <a:pPr/>
              <a:t>22</a:t>
            </a:fld>
            <a:endParaRPr lang="ru-RU" alt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разрезе</a:t>
            </a:r>
            <a:r>
              <a:rPr lang="ru-RU" baseline="0" dirty="0" smtClean="0"/>
              <a:t> муниципальных образований хорошее исполнение ТПГГ отмечается практически по всей территории Архангельской области. Более низкие показатели Лешуконского, </a:t>
            </a:r>
            <a:r>
              <a:rPr lang="ru-RU" baseline="0" dirty="0" err="1" smtClean="0"/>
              <a:t>Каргопольского</a:t>
            </a:r>
            <a:r>
              <a:rPr lang="ru-RU" baseline="0" dirty="0" smtClean="0"/>
              <a:t> и Мезенского районов обусловлены недовыполнением объемов по скорой медицинской помощи, т.к. в данных муниципальных образованиях акцент был сделан на развитие неотложной медицинской помощи.</a:t>
            </a:r>
            <a:endParaRPr lang="ru-RU" dirty="0"/>
          </a:p>
        </p:txBody>
      </p:sp>
      <p:sp>
        <p:nvSpPr>
          <p:cNvPr id="4" name="Номер слайда 3"/>
          <p:cNvSpPr>
            <a:spLocks noGrp="1"/>
          </p:cNvSpPr>
          <p:nvPr>
            <p:ph type="sldNum" sz="quarter" idx="10"/>
          </p:nvPr>
        </p:nvSpPr>
        <p:spPr/>
        <p:txBody>
          <a:bodyPr/>
          <a:lstStyle/>
          <a:p>
            <a:fld id="{621E8EB3-BC85-4DEC-A62E-6C9E1FD7B706}" type="slidenum">
              <a:rPr lang="ru-RU" smtClean="0"/>
              <a:pPr/>
              <a:t>23</a:t>
            </a:fld>
            <a:endParaRPr lang="ru-RU"/>
          </a:p>
        </p:txBody>
      </p:sp>
    </p:spTree>
    <p:extLst>
      <p:ext uri="{BB962C8B-B14F-4D97-AF65-F5344CB8AC3E}">
        <p14:creationId xmlns:p14="http://schemas.microsoft.com/office/powerpoint/2010/main" xmlns="" val="3367176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Хотелось отметить следующие</a:t>
            </a:r>
            <a:r>
              <a:rPr lang="ru-RU" baseline="0" dirty="0" smtClean="0"/>
              <a:t> </a:t>
            </a:r>
            <a:r>
              <a:rPr lang="ru-RU" dirty="0" smtClean="0"/>
              <a:t>14  государственных медицинских организаций  ежегодно выполняющих планы ДВН (Вельская ЦРБ,</a:t>
            </a:r>
            <a:r>
              <a:rPr lang="ru-RU" baseline="0" dirty="0" smtClean="0"/>
              <a:t> Ильинская ЦРБ, Архангельская гор </a:t>
            </a:r>
            <a:r>
              <a:rPr lang="ru-RU" baseline="0" dirty="0" err="1" smtClean="0"/>
              <a:t>кл</a:t>
            </a:r>
            <a:r>
              <a:rPr lang="ru-RU" baseline="0" dirty="0" smtClean="0"/>
              <a:t>. поликлиника №1, Красноборская ЦРБ, Няндомская ЦРБ, Плесецкая ЦРБ, Верхнетоемская ЦРБ, Карпогорская ЦРБ, Холмогорская ЦРБ, Лешуконская ЦРБ, Сев . б-</a:t>
            </a:r>
            <a:r>
              <a:rPr lang="ru-RU" baseline="0" dirty="0" err="1" smtClean="0"/>
              <a:t>ца</a:t>
            </a:r>
            <a:r>
              <a:rPr lang="ru-RU" baseline="0" dirty="0" smtClean="0"/>
              <a:t> № 1 Сев. бол-</a:t>
            </a:r>
            <a:r>
              <a:rPr lang="ru-RU" baseline="0" dirty="0" err="1" smtClean="0"/>
              <a:t>ца</a:t>
            </a:r>
            <a:r>
              <a:rPr lang="ru-RU" baseline="0" dirty="0" smtClean="0"/>
              <a:t> № 2, Мирнинская ЦГБ. Улучшили результаты и выполнили план в 2017 году ( в сравнении с 2016 годом) Котласская ЦГБ,  Новодвинская ЦГБ, Онежская ЦРБ, Арх. гор. пол-ка № 2. Не выполняют планы: Шенкурская ЦРБ, Устьянская ЦРБ,  Коношская ЦРБ, Яренская ЦР, Мезенская ЦРБ.</a:t>
            </a:r>
            <a:endParaRPr lang="ru-RU" dirty="0" smtClean="0"/>
          </a:p>
          <a:p>
            <a:endParaRPr lang="ru-RU" dirty="0"/>
          </a:p>
        </p:txBody>
      </p:sp>
      <p:sp>
        <p:nvSpPr>
          <p:cNvPr id="4" name="Номер слайда 3"/>
          <p:cNvSpPr>
            <a:spLocks noGrp="1"/>
          </p:cNvSpPr>
          <p:nvPr>
            <p:ph type="sldNum" sz="quarter" idx="10"/>
          </p:nvPr>
        </p:nvSpPr>
        <p:spPr/>
        <p:txBody>
          <a:bodyPr/>
          <a:lstStyle/>
          <a:p>
            <a:fld id="{621E8EB3-BC85-4DEC-A62E-6C9E1FD7B706}" type="slidenum">
              <a:rPr lang="ru-RU" smtClean="0"/>
              <a:pPr/>
              <a:t>24</a:t>
            </a:fld>
            <a:endParaRPr lang="ru-RU"/>
          </a:p>
        </p:txBody>
      </p:sp>
    </p:spTree>
    <p:extLst>
      <p:ext uri="{BB962C8B-B14F-4D97-AF65-F5344CB8AC3E}">
        <p14:creationId xmlns:p14="http://schemas.microsoft.com/office/powerpoint/2010/main" xmlns="" val="18272835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Образ слайда 1"/>
          <p:cNvSpPr>
            <a:spLocks noGrp="1" noRot="1" noChangeAspect="1" noTextEdit="1"/>
          </p:cNvSpPr>
          <p:nvPr>
            <p:ph type="sldImg"/>
          </p:nvPr>
        </p:nvSpPr>
        <p:spPr bwMode="auto">
          <a:xfrm>
            <a:off x="409575" y="1233488"/>
            <a:ext cx="5916613" cy="33289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4211"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ru-RU" altLang="ru-RU" dirty="0" smtClean="0"/>
              <a:t> В 2017 году профилактическими медицинскими осмотрами охвачено 221 898 несовершеннолетних (в 2016 году – 146 978 чел.) – прирост 51%.</a:t>
            </a:r>
          </a:p>
          <a:p>
            <a:pPr>
              <a:spcBef>
                <a:spcPct val="0"/>
              </a:spcBef>
            </a:pPr>
            <a:r>
              <a:rPr lang="ru-RU" altLang="ru-RU" dirty="0" smtClean="0"/>
              <a:t>В целом охват профилактическими осмотрами (суммарно профилактические, периодические и предварительные)  составил 96,6% детей.</a:t>
            </a:r>
          </a:p>
          <a:p>
            <a:pPr>
              <a:spcBef>
                <a:spcPct val="0"/>
              </a:spcBef>
            </a:pPr>
            <a:r>
              <a:rPr lang="ru-RU" altLang="ru-RU" dirty="0" smtClean="0"/>
              <a:t>     Охват профилактическими прививками в 2016-2017 годах составил 95 %.</a:t>
            </a:r>
          </a:p>
          <a:p>
            <a:pPr>
              <a:spcBef>
                <a:spcPct val="0"/>
              </a:spcBef>
            </a:pPr>
            <a:endParaRPr lang="ru-RU" altLang="ru-RU" dirty="0" smtClean="0"/>
          </a:p>
          <a:p>
            <a:pPr>
              <a:spcBef>
                <a:spcPct val="0"/>
              </a:spcBef>
            </a:pPr>
            <a:r>
              <a:rPr lang="ru-RU" altLang="ru-RU" dirty="0" smtClean="0"/>
              <a:t>     В 2017 году профилактические медицинские осмотры в целях раннего выявления незаконного потребления наркотических средств и психотропных веществ прошли 3 642 (в 2016 году – 3 373) обучающихся общеобразовательных организаций и профессиональных образовательных организаций Архангельской области, положительные пробы выявлены у 5 подростков (город Архангельск), из них у 4 подростков были обнаружены барбитураты (принимали лекарственные препараты по назначению врача). </a:t>
            </a:r>
            <a:endParaRPr lang="ru-RU" altLang="ru-RU" dirty="0" smtClean="0">
              <a:solidFill>
                <a:srgbClr val="1F497D"/>
              </a:solidFill>
            </a:endParaRPr>
          </a:p>
          <a:p>
            <a:pPr>
              <a:spcBef>
                <a:spcPct val="0"/>
              </a:spcBef>
            </a:pPr>
            <a:endParaRPr lang="ru-RU" altLang="ru-RU" dirty="0" smtClean="0"/>
          </a:p>
        </p:txBody>
      </p:sp>
      <p:sp>
        <p:nvSpPr>
          <p:cNvPr id="94212" name="Номер слайда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737378" indent="-283607">
              <a:defRPr>
                <a:solidFill>
                  <a:schemeClr val="tx1"/>
                </a:solidFill>
                <a:latin typeface="Calibri" pitchFamily="34" charset="0"/>
              </a:defRPr>
            </a:lvl2pPr>
            <a:lvl3pPr marL="1134428" indent="-226886">
              <a:defRPr>
                <a:solidFill>
                  <a:schemeClr val="tx1"/>
                </a:solidFill>
                <a:latin typeface="Calibri" pitchFamily="34" charset="0"/>
              </a:defRPr>
            </a:lvl3pPr>
            <a:lvl4pPr marL="1588199" indent="-226886">
              <a:defRPr>
                <a:solidFill>
                  <a:schemeClr val="tx1"/>
                </a:solidFill>
                <a:latin typeface="Calibri" pitchFamily="34" charset="0"/>
              </a:defRPr>
            </a:lvl4pPr>
            <a:lvl5pPr marL="2041970" indent="-226886">
              <a:defRPr>
                <a:solidFill>
                  <a:schemeClr val="tx1"/>
                </a:solidFill>
                <a:latin typeface="Calibri" pitchFamily="34" charset="0"/>
              </a:defRPr>
            </a:lvl5pPr>
            <a:lvl6pPr marL="2495741" indent="-226886" fontAlgn="base">
              <a:spcBef>
                <a:spcPct val="0"/>
              </a:spcBef>
              <a:spcAft>
                <a:spcPct val="0"/>
              </a:spcAft>
              <a:defRPr>
                <a:solidFill>
                  <a:schemeClr val="tx1"/>
                </a:solidFill>
                <a:latin typeface="Calibri" pitchFamily="34" charset="0"/>
              </a:defRPr>
            </a:lvl6pPr>
            <a:lvl7pPr marL="2949512" indent="-226886" fontAlgn="base">
              <a:spcBef>
                <a:spcPct val="0"/>
              </a:spcBef>
              <a:spcAft>
                <a:spcPct val="0"/>
              </a:spcAft>
              <a:defRPr>
                <a:solidFill>
                  <a:schemeClr val="tx1"/>
                </a:solidFill>
                <a:latin typeface="Calibri" pitchFamily="34" charset="0"/>
              </a:defRPr>
            </a:lvl7pPr>
            <a:lvl8pPr marL="3403283" indent="-226886" fontAlgn="base">
              <a:spcBef>
                <a:spcPct val="0"/>
              </a:spcBef>
              <a:spcAft>
                <a:spcPct val="0"/>
              </a:spcAft>
              <a:defRPr>
                <a:solidFill>
                  <a:schemeClr val="tx1"/>
                </a:solidFill>
                <a:latin typeface="Calibri" pitchFamily="34" charset="0"/>
              </a:defRPr>
            </a:lvl8pPr>
            <a:lvl9pPr marL="3857054" indent="-226886" fontAlgn="base">
              <a:spcBef>
                <a:spcPct val="0"/>
              </a:spcBef>
              <a:spcAft>
                <a:spcPct val="0"/>
              </a:spcAft>
              <a:defRPr>
                <a:solidFill>
                  <a:schemeClr val="tx1"/>
                </a:solidFill>
                <a:latin typeface="Calibri" pitchFamily="34" charset="0"/>
              </a:defRPr>
            </a:lvl9pPr>
          </a:lstStyle>
          <a:p>
            <a:fld id="{C8F754D1-3C41-4D50-B7CF-34B17EB662DF}" type="slidenum">
              <a:rPr lang="ru-RU" altLang="ru-RU"/>
              <a:pPr/>
              <a:t>25</a:t>
            </a:fld>
            <a:endParaRPr lang="ru-RU" alt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Образ слайда 1"/>
          <p:cNvSpPr>
            <a:spLocks noGrp="1" noRot="1" noChangeAspect="1" noTextEdit="1"/>
          </p:cNvSpPr>
          <p:nvPr>
            <p:ph type="sldImg"/>
          </p:nvPr>
        </p:nvSpPr>
        <p:spPr bwMode="auto">
          <a:xfrm>
            <a:off x="409575" y="1233488"/>
            <a:ext cx="5916613" cy="33289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6259"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z="1600" dirty="0" smtClean="0"/>
          </a:p>
          <a:p>
            <a:pPr>
              <a:spcBef>
                <a:spcPct val="0"/>
              </a:spcBef>
            </a:pPr>
            <a:r>
              <a:rPr lang="ru-RU" altLang="ru-RU" sz="1600" dirty="0" smtClean="0"/>
              <a:t>Охват профилактическими осмотрами (без учета предварительных и периодических осмотров) составил всего 84,5%. </a:t>
            </a:r>
          </a:p>
          <a:p>
            <a:pPr>
              <a:spcBef>
                <a:spcPct val="0"/>
              </a:spcBef>
            </a:pPr>
            <a:r>
              <a:rPr lang="ru-RU" altLang="ru-RU" sz="1600" dirty="0" smtClean="0"/>
              <a:t>Но динамика с 2015 года тем не менее существенная – 48,8% охват в 2015 году.</a:t>
            </a:r>
          </a:p>
          <a:p>
            <a:pPr>
              <a:spcBef>
                <a:spcPct val="0"/>
              </a:spcBef>
            </a:pPr>
            <a:r>
              <a:rPr lang="ru-RU" altLang="ru-RU" sz="1600" dirty="0" smtClean="0"/>
              <a:t>Следует отметить недостаточную работу крупных медицинских организаций на территории г. Архангельска: АГКП №2, АГКБ №4, АГКБ №7 (менее 80% исполнения плана).</a:t>
            </a:r>
          </a:p>
        </p:txBody>
      </p:sp>
      <p:sp>
        <p:nvSpPr>
          <p:cNvPr id="96260" name="Номер слайда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E642DDE9-B830-422A-A70F-B07626035FA7}" type="slidenum">
              <a:rPr lang="ru-RU" altLang="ru-RU"/>
              <a:pPr/>
              <a:t>26</a:t>
            </a:fld>
            <a:endParaRPr lang="ru-RU" alt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883"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ru-RU" altLang="ru-RU" smtClean="0"/>
              <a:t>Ежегодно специалистами учреждений выполняется более 4,5 тысяч телемедицинских консультаций, около 30 процентов консультаций детей проводится с федеральными центрами по вопросам оказания специализированной медицинской помощи. В 2017 году специалистами учреждений выполнено  4807 консультаций, что на 5,3 процента выше уровня предыдущего года (2016 год – 4 567 консультации).</a:t>
            </a:r>
          </a:p>
          <a:p>
            <a:pPr>
              <a:spcBef>
                <a:spcPct val="0"/>
              </a:spcBef>
            </a:pPr>
            <a:r>
              <a:rPr lang="ru-RU" altLang="ru-RU" smtClean="0"/>
              <a:t>            По результатам телемедицинского консультирования осуществляется дистанционный мониторинг тяжелых пациентов специалистами ГБУЗ АО «АОКБ», а также решается вопрос  о медицинской эвакуации в медицинские организации III уровня (региональные специализированные и многопрофильные учреждения здравоохранения) посредством санитарной авиации.</a:t>
            </a:r>
          </a:p>
          <a:p>
            <a:pPr>
              <a:spcBef>
                <a:spcPct val="0"/>
              </a:spcBef>
            </a:pPr>
            <a:r>
              <a:rPr lang="ru-RU" altLang="ru-RU" smtClean="0"/>
              <a:t>               С 2015 года организована работа дистанционного онкоконсилиума ГБУЗ АО «АКОД», с 2018  года – центра компетенции на базе регионального сосудистого центра ГБУЗ АО «Первая ГКБ».</a:t>
            </a:r>
          </a:p>
          <a:p>
            <a:pPr>
              <a:spcBef>
                <a:spcPct val="0"/>
              </a:spcBef>
            </a:pPr>
            <a:endParaRPr lang="ru-RU" altLang="ru-RU" smtClean="0"/>
          </a:p>
        </p:txBody>
      </p:sp>
      <p:sp>
        <p:nvSpPr>
          <p:cNvPr id="122884" name="Номер слайда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363" indent="-284163">
              <a:defRPr>
                <a:solidFill>
                  <a:schemeClr val="tx1"/>
                </a:solidFill>
                <a:latin typeface="Calibri" panose="020F0502020204030204" pitchFamily="34" charset="0"/>
              </a:defRPr>
            </a:lvl2pPr>
            <a:lvl3pPr marL="1141413" indent="-227013">
              <a:defRPr>
                <a:solidFill>
                  <a:schemeClr val="tx1"/>
                </a:solidFill>
                <a:latin typeface="Calibri" panose="020F0502020204030204" pitchFamily="34" charset="0"/>
              </a:defRPr>
            </a:lvl3pPr>
            <a:lvl4pPr marL="1598613" indent="-227013">
              <a:defRPr>
                <a:solidFill>
                  <a:schemeClr val="tx1"/>
                </a:solidFill>
                <a:latin typeface="Calibri" panose="020F0502020204030204" pitchFamily="34" charset="0"/>
              </a:defRPr>
            </a:lvl4pPr>
            <a:lvl5pPr marL="2055813" indent="-227013">
              <a:defRPr>
                <a:solidFill>
                  <a:schemeClr val="tx1"/>
                </a:solidFill>
                <a:latin typeface="Calibri" panose="020F0502020204030204" pitchFamily="34" charset="0"/>
              </a:defRPr>
            </a:lvl5pPr>
            <a:lvl6pPr marL="2513013" indent="-227013" fontAlgn="base">
              <a:spcBef>
                <a:spcPct val="0"/>
              </a:spcBef>
              <a:spcAft>
                <a:spcPct val="0"/>
              </a:spcAft>
              <a:defRPr>
                <a:solidFill>
                  <a:schemeClr val="tx1"/>
                </a:solidFill>
                <a:latin typeface="Calibri" panose="020F0502020204030204" pitchFamily="34" charset="0"/>
              </a:defRPr>
            </a:lvl6pPr>
            <a:lvl7pPr marL="2970213" indent="-227013" fontAlgn="base">
              <a:spcBef>
                <a:spcPct val="0"/>
              </a:spcBef>
              <a:spcAft>
                <a:spcPct val="0"/>
              </a:spcAft>
              <a:defRPr>
                <a:solidFill>
                  <a:schemeClr val="tx1"/>
                </a:solidFill>
                <a:latin typeface="Calibri" panose="020F0502020204030204" pitchFamily="34" charset="0"/>
              </a:defRPr>
            </a:lvl7pPr>
            <a:lvl8pPr marL="3427413" indent="-227013" fontAlgn="base">
              <a:spcBef>
                <a:spcPct val="0"/>
              </a:spcBef>
              <a:spcAft>
                <a:spcPct val="0"/>
              </a:spcAft>
              <a:defRPr>
                <a:solidFill>
                  <a:schemeClr val="tx1"/>
                </a:solidFill>
                <a:latin typeface="Calibri" panose="020F0502020204030204" pitchFamily="34" charset="0"/>
              </a:defRPr>
            </a:lvl8pPr>
            <a:lvl9pPr marL="3884613" indent="-22701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D5A6569-484B-4C9D-8CFE-5F323B6202CD}" type="slidenum">
              <a:rPr lang="ru-RU" altLang="ru-RU">
                <a:solidFill>
                  <a:srgbClr val="000000"/>
                </a:solidFill>
                <a:latin typeface="Tahoma" panose="020B0604030504040204" pitchFamily="34" charset="0"/>
              </a:rPr>
              <a:pPr fontAlgn="base">
                <a:spcBef>
                  <a:spcPct val="0"/>
                </a:spcBef>
                <a:spcAft>
                  <a:spcPct val="0"/>
                </a:spcAft>
              </a:pPr>
              <a:t>27</a:t>
            </a:fld>
            <a:endParaRPr lang="ru-RU" altLang="ru-RU">
              <a:solidFill>
                <a:srgbClr val="000000"/>
              </a:solidFill>
              <a:latin typeface="Tahoma" panose="020B0604030504040204" pitchFamily="34" charset="0"/>
            </a:endParaRPr>
          </a:p>
        </p:txBody>
      </p:sp>
    </p:spTree>
    <p:extLst>
      <p:ext uri="{BB962C8B-B14F-4D97-AF65-F5344CB8AC3E}">
        <p14:creationId xmlns:p14="http://schemas.microsoft.com/office/powerpoint/2010/main" xmlns="" val="14187663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21E8EB3-BC85-4DEC-A62E-6C9E1FD7B706}" type="slidenum">
              <a:rPr lang="ru-RU" smtClean="0"/>
              <a:pPr/>
              <a:t>29</a:t>
            </a:fld>
            <a:endParaRPr lang="ru-RU"/>
          </a:p>
        </p:txBody>
      </p:sp>
    </p:spTree>
    <p:extLst>
      <p:ext uri="{BB962C8B-B14F-4D97-AF65-F5344CB8AC3E}">
        <p14:creationId xmlns:p14="http://schemas.microsoft.com/office/powerpoint/2010/main" xmlns="" val="1826637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0688" y="1241425"/>
            <a:ext cx="5956300" cy="3351213"/>
          </a:xfrm>
        </p:spPr>
      </p:sp>
      <p:sp>
        <p:nvSpPr>
          <p:cNvPr id="3" name="Заметки 2"/>
          <p:cNvSpPr>
            <a:spLocks noGrp="1"/>
          </p:cNvSpPr>
          <p:nvPr>
            <p:ph type="body" idx="1"/>
          </p:nvPr>
        </p:nvSpPr>
        <p:spPr/>
        <p:txBody>
          <a:bodyPr/>
          <a:lstStyle/>
          <a:p>
            <a:r>
              <a:rPr lang="ru-RU" baseline="0" dirty="0" smtClean="0"/>
              <a:t>Представлена </a:t>
            </a:r>
            <a:r>
              <a:rPr lang="ru-RU" baseline="0" dirty="0"/>
              <a:t>характеристика региона, мы видим сколь велика часть территорий региона с очень низкой плотностью населения, что накладывает отпечаток на особенности оказания медицинской помощи.</a:t>
            </a:r>
            <a:endParaRPr lang="ru-RU" dirty="0"/>
          </a:p>
        </p:txBody>
      </p:sp>
      <p:sp>
        <p:nvSpPr>
          <p:cNvPr id="4" name="Номер слайда 3"/>
          <p:cNvSpPr>
            <a:spLocks noGrp="1"/>
          </p:cNvSpPr>
          <p:nvPr>
            <p:ph type="sldNum" sz="quarter" idx="10"/>
          </p:nvPr>
        </p:nvSpPr>
        <p:spPr/>
        <p:txBody>
          <a:bodyPr/>
          <a:lstStyle/>
          <a:p>
            <a:fld id="{3C5CC7A0-2BD6-4A3A-841E-5F2EF2FA4594}" type="slidenum">
              <a:rPr lang="ru-RU" smtClean="0"/>
              <a:pPr/>
              <a:t>3</a:t>
            </a:fld>
            <a:endParaRPr lang="ru-RU"/>
          </a:p>
        </p:txBody>
      </p:sp>
    </p:spTree>
    <p:extLst>
      <p:ext uri="{BB962C8B-B14F-4D97-AF65-F5344CB8AC3E}">
        <p14:creationId xmlns:p14="http://schemas.microsoft.com/office/powerpoint/2010/main" xmlns="" val="3310247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0688" y="1241425"/>
            <a:ext cx="5956300" cy="3351213"/>
          </a:xfrm>
        </p:spPr>
      </p:sp>
      <p:sp>
        <p:nvSpPr>
          <p:cNvPr id="3" name="Заметки 2"/>
          <p:cNvSpPr>
            <a:spLocks noGrp="1"/>
          </p:cNvSpPr>
          <p:nvPr>
            <p:ph type="body" idx="1"/>
          </p:nvPr>
        </p:nvSpPr>
        <p:spPr/>
        <p:txBody>
          <a:bodyPr/>
          <a:lstStyle/>
          <a:p>
            <a:r>
              <a:rPr lang="ru-RU" dirty="0"/>
              <a:t>Здесь представлены</a:t>
            </a:r>
            <a:r>
              <a:rPr lang="ru-RU" baseline="0" dirty="0"/>
              <a:t> особенности транспортного сообщения в Архангельской области, именно эти особенности играют важнейшую роль при решении вопросов маршрутизации при оказании населению медицинской помощи.</a:t>
            </a:r>
          </a:p>
          <a:p>
            <a:r>
              <a:rPr lang="ru-RU" baseline="0" dirty="0"/>
              <a:t>Изменение данного условия во многом бы облегчило системе здравоохранения исполнение своих задач.</a:t>
            </a:r>
            <a:endParaRPr lang="ru-RU" dirty="0"/>
          </a:p>
        </p:txBody>
      </p:sp>
      <p:sp>
        <p:nvSpPr>
          <p:cNvPr id="4" name="Номер слайда 3"/>
          <p:cNvSpPr>
            <a:spLocks noGrp="1"/>
          </p:cNvSpPr>
          <p:nvPr>
            <p:ph type="sldNum" sz="quarter" idx="10"/>
          </p:nvPr>
        </p:nvSpPr>
        <p:spPr/>
        <p:txBody>
          <a:bodyPr/>
          <a:lstStyle/>
          <a:p>
            <a:fld id="{3C5CC7A0-2BD6-4A3A-841E-5F2EF2FA4594}" type="slidenum">
              <a:rPr lang="ru-RU" smtClean="0"/>
              <a:pPr/>
              <a:t>4</a:t>
            </a:fld>
            <a:endParaRPr lang="ru-RU"/>
          </a:p>
        </p:txBody>
      </p:sp>
    </p:spTree>
    <p:extLst>
      <p:ext uri="{BB962C8B-B14F-4D97-AF65-F5344CB8AC3E}">
        <p14:creationId xmlns:p14="http://schemas.microsoft.com/office/powerpoint/2010/main" xmlns="" val="2020511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21098">
              <a:defRPr/>
            </a:pPr>
            <a:r>
              <a:rPr lang="ru-RU" dirty="0"/>
              <a:t>Необходимо отметить, что сохраняется тенденция к уменьшению численности населения Архангельской области, в том числе трудоспособного возраста. За последние 10 лет численность снизилась на 118,8 тысяч человек. Это непосредственно  сказывается на объеме финансового обеспечения ТПГГ, который рассчитывается на основе </a:t>
            </a:r>
            <a:r>
              <a:rPr lang="ru-RU" dirty="0" err="1"/>
              <a:t>подушевого</a:t>
            </a:r>
            <a:r>
              <a:rPr lang="ru-RU" dirty="0"/>
              <a:t> норматива. При этом увеличивается доля лиц старше трудоспособного возраста и детского населения,  которые чаще обращаются за медицинской помощью (с 35,8% в 2008 году до 44,8% в 2017 году) . Соответственно, увеличиваются расходы на оказание медицинской помощи вышеуказанным категориям населения.</a:t>
            </a:r>
          </a:p>
          <a:p>
            <a:endParaRPr lang="ru-RU" dirty="0" smtClean="0"/>
          </a:p>
          <a:p>
            <a:endParaRPr lang="ru-RU" dirty="0"/>
          </a:p>
        </p:txBody>
      </p:sp>
      <p:sp>
        <p:nvSpPr>
          <p:cNvPr id="4" name="Номер слайда 3"/>
          <p:cNvSpPr>
            <a:spLocks noGrp="1"/>
          </p:cNvSpPr>
          <p:nvPr>
            <p:ph type="sldNum" sz="quarter" idx="10"/>
          </p:nvPr>
        </p:nvSpPr>
        <p:spPr/>
        <p:txBody>
          <a:bodyPr/>
          <a:lstStyle/>
          <a:p>
            <a:fld id="{C602782F-1D15-46B0-8336-6466E313E69C}" type="slidenum">
              <a:rPr lang="ru-RU" smtClean="0"/>
              <a:pPr/>
              <a:t>5</a:t>
            </a:fld>
            <a:endParaRPr lang="ru-RU"/>
          </a:p>
        </p:txBody>
      </p:sp>
    </p:spTree>
    <p:extLst>
      <p:ext uri="{BB962C8B-B14F-4D97-AF65-F5344CB8AC3E}">
        <p14:creationId xmlns:p14="http://schemas.microsoft.com/office/powerpoint/2010/main" xmlns="" val="630500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21098">
              <a:defRPr/>
            </a:pPr>
            <a:r>
              <a:rPr lang="ru-RU" dirty="0"/>
              <a:t>Ежегодно увеличивается число медицинских организаций, участвующих в ТПГГ. За последние 6 лет их количество выросло в 1,3 раза. В 2018 году в реализации программы государственных гарантий участвуют 120 медицинских организаций, что на 27 больше, чем в 2013году.  При этом количество медицинских организаций негосударственных форм собственности за 6 лет увеличилось в 3,2 раза. Негосударственные медицинские организации участвуют в реализации программы государственных гарантий на равных условиях с государственными медицинскими организациями по тарифам, утвержденным в системе ОМС. </a:t>
            </a:r>
          </a:p>
          <a:p>
            <a:endParaRPr lang="ru-RU" dirty="0"/>
          </a:p>
        </p:txBody>
      </p:sp>
      <p:sp>
        <p:nvSpPr>
          <p:cNvPr id="4" name="Номер слайда 3"/>
          <p:cNvSpPr>
            <a:spLocks noGrp="1"/>
          </p:cNvSpPr>
          <p:nvPr>
            <p:ph type="sldNum" sz="quarter" idx="10"/>
          </p:nvPr>
        </p:nvSpPr>
        <p:spPr/>
        <p:txBody>
          <a:bodyPr/>
          <a:lstStyle/>
          <a:p>
            <a:fld id="{C602782F-1D15-46B0-8336-6466E313E69C}" type="slidenum">
              <a:rPr lang="ru-RU" smtClean="0"/>
              <a:pPr/>
              <a:t>6</a:t>
            </a:fld>
            <a:endParaRPr lang="ru-RU"/>
          </a:p>
        </p:txBody>
      </p:sp>
    </p:spTree>
    <p:extLst>
      <p:ext uri="{BB962C8B-B14F-4D97-AF65-F5344CB8AC3E}">
        <p14:creationId xmlns:p14="http://schemas.microsoft.com/office/powerpoint/2010/main" xmlns="" val="2403097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Изменение структуры </a:t>
            </a:r>
            <a:r>
              <a:rPr lang="ru-RU" dirty="0"/>
              <a:t>МО за последние 6 лет: доля ГМО уменьшилась с 78% в 2013 году до 55% к 2018 году. Частный сектор в 2018 году по количеству организаций занимает почти 38% (в 2013 – всего 15%).</a:t>
            </a:r>
          </a:p>
          <a:p>
            <a:r>
              <a:rPr lang="ru-RU" dirty="0"/>
              <a:t>При этом количество участников ТПГГ и их предложения по объемам превышают расчетную потребность в объемах медицинской помощи и финансовые возможности системы ОМС. </a:t>
            </a:r>
          </a:p>
          <a:p>
            <a:r>
              <a:rPr lang="ru-RU" dirty="0"/>
              <a:t>С одной стороны, коммерческие организации, осуществляя прием по ОМС в частных клиниках</a:t>
            </a:r>
            <a:r>
              <a:rPr lang="ru-RU" b="1" dirty="0"/>
              <a:t>, </a:t>
            </a:r>
            <a:r>
              <a:rPr lang="ru-RU" dirty="0"/>
              <a:t>помогают государственному здравоохранению, заполняя проблемные ниши, которые государство пока не может обеспечить в полном объеме.</a:t>
            </a:r>
          </a:p>
          <a:p>
            <a:r>
              <a:rPr lang="ru-RU" dirty="0"/>
              <a:t>С другой стороны, отличительной особенностью уведомлений об осуществлении деятельности в сфере ОМС, направляемых негосударственными медицинскими организациями, является желание оказывать отдельные услуги по привлекательным тарифам, а не медицинскую помощь в полном объеме. </a:t>
            </a:r>
          </a:p>
          <a:p>
            <a:r>
              <a:rPr lang="ru-RU" dirty="0"/>
              <a:t>Следовательно, происходит перераспределение финансовых ресурсов системы, рассчитанных в том числе на повышение заработной платы в рамках «майских указов».</a:t>
            </a:r>
          </a:p>
          <a:p>
            <a:endParaRPr lang="ru-RU" dirty="0"/>
          </a:p>
          <a:p>
            <a:r>
              <a:rPr lang="ru-RU" dirty="0"/>
              <a:t>Распоряжением Правительства Российской Федерации от 12 января 2018 года № 9-р утвержден план мероприятий («дорожная карта») «Развитие конкуренции в здравоохранении» (далее – План).</a:t>
            </a:r>
          </a:p>
          <a:p>
            <a:r>
              <a:rPr lang="ru-RU" dirty="0"/>
              <a:t>В целях создания равных условий участия медицинских организаций в системе обязательного медицинского страхования Федеральной антимонопольной службой, Министерством здравоохранения Российской Федерации, Федеральным фондом обязательного медицинского страхования разрабатываются предложения по совершенствованию механизма распределения объемов медицинской помощи между участниками реализации территориальных программ государственных гарантий бесплатного оказания гражданам медицинской помощи.</a:t>
            </a:r>
          </a:p>
          <a:p>
            <a:endParaRPr lang="ru-RU" dirty="0"/>
          </a:p>
        </p:txBody>
      </p:sp>
      <p:sp>
        <p:nvSpPr>
          <p:cNvPr id="4" name="Номер слайда 3"/>
          <p:cNvSpPr>
            <a:spLocks noGrp="1"/>
          </p:cNvSpPr>
          <p:nvPr>
            <p:ph type="sldNum" sz="quarter" idx="10"/>
          </p:nvPr>
        </p:nvSpPr>
        <p:spPr/>
        <p:txBody>
          <a:bodyPr/>
          <a:lstStyle/>
          <a:p>
            <a:fld id="{C602782F-1D15-46B0-8336-6466E313E69C}" type="slidenum">
              <a:rPr lang="ru-RU" smtClean="0"/>
              <a:pPr/>
              <a:t>7</a:t>
            </a:fld>
            <a:endParaRPr lang="ru-RU"/>
          </a:p>
        </p:txBody>
      </p:sp>
    </p:spTree>
    <p:extLst>
      <p:ext uri="{BB962C8B-B14F-4D97-AF65-F5344CB8AC3E}">
        <p14:creationId xmlns:p14="http://schemas.microsoft.com/office/powerpoint/2010/main" xmlns="" val="3714494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a:xfrm>
            <a:off x="687388" y="1144588"/>
            <a:ext cx="5483225" cy="3084512"/>
          </a:xfrm>
          <a:ln/>
        </p:spPr>
      </p:sp>
      <p:sp>
        <p:nvSpPr>
          <p:cNvPr id="23555" name="Заметки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ru-RU" dirty="0">
                <a:cs typeface="Times New Roman" pitchFamily="18" charset="0"/>
              </a:rPr>
              <a:t>Система здравоохранения Архангельской области представлена </a:t>
            </a:r>
            <a:r>
              <a:rPr lang="ru-RU" b="1" dirty="0">
                <a:cs typeface="Times New Roman" pitchFamily="18" charset="0"/>
              </a:rPr>
              <a:t>трехуровневой системой оказания медицинской помощи</a:t>
            </a:r>
          </a:p>
          <a:p>
            <a:pPr algn="ctr"/>
            <a:endParaRPr lang="ru-RU" dirty="0">
              <a:cs typeface="Times New Roman" pitchFamily="18" charset="0"/>
            </a:endParaRPr>
          </a:p>
          <a:p>
            <a:pPr algn="ctr"/>
            <a:r>
              <a:rPr lang="en-US" dirty="0">
                <a:cs typeface="Times New Roman" pitchFamily="18" charset="0"/>
              </a:rPr>
              <a:t>III </a:t>
            </a:r>
            <a:r>
              <a:rPr lang="ru-RU" dirty="0">
                <a:cs typeface="Times New Roman" pitchFamily="18" charset="0"/>
              </a:rPr>
              <a:t>уровень Областная клиническая больница и областная детская клиническая больница , первая городская клиническая больница, офтальмологическая больница, онкологический диспансер.</a:t>
            </a:r>
          </a:p>
          <a:p>
            <a:pPr algn="ctr"/>
            <a:r>
              <a:rPr lang="en-US" dirty="0">
                <a:cs typeface="Times New Roman" pitchFamily="18" charset="0"/>
              </a:rPr>
              <a:t>II</a:t>
            </a:r>
            <a:r>
              <a:rPr lang="ru-RU" dirty="0">
                <a:cs typeface="Times New Roman" pitchFamily="18" charset="0"/>
              </a:rPr>
              <a:t> уровень межрайонные центры </a:t>
            </a:r>
            <a:r>
              <a:rPr lang="ru-RU" dirty="0" err="1">
                <a:cs typeface="Times New Roman" pitchFamily="18" charset="0"/>
              </a:rPr>
              <a:t>Няндомская</a:t>
            </a:r>
            <a:r>
              <a:rPr lang="ru-RU" dirty="0">
                <a:cs typeface="Times New Roman" pitchFamily="18" charset="0"/>
              </a:rPr>
              <a:t>, Вельская ЦРБ, городские больницы </a:t>
            </a:r>
            <a:r>
              <a:rPr lang="ru-RU" dirty="0" err="1">
                <a:cs typeface="Times New Roman" pitchFamily="18" charset="0"/>
              </a:rPr>
              <a:t>г.г</a:t>
            </a:r>
            <a:r>
              <a:rPr lang="ru-RU" dirty="0">
                <a:cs typeface="Times New Roman" pitchFamily="18" charset="0"/>
              </a:rPr>
              <a:t>. Архангельска и Северодвинска, Архангельская городская клиническая поликлиника №1 (общегородские приемы).</a:t>
            </a:r>
          </a:p>
          <a:p>
            <a:pPr algn="ctr"/>
            <a:r>
              <a:rPr lang="en-US" dirty="0">
                <a:cs typeface="Times New Roman" pitchFamily="18" charset="0"/>
              </a:rPr>
              <a:t>I </a:t>
            </a:r>
            <a:r>
              <a:rPr lang="ru-RU" dirty="0">
                <a:cs typeface="Times New Roman" pitchFamily="18" charset="0"/>
              </a:rPr>
              <a:t>уровень Центральные районные больницы,  имеющие в своей структуре врачебные амбулатории,</a:t>
            </a:r>
          </a:p>
          <a:p>
            <a:pPr algn="ctr"/>
            <a:r>
              <a:rPr lang="ru-RU" dirty="0">
                <a:cs typeface="Times New Roman" pitchFamily="18" charset="0"/>
              </a:rPr>
              <a:t>Участковые больницы, фельдшерско-акушерские пункты </a:t>
            </a:r>
          </a:p>
          <a:p>
            <a:pPr algn="ctr"/>
            <a:endParaRPr lang="ru-RU" dirty="0">
              <a:cs typeface="Times New Roman" pitchFamily="18" charset="0"/>
            </a:endParaRPr>
          </a:p>
          <a:p>
            <a:r>
              <a:rPr lang="ru-RU" dirty="0"/>
              <a:t>На слайде отражено распределение стоимости медицинской помощи, оказываемой медицинскими организациями по программе государственных гарантий с учетом 3-х уровней. 42,2% общего объема финансирования – </a:t>
            </a:r>
            <a:r>
              <a:rPr lang="en-US" dirty="0"/>
              <a:t>I</a:t>
            </a:r>
            <a:r>
              <a:rPr lang="ru-RU" dirty="0"/>
              <a:t> уровень (12,5 % стоимость медицинской помощи МО негосударственных форм собственности), </a:t>
            </a:r>
            <a:br>
              <a:rPr lang="ru-RU" dirty="0"/>
            </a:br>
            <a:r>
              <a:rPr lang="ru-RU" dirty="0"/>
              <a:t>31,1%  финансового обеспечения приходится на </a:t>
            </a:r>
            <a:r>
              <a:rPr lang="en-US" dirty="0"/>
              <a:t>II</a:t>
            </a:r>
            <a:r>
              <a:rPr lang="ru-RU" dirty="0"/>
              <a:t> уровень и  26,6% – </a:t>
            </a:r>
            <a:r>
              <a:rPr lang="en-US" dirty="0"/>
              <a:t>III</a:t>
            </a:r>
            <a:r>
              <a:rPr lang="ru-RU" dirty="0"/>
              <a:t> уровень). </a:t>
            </a:r>
          </a:p>
          <a:p>
            <a:pPr algn="l"/>
            <a:endParaRPr lang="ru-RU" dirty="0">
              <a:cs typeface="Times New Roman" pitchFamily="18" charset="0"/>
            </a:endParaRPr>
          </a:p>
          <a:p>
            <a:endParaRPr lang="ru-RU" dirty="0"/>
          </a:p>
        </p:txBody>
      </p:sp>
      <p:sp>
        <p:nvSpPr>
          <p:cNvPr id="4" name="Номер слайда 3"/>
          <p:cNvSpPr>
            <a:spLocks noGrp="1"/>
          </p:cNvSpPr>
          <p:nvPr>
            <p:ph type="sldNum" sz="quarter" idx="5"/>
          </p:nvPr>
        </p:nvSpPr>
        <p:spPr/>
        <p:txBody>
          <a:bodyPr/>
          <a:lstStyle/>
          <a:p>
            <a:pPr defTabSz="921098">
              <a:defRPr/>
            </a:pPr>
            <a:fld id="{B2DD0121-C169-45D7-AE9A-26ABD4C76C6D}" type="slidenum">
              <a:rPr lang="ru-RU" altLang="ru-RU">
                <a:solidFill>
                  <a:prstClr val="black"/>
                </a:solidFill>
                <a:latin typeface="Calibri"/>
              </a:rPr>
              <a:pPr defTabSz="921098">
                <a:defRPr/>
              </a:pPr>
              <a:t>8</a:t>
            </a:fld>
            <a:endParaRPr lang="ru-RU" altLang="ru-RU">
              <a:solidFill>
                <a:prstClr val="black"/>
              </a:solidFill>
              <a:latin typeface="Calibri"/>
            </a:endParaRPr>
          </a:p>
        </p:txBody>
      </p:sp>
    </p:spTree>
    <p:extLst>
      <p:ext uri="{BB962C8B-B14F-4D97-AF65-F5344CB8AC3E}">
        <p14:creationId xmlns:p14="http://schemas.microsoft.com/office/powerpoint/2010/main" xmlns="" val="3251630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21098">
              <a:defRPr/>
            </a:pPr>
            <a:r>
              <a:rPr lang="ru-RU" dirty="0"/>
              <a:t>Реформирование здравоохранения на современном этапе направлено на интенсификацию стационарной помощи, сокращение числа неполно используемых коек, передачу части стационарной помощи амбулаторно-поликлиническим учреждениям, дневным стационарам. За период 2013-2018г.г. количество коек круглосуточного стационара Архангельской области сократилось на 15% или 1482 койки. Справа в таблице видим, что наибольшее уменьшение избыточных коек - терапевтического, хирургического, педиатрического профилей, коек для беременных и рожениц. При этом произошло перераспределение коечного фонда в сторону увеличения реабилитационных и паллиативных коек.</a:t>
            </a:r>
          </a:p>
          <a:p>
            <a:endParaRPr lang="ru-RU" dirty="0"/>
          </a:p>
        </p:txBody>
      </p:sp>
      <p:sp>
        <p:nvSpPr>
          <p:cNvPr id="4" name="Номер слайда 3"/>
          <p:cNvSpPr>
            <a:spLocks noGrp="1"/>
          </p:cNvSpPr>
          <p:nvPr>
            <p:ph type="sldNum" sz="quarter" idx="10"/>
          </p:nvPr>
        </p:nvSpPr>
        <p:spPr/>
        <p:txBody>
          <a:bodyPr/>
          <a:lstStyle/>
          <a:p>
            <a:fld id="{C602782F-1D15-46B0-8336-6466E313E69C}" type="slidenum">
              <a:rPr lang="ru-RU" smtClean="0"/>
              <a:pPr/>
              <a:t>9</a:t>
            </a:fld>
            <a:endParaRPr lang="ru-RU"/>
          </a:p>
        </p:txBody>
      </p:sp>
    </p:spTree>
    <p:extLst>
      <p:ext uri="{BB962C8B-B14F-4D97-AF65-F5344CB8AC3E}">
        <p14:creationId xmlns:p14="http://schemas.microsoft.com/office/powerpoint/2010/main" xmlns="" val="2049233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36DB6FA-A29F-43C1-9A4A-B46C4FB4E55C}" type="datetimeFigureOut">
              <a:rPr lang="ru-RU" smtClean="0"/>
              <a:pPr/>
              <a:t>13.06.2018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CB62D80-8DBD-4A7B-A7D1-CD299AEE2593}" type="slidenum">
              <a:rPr lang="ru-RU" smtClean="0"/>
              <a:pPr/>
              <a:t>‹#›</a:t>
            </a:fld>
            <a:endParaRPr lang="ru-RU"/>
          </a:p>
        </p:txBody>
      </p:sp>
    </p:spTree>
    <p:extLst>
      <p:ext uri="{BB962C8B-B14F-4D97-AF65-F5344CB8AC3E}">
        <p14:creationId xmlns:p14="http://schemas.microsoft.com/office/powerpoint/2010/main" xmlns="" val="385366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6DB6FA-A29F-43C1-9A4A-B46C4FB4E55C}" type="datetimeFigureOut">
              <a:rPr lang="ru-RU" smtClean="0"/>
              <a:pPr/>
              <a:t>13.06.2018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CB62D80-8DBD-4A7B-A7D1-CD299AEE2593}" type="slidenum">
              <a:rPr lang="ru-RU" smtClean="0"/>
              <a:pPr/>
              <a:t>‹#›</a:t>
            </a:fld>
            <a:endParaRPr lang="ru-RU"/>
          </a:p>
        </p:txBody>
      </p:sp>
    </p:spTree>
    <p:extLst>
      <p:ext uri="{BB962C8B-B14F-4D97-AF65-F5344CB8AC3E}">
        <p14:creationId xmlns:p14="http://schemas.microsoft.com/office/powerpoint/2010/main" xmlns="" val="2773088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6DB6FA-A29F-43C1-9A4A-B46C4FB4E55C}" type="datetimeFigureOut">
              <a:rPr lang="ru-RU" smtClean="0"/>
              <a:pPr/>
              <a:t>13.06.2018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CB62D80-8DBD-4A7B-A7D1-CD299AEE2593}" type="slidenum">
              <a:rPr lang="ru-RU" smtClean="0"/>
              <a:pPr/>
              <a:t>‹#›</a:t>
            </a:fld>
            <a:endParaRPr lang="ru-RU"/>
          </a:p>
        </p:txBody>
      </p:sp>
    </p:spTree>
    <p:extLst>
      <p:ext uri="{BB962C8B-B14F-4D97-AF65-F5344CB8AC3E}">
        <p14:creationId xmlns:p14="http://schemas.microsoft.com/office/powerpoint/2010/main" xmlns="" val="2546238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F62C01DF-19DF-45E7-AD44-95794CFB86FE}" type="datetimeFigureOut">
              <a:rPr lang="ru-RU">
                <a:solidFill>
                  <a:prstClr val="black">
                    <a:tint val="75000"/>
                  </a:prstClr>
                </a:solidFill>
              </a:rPr>
              <a:pPr>
                <a:defRPr/>
              </a:pPr>
              <a:t>13.06.2018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1B1021B-39B2-4C1E-9601-38285851623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2980230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5A72DD3-C58D-49C7-9C96-763905753FE7}" type="datetimeFigureOut">
              <a:rPr lang="ru-RU">
                <a:solidFill>
                  <a:prstClr val="black">
                    <a:tint val="75000"/>
                  </a:prstClr>
                </a:solidFill>
              </a:rPr>
              <a:pPr>
                <a:defRPr/>
              </a:pPr>
              <a:t>13.06.2018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840D24E-403C-4DB1-8972-EA1F58E6917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2086890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F264429F-E494-4EF3-8301-FC1F82A81CB1}" type="datetimeFigureOut">
              <a:rPr lang="ru-RU">
                <a:solidFill>
                  <a:prstClr val="black">
                    <a:tint val="75000"/>
                  </a:prstClr>
                </a:solidFill>
              </a:rPr>
              <a:pPr>
                <a:defRPr/>
              </a:pPr>
              <a:t>13.06.2018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B2578AC-5166-4E86-B7BD-E4BB66A6638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2717934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64C49E5-1729-476F-AC72-04EC0C4F8CB8}" type="datetimeFigureOut">
              <a:rPr lang="ru-RU">
                <a:solidFill>
                  <a:prstClr val="black">
                    <a:tint val="75000"/>
                  </a:prstClr>
                </a:solidFill>
              </a:rPr>
              <a:pPr>
                <a:defRPr/>
              </a:pPr>
              <a:t>13.06.2018</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419E4DEA-6C79-400D-8A75-722644FA2DC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3353490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500D26B-1CE0-47AF-884F-AC9AFA12F491}" type="datetimeFigureOut">
              <a:rPr lang="ru-RU">
                <a:solidFill>
                  <a:prstClr val="black">
                    <a:tint val="75000"/>
                  </a:prstClr>
                </a:solidFill>
              </a:rPr>
              <a:pPr>
                <a:defRPr/>
              </a:pPr>
              <a:t>13.06.2018</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C53D681D-3924-45DE-9E84-F0375FFD7FE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1670188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2FDCB5B-BEF8-4B2D-83B7-5682FDC4C5C2}" type="datetimeFigureOut">
              <a:rPr lang="ru-RU">
                <a:solidFill>
                  <a:prstClr val="black">
                    <a:tint val="75000"/>
                  </a:prstClr>
                </a:solidFill>
              </a:rPr>
              <a:pPr>
                <a:defRPr/>
              </a:pPr>
              <a:t>13.06.2018</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758CA6A0-DB0D-4D93-8C53-3B5267A8716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579216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112E4CC-CC1C-4B53-B208-3BEF85312741}" type="datetimeFigureOut">
              <a:rPr lang="ru-RU">
                <a:solidFill>
                  <a:prstClr val="black">
                    <a:tint val="75000"/>
                  </a:prstClr>
                </a:solidFill>
              </a:rPr>
              <a:pPr>
                <a:defRPr/>
              </a:pPr>
              <a:t>13.06.2018</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5291CF25-8B17-40D1-8584-60C2F8CF730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146035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224B422-C6BB-4252-A3D3-292045A98D2C}" type="datetimeFigureOut">
              <a:rPr lang="ru-RU">
                <a:solidFill>
                  <a:prstClr val="black">
                    <a:tint val="75000"/>
                  </a:prstClr>
                </a:solidFill>
              </a:rPr>
              <a:pPr>
                <a:defRPr/>
              </a:pPr>
              <a:t>13.06.2018</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FA656372-5C5D-4B40-8314-CD9D38EE161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1056168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6DB6FA-A29F-43C1-9A4A-B46C4FB4E55C}" type="datetimeFigureOut">
              <a:rPr lang="ru-RU" smtClean="0"/>
              <a:pPr/>
              <a:t>13.06.2018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CB62D80-8DBD-4A7B-A7D1-CD299AEE2593}" type="slidenum">
              <a:rPr lang="ru-RU" smtClean="0"/>
              <a:pPr/>
              <a:t>‹#›</a:t>
            </a:fld>
            <a:endParaRPr lang="ru-RU"/>
          </a:p>
        </p:txBody>
      </p:sp>
    </p:spTree>
    <p:extLst>
      <p:ext uri="{BB962C8B-B14F-4D97-AF65-F5344CB8AC3E}">
        <p14:creationId xmlns:p14="http://schemas.microsoft.com/office/powerpoint/2010/main" xmlns="" val="2766068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F3AA566-D736-4B77-AFC7-B750B9D8A9F8}" type="datetimeFigureOut">
              <a:rPr lang="ru-RU">
                <a:solidFill>
                  <a:prstClr val="black">
                    <a:tint val="75000"/>
                  </a:prstClr>
                </a:solidFill>
              </a:rPr>
              <a:pPr>
                <a:defRPr/>
              </a:pPr>
              <a:t>13.06.2018</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9D8984D2-BD6F-414D-9E80-A16597E46B8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3591859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1233574-3C90-42B8-999C-255617EA892D}" type="datetimeFigureOut">
              <a:rPr lang="ru-RU">
                <a:solidFill>
                  <a:prstClr val="black">
                    <a:tint val="75000"/>
                  </a:prstClr>
                </a:solidFill>
              </a:rPr>
              <a:pPr>
                <a:defRPr/>
              </a:pPr>
              <a:t>13.06.2018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2D5C348-781E-43BC-AE33-56A4E3C3261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41687056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BF0650D-21C1-4104-BD46-4F36DF0DAB91}" type="datetimeFigureOut">
              <a:rPr lang="ru-RU">
                <a:solidFill>
                  <a:prstClr val="black">
                    <a:tint val="75000"/>
                  </a:prstClr>
                </a:solidFill>
              </a:rPr>
              <a:pPr>
                <a:defRPr/>
              </a:pPr>
              <a:t>13.06.2018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A0FFD72-F8F6-4F8E-AEF0-B5DBD7121CE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2432992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609600" y="122238"/>
            <a:ext cx="10058400" cy="12954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609600" y="1719265"/>
            <a:ext cx="5384800" cy="21288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6197600" y="1719265"/>
            <a:ext cx="5384800" cy="21288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609600" y="4000501"/>
            <a:ext cx="5384800" cy="21304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6197600" y="4000501"/>
            <a:ext cx="5384800" cy="21304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609600" y="6248400"/>
            <a:ext cx="2844800" cy="457200"/>
          </a:xfrm>
        </p:spPr>
        <p:txBody>
          <a:bodyPr/>
          <a:lstStyle>
            <a:lvl1pPr>
              <a:defRPr smtClean="0"/>
            </a:lvl1pPr>
          </a:lstStyle>
          <a:p>
            <a:pPr>
              <a:defRPr/>
            </a:pPr>
            <a:fld id="{6E4C57ED-1032-4704-B8D6-C52D472CD473}" type="datetime1">
              <a:rPr lang="ru-RU">
                <a:solidFill>
                  <a:prstClr val="black">
                    <a:tint val="75000"/>
                  </a:prstClr>
                </a:solidFill>
              </a:rPr>
              <a:pPr>
                <a:defRPr/>
              </a:pPr>
              <a:t>13.06.2018</a:t>
            </a:fld>
            <a:endParaRPr lang="ru-RU" altLang="en-US">
              <a:solidFill>
                <a:prstClr val="black">
                  <a:tint val="75000"/>
                </a:prstClr>
              </a:solidFill>
            </a:endParaRPr>
          </a:p>
        </p:txBody>
      </p:sp>
      <p:sp>
        <p:nvSpPr>
          <p:cNvPr id="8" name="Нижний колонтитул 7"/>
          <p:cNvSpPr>
            <a:spLocks noGrp="1"/>
          </p:cNvSpPr>
          <p:nvPr>
            <p:ph type="ftr" sz="quarter" idx="11"/>
          </p:nvPr>
        </p:nvSpPr>
        <p:spPr>
          <a:xfrm>
            <a:off x="4165600" y="6248400"/>
            <a:ext cx="3860800" cy="457200"/>
          </a:xfrm>
        </p:spPr>
        <p:txBody>
          <a:bodyPr/>
          <a:lstStyle>
            <a:lvl1pPr>
              <a:defRPr/>
            </a:lvl1pPr>
          </a:lstStyle>
          <a:p>
            <a:pPr>
              <a:defRPr/>
            </a:pPr>
            <a:endParaRPr lang="ru-RU" altLang="en-US">
              <a:solidFill>
                <a:prstClr val="black">
                  <a:tint val="75000"/>
                </a:prstClr>
              </a:solidFill>
            </a:endParaRPr>
          </a:p>
        </p:txBody>
      </p:sp>
      <p:sp>
        <p:nvSpPr>
          <p:cNvPr id="9" name="Номер слайда 8"/>
          <p:cNvSpPr>
            <a:spLocks noGrp="1"/>
          </p:cNvSpPr>
          <p:nvPr>
            <p:ph type="sldNum" sz="quarter" idx="12"/>
          </p:nvPr>
        </p:nvSpPr>
        <p:spPr>
          <a:xfrm>
            <a:off x="8737600" y="6248400"/>
            <a:ext cx="2844800" cy="457200"/>
          </a:xfrm>
        </p:spPr>
        <p:txBody>
          <a:bodyPr/>
          <a:lstStyle>
            <a:lvl1pPr>
              <a:defRPr/>
            </a:lvl1pPr>
          </a:lstStyle>
          <a:p>
            <a:pPr>
              <a:defRPr/>
            </a:pPr>
            <a:fld id="{6EDC08C7-5F88-4AD4-8738-39C7A22E302D}" type="slidenum">
              <a:rPr lang="ru-RU" altLang="en-US">
                <a:solidFill>
                  <a:prstClr val="black">
                    <a:tint val="75000"/>
                  </a:prstClr>
                </a:solidFill>
              </a:rPr>
              <a:pPr>
                <a:defRPr/>
              </a:pPr>
              <a:t>‹#›</a:t>
            </a:fld>
            <a:endParaRPr lang="ru-RU" altLang="en-US">
              <a:solidFill>
                <a:prstClr val="black">
                  <a:tint val="75000"/>
                </a:prstClr>
              </a:solidFill>
            </a:endParaRPr>
          </a:p>
        </p:txBody>
      </p:sp>
    </p:spTree>
    <p:extLst>
      <p:ext uri="{BB962C8B-B14F-4D97-AF65-F5344CB8AC3E}">
        <p14:creationId xmlns:p14="http://schemas.microsoft.com/office/powerpoint/2010/main" xmlns="" val="2508678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F62C01DF-19DF-45E7-AD44-95794CFB86FE}" type="datetimeFigureOut">
              <a:rPr lang="ru-RU">
                <a:solidFill>
                  <a:prstClr val="black">
                    <a:tint val="75000"/>
                  </a:prstClr>
                </a:solidFill>
              </a:rPr>
              <a:pPr>
                <a:defRPr/>
              </a:pPr>
              <a:t>13.06.2018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1B1021B-39B2-4C1E-9601-38285851623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28446151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5A72DD3-C58D-49C7-9C96-763905753FE7}" type="datetimeFigureOut">
              <a:rPr lang="ru-RU">
                <a:solidFill>
                  <a:prstClr val="black">
                    <a:tint val="75000"/>
                  </a:prstClr>
                </a:solidFill>
              </a:rPr>
              <a:pPr>
                <a:defRPr/>
              </a:pPr>
              <a:t>13.06.2018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840D24E-403C-4DB1-8972-EA1F58E6917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41505071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F264429F-E494-4EF3-8301-FC1F82A81CB1}" type="datetimeFigureOut">
              <a:rPr lang="ru-RU">
                <a:solidFill>
                  <a:prstClr val="black">
                    <a:tint val="75000"/>
                  </a:prstClr>
                </a:solidFill>
              </a:rPr>
              <a:pPr>
                <a:defRPr/>
              </a:pPr>
              <a:t>13.06.2018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B2578AC-5166-4E86-B7BD-E4BB66A6638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21249467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64C49E5-1729-476F-AC72-04EC0C4F8CB8}" type="datetimeFigureOut">
              <a:rPr lang="ru-RU">
                <a:solidFill>
                  <a:prstClr val="black">
                    <a:tint val="75000"/>
                  </a:prstClr>
                </a:solidFill>
              </a:rPr>
              <a:pPr>
                <a:defRPr/>
              </a:pPr>
              <a:t>13.06.2018</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419E4DEA-6C79-400D-8A75-722644FA2DC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5135002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500D26B-1CE0-47AF-884F-AC9AFA12F491}" type="datetimeFigureOut">
              <a:rPr lang="ru-RU">
                <a:solidFill>
                  <a:prstClr val="black">
                    <a:tint val="75000"/>
                  </a:prstClr>
                </a:solidFill>
              </a:rPr>
              <a:pPr>
                <a:defRPr/>
              </a:pPr>
              <a:t>13.06.2018</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C53D681D-3924-45DE-9E84-F0375FFD7FE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17270222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2FDCB5B-BEF8-4B2D-83B7-5682FDC4C5C2}" type="datetimeFigureOut">
              <a:rPr lang="ru-RU">
                <a:solidFill>
                  <a:prstClr val="black">
                    <a:tint val="75000"/>
                  </a:prstClr>
                </a:solidFill>
              </a:rPr>
              <a:pPr>
                <a:defRPr/>
              </a:pPr>
              <a:t>13.06.2018</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758CA6A0-DB0D-4D93-8C53-3B5267A8716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3423493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36DB6FA-A29F-43C1-9A4A-B46C4FB4E55C}" type="datetimeFigureOut">
              <a:rPr lang="ru-RU" smtClean="0"/>
              <a:pPr/>
              <a:t>13.06.2018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CB62D80-8DBD-4A7B-A7D1-CD299AEE2593}" type="slidenum">
              <a:rPr lang="ru-RU" smtClean="0"/>
              <a:pPr/>
              <a:t>‹#›</a:t>
            </a:fld>
            <a:endParaRPr lang="ru-RU"/>
          </a:p>
        </p:txBody>
      </p:sp>
    </p:spTree>
    <p:extLst>
      <p:ext uri="{BB962C8B-B14F-4D97-AF65-F5344CB8AC3E}">
        <p14:creationId xmlns:p14="http://schemas.microsoft.com/office/powerpoint/2010/main" xmlns="" val="13066437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112E4CC-CC1C-4B53-B208-3BEF85312741}" type="datetimeFigureOut">
              <a:rPr lang="ru-RU">
                <a:solidFill>
                  <a:prstClr val="black">
                    <a:tint val="75000"/>
                  </a:prstClr>
                </a:solidFill>
              </a:rPr>
              <a:pPr>
                <a:defRPr/>
              </a:pPr>
              <a:t>13.06.2018</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5291CF25-8B17-40D1-8584-60C2F8CF730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6551952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224B422-C6BB-4252-A3D3-292045A98D2C}" type="datetimeFigureOut">
              <a:rPr lang="ru-RU">
                <a:solidFill>
                  <a:prstClr val="black">
                    <a:tint val="75000"/>
                  </a:prstClr>
                </a:solidFill>
              </a:rPr>
              <a:pPr>
                <a:defRPr/>
              </a:pPr>
              <a:t>13.06.2018</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FA656372-5C5D-4B40-8314-CD9D38EE161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15733850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F3AA566-D736-4B77-AFC7-B750B9D8A9F8}" type="datetimeFigureOut">
              <a:rPr lang="ru-RU">
                <a:solidFill>
                  <a:prstClr val="black">
                    <a:tint val="75000"/>
                  </a:prstClr>
                </a:solidFill>
              </a:rPr>
              <a:pPr>
                <a:defRPr/>
              </a:pPr>
              <a:t>13.06.2018</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9D8984D2-BD6F-414D-9E80-A16597E46B8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32931629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1233574-3C90-42B8-999C-255617EA892D}" type="datetimeFigureOut">
              <a:rPr lang="ru-RU">
                <a:solidFill>
                  <a:prstClr val="black">
                    <a:tint val="75000"/>
                  </a:prstClr>
                </a:solidFill>
              </a:rPr>
              <a:pPr>
                <a:defRPr/>
              </a:pPr>
              <a:t>13.06.2018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2D5C348-781E-43BC-AE33-56A4E3C3261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32143081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BF0650D-21C1-4104-BD46-4F36DF0DAB91}" type="datetimeFigureOut">
              <a:rPr lang="ru-RU">
                <a:solidFill>
                  <a:prstClr val="black">
                    <a:tint val="75000"/>
                  </a:prstClr>
                </a:solidFill>
              </a:rPr>
              <a:pPr>
                <a:defRPr/>
              </a:pPr>
              <a:t>13.06.2018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A0FFD72-F8F6-4F8E-AEF0-B5DBD7121CE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36607500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609600" y="122238"/>
            <a:ext cx="10058400" cy="12954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609600" y="1719265"/>
            <a:ext cx="5384800" cy="21288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6197600" y="1719265"/>
            <a:ext cx="5384800" cy="21288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609600" y="4000501"/>
            <a:ext cx="5384800" cy="21304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6197600" y="4000501"/>
            <a:ext cx="5384800" cy="21304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609600" y="6248400"/>
            <a:ext cx="2844800" cy="457200"/>
          </a:xfrm>
        </p:spPr>
        <p:txBody>
          <a:bodyPr/>
          <a:lstStyle>
            <a:lvl1pPr>
              <a:defRPr smtClean="0"/>
            </a:lvl1pPr>
          </a:lstStyle>
          <a:p>
            <a:pPr>
              <a:defRPr/>
            </a:pPr>
            <a:fld id="{6E4C57ED-1032-4704-B8D6-C52D472CD473}" type="datetime1">
              <a:rPr lang="ru-RU">
                <a:solidFill>
                  <a:prstClr val="black">
                    <a:tint val="75000"/>
                  </a:prstClr>
                </a:solidFill>
              </a:rPr>
              <a:pPr>
                <a:defRPr/>
              </a:pPr>
              <a:t>13.06.2018</a:t>
            </a:fld>
            <a:endParaRPr lang="ru-RU" altLang="en-US">
              <a:solidFill>
                <a:prstClr val="black">
                  <a:tint val="75000"/>
                </a:prstClr>
              </a:solidFill>
            </a:endParaRPr>
          </a:p>
        </p:txBody>
      </p:sp>
      <p:sp>
        <p:nvSpPr>
          <p:cNvPr id="8" name="Нижний колонтитул 7"/>
          <p:cNvSpPr>
            <a:spLocks noGrp="1"/>
          </p:cNvSpPr>
          <p:nvPr>
            <p:ph type="ftr" sz="quarter" idx="11"/>
          </p:nvPr>
        </p:nvSpPr>
        <p:spPr>
          <a:xfrm>
            <a:off x="4165600" y="6248400"/>
            <a:ext cx="3860800" cy="457200"/>
          </a:xfrm>
        </p:spPr>
        <p:txBody>
          <a:bodyPr/>
          <a:lstStyle>
            <a:lvl1pPr>
              <a:defRPr/>
            </a:lvl1pPr>
          </a:lstStyle>
          <a:p>
            <a:pPr>
              <a:defRPr/>
            </a:pPr>
            <a:endParaRPr lang="ru-RU" altLang="en-US">
              <a:solidFill>
                <a:prstClr val="black">
                  <a:tint val="75000"/>
                </a:prstClr>
              </a:solidFill>
            </a:endParaRPr>
          </a:p>
        </p:txBody>
      </p:sp>
      <p:sp>
        <p:nvSpPr>
          <p:cNvPr id="9" name="Номер слайда 8"/>
          <p:cNvSpPr>
            <a:spLocks noGrp="1"/>
          </p:cNvSpPr>
          <p:nvPr>
            <p:ph type="sldNum" sz="quarter" idx="12"/>
          </p:nvPr>
        </p:nvSpPr>
        <p:spPr>
          <a:xfrm>
            <a:off x="8737600" y="6248400"/>
            <a:ext cx="2844800" cy="457200"/>
          </a:xfrm>
        </p:spPr>
        <p:txBody>
          <a:bodyPr/>
          <a:lstStyle>
            <a:lvl1pPr>
              <a:defRPr/>
            </a:lvl1pPr>
          </a:lstStyle>
          <a:p>
            <a:pPr>
              <a:defRPr/>
            </a:pPr>
            <a:fld id="{6EDC08C7-5F88-4AD4-8738-39C7A22E302D}" type="slidenum">
              <a:rPr lang="ru-RU" altLang="en-US">
                <a:solidFill>
                  <a:prstClr val="black">
                    <a:tint val="75000"/>
                  </a:prstClr>
                </a:solidFill>
              </a:rPr>
              <a:pPr>
                <a:defRPr/>
              </a:pPr>
              <a:t>‹#›</a:t>
            </a:fld>
            <a:endParaRPr lang="ru-RU" altLang="en-US">
              <a:solidFill>
                <a:prstClr val="black">
                  <a:tint val="75000"/>
                </a:prstClr>
              </a:solidFill>
            </a:endParaRPr>
          </a:p>
        </p:txBody>
      </p:sp>
    </p:spTree>
    <p:extLst>
      <p:ext uri="{BB962C8B-B14F-4D97-AF65-F5344CB8AC3E}">
        <p14:creationId xmlns:p14="http://schemas.microsoft.com/office/powerpoint/2010/main" xmlns="" val="40994042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F62C01DF-19DF-45E7-AD44-95794CFB86FE}" type="datetimeFigureOut">
              <a:rPr lang="ru-RU">
                <a:solidFill>
                  <a:prstClr val="black">
                    <a:tint val="75000"/>
                  </a:prstClr>
                </a:solidFill>
              </a:rPr>
              <a:pPr>
                <a:defRPr/>
              </a:pPr>
              <a:t>13.06.2018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1B1021B-39B2-4C1E-9601-38285851623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19128734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5A72DD3-C58D-49C7-9C96-763905753FE7}" type="datetimeFigureOut">
              <a:rPr lang="ru-RU">
                <a:solidFill>
                  <a:prstClr val="black">
                    <a:tint val="75000"/>
                  </a:prstClr>
                </a:solidFill>
              </a:rPr>
              <a:pPr>
                <a:defRPr/>
              </a:pPr>
              <a:t>13.06.2018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840D24E-403C-4DB1-8972-EA1F58E6917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19634784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F264429F-E494-4EF3-8301-FC1F82A81CB1}" type="datetimeFigureOut">
              <a:rPr lang="ru-RU">
                <a:solidFill>
                  <a:prstClr val="black">
                    <a:tint val="75000"/>
                  </a:prstClr>
                </a:solidFill>
              </a:rPr>
              <a:pPr>
                <a:defRPr/>
              </a:pPr>
              <a:t>13.06.2018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B2578AC-5166-4E86-B7BD-E4BB66A6638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9583462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64C49E5-1729-476F-AC72-04EC0C4F8CB8}" type="datetimeFigureOut">
              <a:rPr lang="ru-RU">
                <a:solidFill>
                  <a:prstClr val="black">
                    <a:tint val="75000"/>
                  </a:prstClr>
                </a:solidFill>
              </a:rPr>
              <a:pPr>
                <a:defRPr/>
              </a:pPr>
              <a:t>13.06.2018</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419E4DEA-6C79-400D-8A75-722644FA2DC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2944319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36DB6FA-A29F-43C1-9A4A-B46C4FB4E55C}" type="datetimeFigureOut">
              <a:rPr lang="ru-RU" smtClean="0"/>
              <a:pPr/>
              <a:t>13.06.2018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CB62D80-8DBD-4A7B-A7D1-CD299AEE2593}" type="slidenum">
              <a:rPr lang="ru-RU" smtClean="0"/>
              <a:pPr/>
              <a:t>‹#›</a:t>
            </a:fld>
            <a:endParaRPr lang="ru-RU"/>
          </a:p>
        </p:txBody>
      </p:sp>
    </p:spTree>
    <p:extLst>
      <p:ext uri="{BB962C8B-B14F-4D97-AF65-F5344CB8AC3E}">
        <p14:creationId xmlns:p14="http://schemas.microsoft.com/office/powerpoint/2010/main" xmlns="" val="24537187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500D26B-1CE0-47AF-884F-AC9AFA12F491}" type="datetimeFigureOut">
              <a:rPr lang="ru-RU">
                <a:solidFill>
                  <a:prstClr val="black">
                    <a:tint val="75000"/>
                  </a:prstClr>
                </a:solidFill>
              </a:rPr>
              <a:pPr>
                <a:defRPr/>
              </a:pPr>
              <a:t>13.06.2018</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C53D681D-3924-45DE-9E84-F0375FFD7FE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34900722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2FDCB5B-BEF8-4B2D-83B7-5682FDC4C5C2}" type="datetimeFigureOut">
              <a:rPr lang="ru-RU">
                <a:solidFill>
                  <a:prstClr val="black">
                    <a:tint val="75000"/>
                  </a:prstClr>
                </a:solidFill>
              </a:rPr>
              <a:pPr>
                <a:defRPr/>
              </a:pPr>
              <a:t>13.06.2018</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758CA6A0-DB0D-4D93-8C53-3B5267A8716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662263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112E4CC-CC1C-4B53-B208-3BEF85312741}" type="datetimeFigureOut">
              <a:rPr lang="ru-RU">
                <a:solidFill>
                  <a:prstClr val="black">
                    <a:tint val="75000"/>
                  </a:prstClr>
                </a:solidFill>
              </a:rPr>
              <a:pPr>
                <a:defRPr/>
              </a:pPr>
              <a:t>13.06.2018</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5291CF25-8B17-40D1-8584-60C2F8CF730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4663014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224B422-C6BB-4252-A3D3-292045A98D2C}" type="datetimeFigureOut">
              <a:rPr lang="ru-RU">
                <a:solidFill>
                  <a:prstClr val="black">
                    <a:tint val="75000"/>
                  </a:prstClr>
                </a:solidFill>
              </a:rPr>
              <a:pPr>
                <a:defRPr/>
              </a:pPr>
              <a:t>13.06.2018</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FA656372-5C5D-4B40-8314-CD9D38EE161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3708591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F3AA566-D736-4B77-AFC7-B750B9D8A9F8}" type="datetimeFigureOut">
              <a:rPr lang="ru-RU">
                <a:solidFill>
                  <a:prstClr val="black">
                    <a:tint val="75000"/>
                  </a:prstClr>
                </a:solidFill>
              </a:rPr>
              <a:pPr>
                <a:defRPr/>
              </a:pPr>
              <a:t>13.06.2018</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9D8984D2-BD6F-414D-9E80-A16597E46B8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21858406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1233574-3C90-42B8-999C-255617EA892D}" type="datetimeFigureOut">
              <a:rPr lang="ru-RU">
                <a:solidFill>
                  <a:prstClr val="black">
                    <a:tint val="75000"/>
                  </a:prstClr>
                </a:solidFill>
              </a:rPr>
              <a:pPr>
                <a:defRPr/>
              </a:pPr>
              <a:t>13.06.2018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2D5C348-781E-43BC-AE33-56A4E3C3261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12892236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BF0650D-21C1-4104-BD46-4F36DF0DAB91}" type="datetimeFigureOut">
              <a:rPr lang="ru-RU">
                <a:solidFill>
                  <a:prstClr val="black">
                    <a:tint val="75000"/>
                  </a:prstClr>
                </a:solidFill>
              </a:rPr>
              <a:pPr>
                <a:defRPr/>
              </a:pPr>
              <a:t>13.06.2018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A0FFD72-F8F6-4F8E-AEF0-B5DBD7121CE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36783277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609600" y="122238"/>
            <a:ext cx="10058400" cy="12954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609600" y="1719265"/>
            <a:ext cx="5384800" cy="21288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6197600" y="1719265"/>
            <a:ext cx="5384800" cy="21288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609600" y="4000501"/>
            <a:ext cx="5384800" cy="21304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6197600" y="4000501"/>
            <a:ext cx="5384800" cy="21304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609600" y="6248400"/>
            <a:ext cx="2844800" cy="457200"/>
          </a:xfrm>
        </p:spPr>
        <p:txBody>
          <a:bodyPr/>
          <a:lstStyle>
            <a:lvl1pPr>
              <a:defRPr smtClean="0"/>
            </a:lvl1pPr>
          </a:lstStyle>
          <a:p>
            <a:pPr>
              <a:defRPr/>
            </a:pPr>
            <a:fld id="{6E4C57ED-1032-4704-B8D6-C52D472CD473}" type="datetime1">
              <a:rPr lang="ru-RU">
                <a:solidFill>
                  <a:prstClr val="black">
                    <a:tint val="75000"/>
                  </a:prstClr>
                </a:solidFill>
              </a:rPr>
              <a:pPr>
                <a:defRPr/>
              </a:pPr>
              <a:t>13.06.2018</a:t>
            </a:fld>
            <a:endParaRPr lang="ru-RU" altLang="en-US">
              <a:solidFill>
                <a:prstClr val="black">
                  <a:tint val="75000"/>
                </a:prstClr>
              </a:solidFill>
            </a:endParaRPr>
          </a:p>
        </p:txBody>
      </p:sp>
      <p:sp>
        <p:nvSpPr>
          <p:cNvPr id="8" name="Нижний колонтитул 7"/>
          <p:cNvSpPr>
            <a:spLocks noGrp="1"/>
          </p:cNvSpPr>
          <p:nvPr>
            <p:ph type="ftr" sz="quarter" idx="11"/>
          </p:nvPr>
        </p:nvSpPr>
        <p:spPr>
          <a:xfrm>
            <a:off x="4165600" y="6248400"/>
            <a:ext cx="3860800" cy="457200"/>
          </a:xfrm>
        </p:spPr>
        <p:txBody>
          <a:bodyPr/>
          <a:lstStyle>
            <a:lvl1pPr>
              <a:defRPr/>
            </a:lvl1pPr>
          </a:lstStyle>
          <a:p>
            <a:pPr>
              <a:defRPr/>
            </a:pPr>
            <a:endParaRPr lang="ru-RU" altLang="en-US">
              <a:solidFill>
                <a:prstClr val="black">
                  <a:tint val="75000"/>
                </a:prstClr>
              </a:solidFill>
            </a:endParaRPr>
          </a:p>
        </p:txBody>
      </p:sp>
      <p:sp>
        <p:nvSpPr>
          <p:cNvPr id="9" name="Номер слайда 8"/>
          <p:cNvSpPr>
            <a:spLocks noGrp="1"/>
          </p:cNvSpPr>
          <p:nvPr>
            <p:ph type="sldNum" sz="quarter" idx="12"/>
          </p:nvPr>
        </p:nvSpPr>
        <p:spPr>
          <a:xfrm>
            <a:off x="8737600" y="6248400"/>
            <a:ext cx="2844800" cy="457200"/>
          </a:xfrm>
        </p:spPr>
        <p:txBody>
          <a:bodyPr/>
          <a:lstStyle>
            <a:lvl1pPr>
              <a:defRPr/>
            </a:lvl1pPr>
          </a:lstStyle>
          <a:p>
            <a:pPr>
              <a:defRPr/>
            </a:pPr>
            <a:fld id="{6EDC08C7-5F88-4AD4-8738-39C7A22E302D}" type="slidenum">
              <a:rPr lang="ru-RU" altLang="en-US">
                <a:solidFill>
                  <a:prstClr val="black">
                    <a:tint val="75000"/>
                  </a:prstClr>
                </a:solidFill>
              </a:rPr>
              <a:pPr>
                <a:defRPr/>
              </a:pPr>
              <a:t>‹#›</a:t>
            </a:fld>
            <a:endParaRPr lang="ru-RU" altLang="en-US">
              <a:solidFill>
                <a:prstClr val="black">
                  <a:tint val="75000"/>
                </a:prstClr>
              </a:solidFill>
            </a:endParaRPr>
          </a:p>
        </p:txBody>
      </p:sp>
    </p:spTree>
    <p:extLst>
      <p:ext uri="{BB962C8B-B14F-4D97-AF65-F5344CB8AC3E}">
        <p14:creationId xmlns:p14="http://schemas.microsoft.com/office/powerpoint/2010/main" xmlns="" val="28858444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5099920D-A782-4180-9FC0-C9EBBD8DD3F6}" type="datetimeFigureOut">
              <a:rPr lang="ru-RU" smtClean="0">
                <a:solidFill>
                  <a:prstClr val="black">
                    <a:tint val="75000"/>
                  </a:prstClr>
                </a:solidFill>
              </a:rPr>
              <a:pPr/>
              <a:t>13.06.2018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B4F1EE7-D162-4BB2-8ED4-B1763ED915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3372355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099920D-A782-4180-9FC0-C9EBBD8DD3F6}" type="datetimeFigureOut">
              <a:rPr lang="ru-RU" smtClean="0">
                <a:solidFill>
                  <a:prstClr val="black">
                    <a:tint val="75000"/>
                  </a:prstClr>
                </a:solidFill>
              </a:rPr>
              <a:pPr/>
              <a:t>13.06.2018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B4F1EE7-D162-4BB2-8ED4-B1763ED915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660933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36DB6FA-A29F-43C1-9A4A-B46C4FB4E55C}" type="datetimeFigureOut">
              <a:rPr lang="ru-RU" smtClean="0"/>
              <a:pPr/>
              <a:t>13.06.2018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CB62D80-8DBD-4A7B-A7D1-CD299AEE2593}" type="slidenum">
              <a:rPr lang="ru-RU" smtClean="0"/>
              <a:pPr/>
              <a:t>‹#›</a:t>
            </a:fld>
            <a:endParaRPr lang="ru-RU"/>
          </a:p>
        </p:txBody>
      </p:sp>
    </p:spTree>
    <p:extLst>
      <p:ext uri="{BB962C8B-B14F-4D97-AF65-F5344CB8AC3E}">
        <p14:creationId xmlns:p14="http://schemas.microsoft.com/office/powerpoint/2010/main" xmlns="" val="18111139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099920D-A782-4180-9FC0-C9EBBD8DD3F6}" type="datetimeFigureOut">
              <a:rPr lang="ru-RU" smtClean="0">
                <a:solidFill>
                  <a:prstClr val="black">
                    <a:tint val="75000"/>
                  </a:prstClr>
                </a:solidFill>
              </a:rPr>
              <a:pPr/>
              <a:t>13.06.2018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B4F1EE7-D162-4BB2-8ED4-B1763ED915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5483713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099920D-A782-4180-9FC0-C9EBBD8DD3F6}" type="datetimeFigureOut">
              <a:rPr lang="ru-RU" smtClean="0">
                <a:solidFill>
                  <a:prstClr val="black">
                    <a:tint val="75000"/>
                  </a:prstClr>
                </a:solidFill>
              </a:rPr>
              <a:pPr/>
              <a:t>13.06.2018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B4F1EE7-D162-4BB2-8ED4-B1763ED915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7427973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099920D-A782-4180-9FC0-C9EBBD8DD3F6}" type="datetimeFigureOut">
              <a:rPr lang="ru-RU" smtClean="0">
                <a:solidFill>
                  <a:prstClr val="black">
                    <a:tint val="75000"/>
                  </a:prstClr>
                </a:solidFill>
              </a:rPr>
              <a:pPr/>
              <a:t>13.06.2018</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B4F1EE7-D162-4BB2-8ED4-B1763ED915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41641932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099920D-A782-4180-9FC0-C9EBBD8DD3F6}" type="datetimeFigureOut">
              <a:rPr lang="ru-RU" smtClean="0">
                <a:solidFill>
                  <a:prstClr val="black">
                    <a:tint val="75000"/>
                  </a:prstClr>
                </a:solidFill>
              </a:rPr>
              <a:pPr/>
              <a:t>13.06.2018</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B4F1EE7-D162-4BB2-8ED4-B1763ED915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6378269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099920D-A782-4180-9FC0-C9EBBD8DD3F6}" type="datetimeFigureOut">
              <a:rPr lang="ru-RU" smtClean="0">
                <a:solidFill>
                  <a:prstClr val="black">
                    <a:tint val="75000"/>
                  </a:prstClr>
                </a:solidFill>
              </a:rPr>
              <a:pPr/>
              <a:t>13.06.2018</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B4F1EE7-D162-4BB2-8ED4-B1763ED915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9311995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099920D-A782-4180-9FC0-C9EBBD8DD3F6}" type="datetimeFigureOut">
              <a:rPr lang="ru-RU" smtClean="0">
                <a:solidFill>
                  <a:prstClr val="black">
                    <a:tint val="75000"/>
                  </a:prstClr>
                </a:solidFill>
              </a:rPr>
              <a:pPr/>
              <a:t>13.06.2018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B4F1EE7-D162-4BB2-8ED4-B1763ED915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2926587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099920D-A782-4180-9FC0-C9EBBD8DD3F6}" type="datetimeFigureOut">
              <a:rPr lang="ru-RU" smtClean="0">
                <a:solidFill>
                  <a:prstClr val="black">
                    <a:tint val="75000"/>
                  </a:prstClr>
                </a:solidFill>
              </a:rPr>
              <a:pPr/>
              <a:t>13.06.2018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B4F1EE7-D162-4BB2-8ED4-B1763ED915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7008218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099920D-A782-4180-9FC0-C9EBBD8DD3F6}" type="datetimeFigureOut">
              <a:rPr lang="ru-RU" smtClean="0">
                <a:solidFill>
                  <a:prstClr val="black">
                    <a:tint val="75000"/>
                  </a:prstClr>
                </a:solidFill>
              </a:rPr>
              <a:pPr/>
              <a:t>13.06.2018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B4F1EE7-D162-4BB2-8ED4-B1763ED915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9238566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099920D-A782-4180-9FC0-C9EBBD8DD3F6}" type="datetimeFigureOut">
              <a:rPr lang="ru-RU" smtClean="0">
                <a:solidFill>
                  <a:prstClr val="black">
                    <a:tint val="75000"/>
                  </a:prstClr>
                </a:solidFill>
              </a:rPr>
              <a:pPr/>
              <a:t>13.06.2018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B4F1EE7-D162-4BB2-8ED4-B1763ED915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6969145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5099920D-A782-4180-9FC0-C9EBBD8DD3F6}" type="datetimeFigureOut">
              <a:rPr lang="ru-RU" smtClean="0">
                <a:solidFill>
                  <a:prstClr val="black">
                    <a:tint val="75000"/>
                  </a:prstClr>
                </a:solidFill>
              </a:rPr>
              <a:pPr/>
              <a:t>13.06.2018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B4F1EE7-D162-4BB2-8ED4-B1763ED915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553857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36DB6FA-A29F-43C1-9A4A-B46C4FB4E55C}" type="datetimeFigureOut">
              <a:rPr lang="ru-RU" smtClean="0"/>
              <a:pPr/>
              <a:t>13.06.2018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CB62D80-8DBD-4A7B-A7D1-CD299AEE2593}" type="slidenum">
              <a:rPr lang="ru-RU" smtClean="0"/>
              <a:pPr/>
              <a:t>‹#›</a:t>
            </a:fld>
            <a:endParaRPr lang="ru-RU"/>
          </a:p>
        </p:txBody>
      </p:sp>
    </p:spTree>
    <p:extLst>
      <p:ext uri="{BB962C8B-B14F-4D97-AF65-F5344CB8AC3E}">
        <p14:creationId xmlns:p14="http://schemas.microsoft.com/office/powerpoint/2010/main" xmlns="" val="15956949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099920D-A782-4180-9FC0-C9EBBD8DD3F6}" type="datetimeFigureOut">
              <a:rPr lang="ru-RU" smtClean="0">
                <a:solidFill>
                  <a:prstClr val="black">
                    <a:tint val="75000"/>
                  </a:prstClr>
                </a:solidFill>
              </a:rPr>
              <a:pPr/>
              <a:t>13.06.2018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B4F1EE7-D162-4BB2-8ED4-B1763ED915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3758218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099920D-A782-4180-9FC0-C9EBBD8DD3F6}" type="datetimeFigureOut">
              <a:rPr lang="ru-RU" smtClean="0">
                <a:solidFill>
                  <a:prstClr val="black">
                    <a:tint val="75000"/>
                  </a:prstClr>
                </a:solidFill>
              </a:rPr>
              <a:pPr/>
              <a:t>13.06.2018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B4F1EE7-D162-4BB2-8ED4-B1763ED915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0389084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099920D-A782-4180-9FC0-C9EBBD8DD3F6}" type="datetimeFigureOut">
              <a:rPr lang="ru-RU" smtClean="0">
                <a:solidFill>
                  <a:prstClr val="black">
                    <a:tint val="75000"/>
                  </a:prstClr>
                </a:solidFill>
              </a:rPr>
              <a:pPr/>
              <a:t>13.06.2018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B4F1EE7-D162-4BB2-8ED4-B1763ED915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7137214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099920D-A782-4180-9FC0-C9EBBD8DD3F6}" type="datetimeFigureOut">
              <a:rPr lang="ru-RU" smtClean="0">
                <a:solidFill>
                  <a:prstClr val="black">
                    <a:tint val="75000"/>
                  </a:prstClr>
                </a:solidFill>
              </a:rPr>
              <a:pPr/>
              <a:t>13.06.2018</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B4F1EE7-D162-4BB2-8ED4-B1763ED915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6932357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099920D-A782-4180-9FC0-C9EBBD8DD3F6}" type="datetimeFigureOut">
              <a:rPr lang="ru-RU" smtClean="0">
                <a:solidFill>
                  <a:prstClr val="black">
                    <a:tint val="75000"/>
                  </a:prstClr>
                </a:solidFill>
              </a:rPr>
              <a:pPr/>
              <a:t>13.06.2018</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B4F1EE7-D162-4BB2-8ED4-B1763ED915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0885524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099920D-A782-4180-9FC0-C9EBBD8DD3F6}" type="datetimeFigureOut">
              <a:rPr lang="ru-RU" smtClean="0">
                <a:solidFill>
                  <a:prstClr val="black">
                    <a:tint val="75000"/>
                  </a:prstClr>
                </a:solidFill>
              </a:rPr>
              <a:pPr/>
              <a:t>13.06.2018</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B4F1EE7-D162-4BB2-8ED4-B1763ED915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0899142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099920D-A782-4180-9FC0-C9EBBD8DD3F6}" type="datetimeFigureOut">
              <a:rPr lang="ru-RU" smtClean="0">
                <a:solidFill>
                  <a:prstClr val="black">
                    <a:tint val="75000"/>
                  </a:prstClr>
                </a:solidFill>
              </a:rPr>
              <a:pPr/>
              <a:t>13.06.2018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B4F1EE7-D162-4BB2-8ED4-B1763ED915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9821614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099920D-A782-4180-9FC0-C9EBBD8DD3F6}" type="datetimeFigureOut">
              <a:rPr lang="ru-RU" smtClean="0">
                <a:solidFill>
                  <a:prstClr val="black">
                    <a:tint val="75000"/>
                  </a:prstClr>
                </a:solidFill>
              </a:rPr>
              <a:pPr/>
              <a:t>13.06.2018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B4F1EE7-D162-4BB2-8ED4-B1763ED915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9330300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099920D-A782-4180-9FC0-C9EBBD8DD3F6}" type="datetimeFigureOut">
              <a:rPr lang="ru-RU" smtClean="0">
                <a:solidFill>
                  <a:prstClr val="black">
                    <a:tint val="75000"/>
                  </a:prstClr>
                </a:solidFill>
              </a:rPr>
              <a:pPr/>
              <a:t>13.06.2018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B4F1EE7-D162-4BB2-8ED4-B1763ED915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9387932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099920D-A782-4180-9FC0-C9EBBD8DD3F6}" type="datetimeFigureOut">
              <a:rPr lang="ru-RU" smtClean="0">
                <a:solidFill>
                  <a:prstClr val="black">
                    <a:tint val="75000"/>
                  </a:prstClr>
                </a:solidFill>
              </a:rPr>
              <a:pPr/>
              <a:t>13.06.2018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B4F1EE7-D162-4BB2-8ED4-B1763ED915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810293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36DB6FA-A29F-43C1-9A4A-B46C4FB4E55C}" type="datetimeFigureOut">
              <a:rPr lang="ru-RU" smtClean="0"/>
              <a:pPr/>
              <a:t>13.06.2018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CB62D80-8DBD-4A7B-A7D1-CD299AEE2593}" type="slidenum">
              <a:rPr lang="ru-RU" smtClean="0"/>
              <a:pPr/>
              <a:t>‹#›</a:t>
            </a:fld>
            <a:endParaRPr lang="ru-RU"/>
          </a:p>
        </p:txBody>
      </p:sp>
    </p:spTree>
    <p:extLst>
      <p:ext uri="{BB962C8B-B14F-4D97-AF65-F5344CB8AC3E}">
        <p14:creationId xmlns:p14="http://schemas.microsoft.com/office/powerpoint/2010/main" xmlns="" val="2363693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36DB6FA-A29F-43C1-9A4A-B46C4FB4E55C}" type="datetimeFigureOut">
              <a:rPr lang="ru-RU" smtClean="0"/>
              <a:pPr/>
              <a:t>13.06.2018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CB62D80-8DBD-4A7B-A7D1-CD299AEE2593}" type="slidenum">
              <a:rPr lang="ru-RU" smtClean="0"/>
              <a:pPr/>
              <a:t>‹#›</a:t>
            </a:fld>
            <a:endParaRPr lang="ru-RU"/>
          </a:p>
        </p:txBody>
      </p:sp>
    </p:spTree>
    <p:extLst>
      <p:ext uri="{BB962C8B-B14F-4D97-AF65-F5344CB8AC3E}">
        <p14:creationId xmlns:p14="http://schemas.microsoft.com/office/powerpoint/2010/main" xmlns="" val="2593202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36DB6FA-A29F-43C1-9A4A-B46C4FB4E55C}" type="datetimeFigureOut">
              <a:rPr lang="ru-RU" smtClean="0"/>
              <a:pPr/>
              <a:t>13.06.2018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CB62D80-8DBD-4A7B-A7D1-CD299AEE2593}" type="slidenum">
              <a:rPr lang="ru-RU" smtClean="0"/>
              <a:pPr/>
              <a:t>‹#›</a:t>
            </a:fld>
            <a:endParaRPr lang="ru-RU"/>
          </a:p>
        </p:txBody>
      </p:sp>
    </p:spTree>
    <p:extLst>
      <p:ext uri="{BB962C8B-B14F-4D97-AF65-F5344CB8AC3E}">
        <p14:creationId xmlns:p14="http://schemas.microsoft.com/office/powerpoint/2010/main" xmlns="" val="3073786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6DB6FA-A29F-43C1-9A4A-B46C4FB4E55C}" type="datetimeFigureOut">
              <a:rPr lang="ru-RU" smtClean="0"/>
              <a:pPr/>
              <a:t>13.06.2018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B62D80-8DBD-4A7B-A7D1-CD299AEE2593}" type="slidenum">
              <a:rPr lang="ru-RU" smtClean="0"/>
              <a:pPr/>
              <a:t>‹#›</a:t>
            </a:fld>
            <a:endParaRPr lang="ru-RU"/>
          </a:p>
        </p:txBody>
      </p:sp>
    </p:spTree>
    <p:extLst>
      <p:ext uri="{BB962C8B-B14F-4D97-AF65-F5344CB8AC3E}">
        <p14:creationId xmlns:p14="http://schemas.microsoft.com/office/powerpoint/2010/main" xmlns="" val="1873796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alpha val="60000"/>
              </a:schemeClr>
            </a:gs>
            <a:gs pos="100000">
              <a:schemeClr val="tx2">
                <a:lumMod val="20000"/>
                <a:lumOff val="80000"/>
              </a:schemeClr>
            </a:gs>
          </a:gsLst>
          <a:path path="circle">
            <a:fillToRect l="100000" t="100000"/>
          </a:path>
          <a:tileRect/>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CFA51CD3-E15E-432C-90EF-8C6718A7853E}" type="datetimeFigureOut">
              <a:rPr lang="ru-RU">
                <a:solidFill>
                  <a:prstClr val="black">
                    <a:tint val="75000"/>
                  </a:prstClr>
                </a:solidFill>
              </a:rPr>
              <a:pPr>
                <a:defRPr/>
              </a:pPr>
              <a:t>13.06.2018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6251B31A-35D0-43E6-9943-9312054720B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117503936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alpha val="60000"/>
              </a:schemeClr>
            </a:gs>
            <a:gs pos="100000">
              <a:schemeClr val="tx2">
                <a:lumMod val="20000"/>
                <a:lumOff val="80000"/>
              </a:schemeClr>
            </a:gs>
          </a:gsLst>
          <a:path path="circle">
            <a:fillToRect l="100000" t="100000"/>
          </a:path>
          <a:tileRect/>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CFA51CD3-E15E-432C-90EF-8C6718A7853E}" type="datetimeFigureOut">
              <a:rPr lang="ru-RU">
                <a:solidFill>
                  <a:prstClr val="black">
                    <a:tint val="75000"/>
                  </a:prstClr>
                </a:solidFill>
              </a:rPr>
              <a:pPr>
                <a:defRPr/>
              </a:pPr>
              <a:t>13.06.2018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6251B31A-35D0-43E6-9943-9312054720B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302469809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alpha val="60000"/>
              </a:schemeClr>
            </a:gs>
            <a:gs pos="100000">
              <a:schemeClr val="tx2">
                <a:lumMod val="20000"/>
                <a:lumOff val="80000"/>
              </a:schemeClr>
            </a:gs>
          </a:gsLst>
          <a:path path="circle">
            <a:fillToRect l="100000" t="100000"/>
          </a:path>
          <a:tileRect/>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CFA51CD3-E15E-432C-90EF-8C6718A7853E}" type="datetimeFigureOut">
              <a:rPr lang="ru-RU">
                <a:solidFill>
                  <a:prstClr val="black">
                    <a:tint val="75000"/>
                  </a:prstClr>
                </a:solidFill>
              </a:rPr>
              <a:pPr>
                <a:defRPr/>
              </a:pPr>
              <a:t>13.06.2018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6251B31A-35D0-43E6-9943-9312054720B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419744824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99920D-A782-4180-9FC0-C9EBBD8DD3F6}" type="datetimeFigureOut">
              <a:rPr lang="ru-RU" smtClean="0">
                <a:solidFill>
                  <a:prstClr val="black">
                    <a:tint val="75000"/>
                  </a:prstClr>
                </a:solidFill>
              </a:rPr>
              <a:pPr/>
              <a:t>13.06.2018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4F1EE7-D162-4BB2-8ED4-B1763ED915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14879484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99920D-A782-4180-9FC0-C9EBBD8DD3F6}" type="datetimeFigureOut">
              <a:rPr lang="ru-RU" smtClean="0">
                <a:solidFill>
                  <a:prstClr val="black">
                    <a:tint val="75000"/>
                  </a:prstClr>
                </a:solidFill>
              </a:rPr>
              <a:pPr/>
              <a:t>13.06.2018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4F1EE7-D162-4BB2-8ED4-B1763ED915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63483917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4.xml"/><Relationship Id="rId4" Type="http://schemas.microsoft.com/office/2007/relationships/hdphoto" Target="../media/hdphoto11.wdp"/></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1.xml"/><Relationship Id="rId4" Type="http://schemas.openxmlformats.org/officeDocument/2006/relationships/chart" Target="../charts/chart30.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9.xml"/><Relationship Id="rId4" Type="http://schemas.openxmlformats.org/officeDocument/2006/relationships/chart" Target="../charts/chart3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1.xml"/><Relationship Id="rId4" Type="http://schemas.openxmlformats.org/officeDocument/2006/relationships/chart" Target="../charts/chart32.xml"/></Relationships>
</file>

<file path=ppt/slides/_rels/slide1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4.xml"/><Relationship Id="rId1" Type="http://schemas.openxmlformats.org/officeDocument/2006/relationships/slideLayout" Target="../slideLayouts/slideLayout5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9.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9.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microsoft.com/office/2007/relationships/hdphoto" Target="../media/hdphoto5.wdp"/><Relationship Id="rId2" Type="http://schemas.openxmlformats.org/officeDocument/2006/relationships/notesSlide" Target="../notesSlides/notesSlide2.xml"/><Relationship Id="rId1" Type="http://schemas.openxmlformats.org/officeDocument/2006/relationships/slideLayout" Target="../slideLayouts/slideLayout65.xml"/><Relationship Id="rId6" Type="http://schemas.microsoft.com/office/2007/relationships/hdphoto" Target="../media/hdphoto2.wdp"/><Relationship Id="rId11" Type="http://schemas.openxmlformats.org/officeDocument/2006/relationships/image" Target="../media/image6.png"/><Relationship Id="rId5" Type="http://schemas.openxmlformats.org/officeDocument/2006/relationships/image" Target="../media/image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5.png"/><Relationship Id="rId14" Type="http://schemas.microsoft.com/office/2007/relationships/hdphoto" Target="../media/hdphoto6.wdp"/></Relationships>
</file>

<file path=ppt/slides/_rels/slide2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0.xml"/><Relationship Id="rId1" Type="http://schemas.openxmlformats.org/officeDocument/2006/relationships/slideLayout" Target="../slideLayouts/slideLayout54.xml"/><Relationship Id="rId4" Type="http://schemas.openxmlformats.org/officeDocument/2006/relationships/chart" Target="../charts/chart3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4.xml"/><Relationship Id="rId4" Type="http://schemas.openxmlformats.org/officeDocument/2006/relationships/chart" Target="../charts/chart3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4.xml"/><Relationship Id="rId1" Type="http://schemas.openxmlformats.org/officeDocument/2006/relationships/vmlDrawing" Target="../drawings/vmlDrawing1.vml"/><Relationship Id="rId4" Type="http://schemas.openxmlformats.org/officeDocument/2006/relationships/oleObject" Target="../embeddings/_____Microsoft_Office_Excel_97-20031.xls"/></Relationships>
</file>

<file path=ppt/slides/_rels/slide24.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4.xml"/><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4.xml"/><Relationship Id="rId1" Type="http://schemas.openxmlformats.org/officeDocument/2006/relationships/vmlDrawing" Target="../drawings/vmlDrawing2.vml"/><Relationship Id="rId4" Type="http://schemas.openxmlformats.org/officeDocument/2006/relationships/oleObject" Target="../embeddings/_____Microsoft_Office_Excel_97-20032.xls"/></Relationships>
</file>

<file path=ppt/slides/_rels/slide26.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5.xml"/><Relationship Id="rId1" Type="http://schemas.openxmlformats.org/officeDocument/2006/relationships/vmlDrawing" Target="../drawings/vmlDrawing3.vml"/><Relationship Id="rId6" Type="http://schemas.openxmlformats.org/officeDocument/2006/relationships/oleObject" Target="../embeddings/_____Microsoft_Office_Excel_97-20033.xls"/><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8" Type="http://schemas.openxmlformats.org/officeDocument/2006/relationships/chart" Target="../charts/chart4.xml"/><Relationship Id="rId13" Type="http://schemas.openxmlformats.org/officeDocument/2006/relationships/chart" Target="../charts/chart9.xml"/><Relationship Id="rId18" Type="http://schemas.openxmlformats.org/officeDocument/2006/relationships/chart" Target="../charts/chart14.xml"/><Relationship Id="rId3" Type="http://schemas.openxmlformats.org/officeDocument/2006/relationships/image" Target="../media/image8.png"/><Relationship Id="rId21" Type="http://schemas.openxmlformats.org/officeDocument/2006/relationships/chart" Target="../charts/chart17.xml"/><Relationship Id="rId7" Type="http://schemas.openxmlformats.org/officeDocument/2006/relationships/chart" Target="../charts/chart3.xml"/><Relationship Id="rId12" Type="http://schemas.openxmlformats.org/officeDocument/2006/relationships/chart" Target="../charts/chart8.xml"/><Relationship Id="rId17" Type="http://schemas.openxmlformats.org/officeDocument/2006/relationships/chart" Target="../charts/chart13.xml"/><Relationship Id="rId25" Type="http://schemas.openxmlformats.org/officeDocument/2006/relationships/chart" Target="../charts/chart21.xml"/><Relationship Id="rId2" Type="http://schemas.openxmlformats.org/officeDocument/2006/relationships/notesSlide" Target="../notesSlides/notesSlide3.xml"/><Relationship Id="rId16" Type="http://schemas.openxmlformats.org/officeDocument/2006/relationships/chart" Target="../charts/chart12.xml"/><Relationship Id="rId20" Type="http://schemas.openxmlformats.org/officeDocument/2006/relationships/chart" Target="../charts/chart16.xml"/><Relationship Id="rId1" Type="http://schemas.openxmlformats.org/officeDocument/2006/relationships/slideLayout" Target="../slideLayouts/slideLayout63.xml"/><Relationship Id="rId6" Type="http://schemas.openxmlformats.org/officeDocument/2006/relationships/chart" Target="../charts/chart2.xml"/><Relationship Id="rId11" Type="http://schemas.openxmlformats.org/officeDocument/2006/relationships/chart" Target="../charts/chart7.xml"/><Relationship Id="rId24" Type="http://schemas.openxmlformats.org/officeDocument/2006/relationships/chart" Target="../charts/chart20.xml"/><Relationship Id="rId5" Type="http://schemas.openxmlformats.org/officeDocument/2006/relationships/chart" Target="../charts/chart1.xml"/><Relationship Id="rId15" Type="http://schemas.openxmlformats.org/officeDocument/2006/relationships/chart" Target="../charts/chart11.xml"/><Relationship Id="rId23" Type="http://schemas.openxmlformats.org/officeDocument/2006/relationships/chart" Target="../charts/chart19.xml"/><Relationship Id="rId10" Type="http://schemas.openxmlformats.org/officeDocument/2006/relationships/chart" Target="../charts/chart6.xml"/><Relationship Id="rId19" Type="http://schemas.openxmlformats.org/officeDocument/2006/relationships/chart" Target="../charts/chart15.xml"/><Relationship Id="rId4" Type="http://schemas.microsoft.com/office/2007/relationships/hdphoto" Target="../media/hdphoto7.wdp"/><Relationship Id="rId9" Type="http://schemas.openxmlformats.org/officeDocument/2006/relationships/chart" Target="../charts/chart5.xml"/><Relationship Id="rId14" Type="http://schemas.openxmlformats.org/officeDocument/2006/relationships/chart" Target="../charts/chart10.xml"/><Relationship Id="rId22" Type="http://schemas.openxmlformats.org/officeDocument/2006/relationships/chart" Target="../charts/chart18.xml"/></Relationships>
</file>

<file path=ppt/slides/_rels/slide4.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0.xml"/><Relationship Id="rId6" Type="http://schemas.microsoft.com/office/2007/relationships/hdphoto" Target="../media/hdphoto9.wdp"/><Relationship Id="rId5" Type="http://schemas.openxmlformats.org/officeDocument/2006/relationships/image" Target="../media/image10.png"/><Relationship Id="rId4" Type="http://schemas.microsoft.com/office/2007/relationships/hdphoto" Target="../media/hdphoto8.wdp"/></Relationships>
</file>

<file path=ppt/slides/_rels/slide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5.xml"/><Relationship Id="rId1" Type="http://schemas.openxmlformats.org/officeDocument/2006/relationships/slideLayout" Target="../slideLayouts/slideLayout65.xml"/><Relationship Id="rId5" Type="http://schemas.openxmlformats.org/officeDocument/2006/relationships/chart" Target="../charts/chart24.xml"/><Relationship Id="rId4" Type="http://schemas.openxmlformats.org/officeDocument/2006/relationships/chart" Target="../charts/chart23.xml"/></Relationships>
</file>

<file path=ppt/slides/_rels/slide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6.xml"/><Relationship Id="rId1" Type="http://schemas.openxmlformats.org/officeDocument/2006/relationships/slideLayout" Target="../slideLayouts/slideLayout60.xml"/><Relationship Id="rId4" Type="http://schemas.openxmlformats.org/officeDocument/2006/relationships/chart" Target="../charts/chart26.xml"/></Relationships>
</file>

<file path=ppt/slides/_rels/slide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7.xml"/><Relationship Id="rId1" Type="http://schemas.openxmlformats.org/officeDocument/2006/relationships/slideLayout" Target="../slideLayouts/slideLayout60.xml"/><Relationship Id="rId4" Type="http://schemas.openxmlformats.org/officeDocument/2006/relationships/chart" Target="../charts/chart2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5.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9.xml"/><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3">
              <a:lumMod val="20000"/>
              <a:lumOff val="80000"/>
            </a:schemeClr>
          </a:fgClr>
          <a:bgClr>
            <a:schemeClr val="accent5">
              <a:lumMod val="40000"/>
              <a:lumOff val="60000"/>
            </a:schemeClr>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4962" y="1517208"/>
            <a:ext cx="11857037" cy="2387600"/>
          </a:xfrm>
        </p:spPr>
        <p:txBody>
          <a:bodyPr>
            <a:noAutofit/>
          </a:bodyPr>
          <a:lstStyle/>
          <a:p>
            <a:r>
              <a:rPr lang="ru-RU" sz="2800" b="1" dirty="0" smtClean="0">
                <a:latin typeface="Bookman Old Style" pitchFamily="18" charset="0"/>
                <a:ea typeface="+mn-ea"/>
                <a:cs typeface="Arial" pitchFamily="34" charset="0"/>
              </a:rPr>
              <a:t>О </a:t>
            </a:r>
            <a:r>
              <a:rPr lang="ru-RU" sz="2800" b="1" dirty="0">
                <a:latin typeface="Bookman Old Style" pitchFamily="18" charset="0"/>
                <a:ea typeface="+mn-ea"/>
                <a:cs typeface="Arial" pitchFamily="34" charset="0"/>
              </a:rPr>
              <a:t>реализации  </a:t>
            </a:r>
            <a:br>
              <a:rPr lang="ru-RU" sz="2800" b="1" dirty="0">
                <a:latin typeface="Bookman Old Style" pitchFamily="18" charset="0"/>
                <a:ea typeface="+mn-ea"/>
                <a:cs typeface="Arial" pitchFamily="34" charset="0"/>
              </a:rPr>
            </a:br>
            <a:r>
              <a:rPr lang="ru-RU" sz="2800" b="1" dirty="0">
                <a:latin typeface="Bookman Old Style" pitchFamily="18" charset="0"/>
                <a:ea typeface="+mn-ea"/>
                <a:cs typeface="Arial" pitchFamily="34" charset="0"/>
              </a:rPr>
              <a:t>территориальной программы </a:t>
            </a:r>
            <a:br>
              <a:rPr lang="ru-RU" sz="2800" b="1" dirty="0">
                <a:latin typeface="Bookman Old Style" pitchFamily="18" charset="0"/>
                <a:ea typeface="+mn-ea"/>
                <a:cs typeface="Arial" pitchFamily="34" charset="0"/>
              </a:rPr>
            </a:br>
            <a:r>
              <a:rPr lang="ru-RU" sz="2800" b="1" dirty="0">
                <a:latin typeface="Bookman Old Style" pitchFamily="18" charset="0"/>
                <a:ea typeface="+mn-ea"/>
                <a:cs typeface="Arial" pitchFamily="34" charset="0"/>
              </a:rPr>
              <a:t>государственных гарантий </a:t>
            </a:r>
            <a:br>
              <a:rPr lang="ru-RU" sz="2800" b="1" dirty="0">
                <a:latin typeface="Bookman Old Style" pitchFamily="18" charset="0"/>
                <a:ea typeface="+mn-ea"/>
                <a:cs typeface="Arial" pitchFamily="34" charset="0"/>
              </a:rPr>
            </a:br>
            <a:r>
              <a:rPr lang="ru-RU" sz="2800" b="1" dirty="0">
                <a:latin typeface="Bookman Old Style" pitchFamily="18" charset="0"/>
                <a:ea typeface="+mn-ea"/>
                <a:cs typeface="Arial" pitchFamily="34" charset="0"/>
              </a:rPr>
              <a:t>бесплатного оказания гражданам </a:t>
            </a:r>
            <a:br>
              <a:rPr lang="ru-RU" sz="2800" b="1" dirty="0">
                <a:latin typeface="Bookman Old Style" pitchFamily="18" charset="0"/>
                <a:ea typeface="+mn-ea"/>
                <a:cs typeface="Arial" pitchFamily="34" charset="0"/>
              </a:rPr>
            </a:br>
            <a:r>
              <a:rPr lang="ru-RU" sz="2800" b="1" dirty="0">
                <a:latin typeface="Bookman Old Style" pitchFamily="18" charset="0"/>
                <a:ea typeface="+mn-ea"/>
                <a:cs typeface="Arial" pitchFamily="34" charset="0"/>
              </a:rPr>
              <a:t>медицинской помощи в Архангельской </a:t>
            </a:r>
            <a:r>
              <a:rPr lang="ru-RU" sz="2800" b="1" dirty="0" smtClean="0">
                <a:latin typeface="Bookman Old Style" pitchFamily="18" charset="0"/>
                <a:ea typeface="+mn-ea"/>
                <a:cs typeface="Arial" pitchFamily="34" charset="0"/>
              </a:rPr>
              <a:t>области </a:t>
            </a:r>
            <a:br>
              <a:rPr lang="ru-RU" sz="2800" b="1" dirty="0" smtClean="0">
                <a:latin typeface="Bookman Old Style" pitchFamily="18" charset="0"/>
                <a:ea typeface="+mn-ea"/>
                <a:cs typeface="Arial" pitchFamily="34" charset="0"/>
              </a:rPr>
            </a:br>
            <a:r>
              <a:rPr lang="ru-RU" sz="2800" b="1" dirty="0" smtClean="0">
                <a:latin typeface="Bookman Old Style" pitchFamily="18" charset="0"/>
                <a:ea typeface="+mn-ea"/>
                <a:cs typeface="Arial" pitchFamily="34" charset="0"/>
              </a:rPr>
              <a:t>за 2017 год</a:t>
            </a:r>
            <a:endParaRPr lang="ru-RU" sz="2800" b="1" dirty="0">
              <a:latin typeface="Bookman Old Style" pitchFamily="18" charset="0"/>
              <a:ea typeface="+mn-ea"/>
              <a:cs typeface="Arial" pitchFamily="34" charset="0"/>
            </a:endParaRPr>
          </a:p>
        </p:txBody>
      </p:sp>
      <p:sp>
        <p:nvSpPr>
          <p:cNvPr id="4" name="Прямоугольник 3"/>
          <p:cNvSpPr/>
          <p:nvPr/>
        </p:nvSpPr>
        <p:spPr>
          <a:xfrm>
            <a:off x="3215480" y="379942"/>
            <a:ext cx="6096000" cy="646331"/>
          </a:xfrm>
          <a:prstGeom prst="rect">
            <a:avLst/>
          </a:prstGeom>
        </p:spPr>
        <p:txBody>
          <a:bodyPr>
            <a:spAutoFit/>
          </a:bodyPr>
          <a:lstStyle/>
          <a:p>
            <a:pPr algn="ctr"/>
            <a:r>
              <a:rPr lang="ru-RU" b="1" dirty="0">
                <a:solidFill>
                  <a:srgbClr val="002060"/>
                </a:solidFill>
                <a:latin typeface="Bookman Old Style" pitchFamily="18" charset="0"/>
              </a:rPr>
              <a:t>Министерство здравоохранения</a:t>
            </a:r>
          </a:p>
          <a:p>
            <a:pPr algn="ctr"/>
            <a:r>
              <a:rPr lang="ru-RU" b="1" dirty="0">
                <a:solidFill>
                  <a:srgbClr val="002060"/>
                </a:solidFill>
                <a:latin typeface="Bookman Old Style" pitchFamily="18" charset="0"/>
              </a:rPr>
              <a:t>Архангельской области</a:t>
            </a:r>
            <a:endParaRPr lang="ru-RU" dirty="0">
              <a:solidFill>
                <a:prstClr val="black"/>
              </a:solidFill>
            </a:endParaRPr>
          </a:p>
        </p:txBody>
      </p:sp>
      <p:sp>
        <p:nvSpPr>
          <p:cNvPr id="5" name="Прямоугольник 4"/>
          <p:cNvSpPr/>
          <p:nvPr/>
        </p:nvSpPr>
        <p:spPr>
          <a:xfrm>
            <a:off x="8392544" y="5075238"/>
            <a:ext cx="3744913" cy="1120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prstClr val="black"/>
                </a:solidFill>
                <a:latin typeface="Bookman Old Style" panose="02050604050505020204" pitchFamily="18" charset="0"/>
                <a:cs typeface="Times New Roman" panose="02020603050405020304" pitchFamily="18" charset="0"/>
              </a:rPr>
              <a:t>министр здравоохранения Архангельской области</a:t>
            </a:r>
          </a:p>
          <a:p>
            <a:pPr algn="ctr">
              <a:defRPr/>
            </a:pPr>
            <a:endParaRPr lang="ru-RU" sz="800" dirty="0">
              <a:solidFill>
                <a:prstClr val="black"/>
              </a:solidFill>
              <a:latin typeface="Bookman Old Style" panose="02050604050505020204" pitchFamily="18" charset="0"/>
              <a:cs typeface="Times New Roman" panose="02020603050405020304" pitchFamily="18" charset="0"/>
            </a:endParaRPr>
          </a:p>
          <a:p>
            <a:pPr algn="ctr">
              <a:defRPr/>
            </a:pPr>
            <a:r>
              <a:rPr lang="ru-RU" sz="1400" dirty="0">
                <a:solidFill>
                  <a:prstClr val="black"/>
                </a:solidFill>
                <a:latin typeface="Bookman Old Style" panose="02050604050505020204" pitchFamily="18" charset="0"/>
                <a:cs typeface="Times New Roman" panose="02020603050405020304" pitchFamily="18" charset="0"/>
              </a:rPr>
              <a:t>А.А. Карпунов</a:t>
            </a:r>
          </a:p>
        </p:txBody>
      </p:sp>
      <p:sp>
        <p:nvSpPr>
          <p:cNvPr id="6" name="Заголовок 1"/>
          <p:cNvSpPr txBox="1">
            <a:spLocks/>
          </p:cNvSpPr>
          <p:nvPr/>
        </p:nvSpPr>
        <p:spPr bwMode="auto">
          <a:xfrm>
            <a:off x="334963" y="6196013"/>
            <a:ext cx="11857037" cy="661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000" dirty="0" smtClean="0">
                <a:solidFill>
                  <a:prstClr val="black"/>
                </a:solidFill>
                <a:latin typeface="Bookman Old Style" panose="02050604050505020204" pitchFamily="18" charset="0"/>
                <a:cs typeface="Times New Roman" panose="02020603050405020304" pitchFamily="18" charset="0"/>
              </a:rPr>
              <a:t>06 июня </a:t>
            </a:r>
            <a:r>
              <a:rPr lang="ru-RU" altLang="ru-RU" sz="1000" dirty="0">
                <a:solidFill>
                  <a:prstClr val="black"/>
                </a:solidFill>
                <a:latin typeface="Bookman Old Style" panose="02050604050505020204" pitchFamily="18" charset="0"/>
                <a:cs typeface="Times New Roman" panose="02020603050405020304" pitchFamily="18" charset="0"/>
              </a:rPr>
              <a:t>2018 года</a:t>
            </a:r>
          </a:p>
          <a:p>
            <a:pPr algn="ctr">
              <a:spcBef>
                <a:spcPct val="0"/>
              </a:spcBef>
              <a:buFontTx/>
              <a:buNone/>
            </a:pPr>
            <a:r>
              <a:rPr lang="ru-RU" altLang="ru-RU" sz="1000" dirty="0">
                <a:solidFill>
                  <a:prstClr val="black"/>
                </a:solidFill>
                <a:latin typeface="Bookman Old Style" panose="02050604050505020204" pitchFamily="18" charset="0"/>
                <a:cs typeface="Times New Roman" panose="02020603050405020304" pitchFamily="18" charset="0"/>
              </a:rPr>
              <a:t>г. Архангельск</a:t>
            </a:r>
          </a:p>
        </p:txBody>
      </p:sp>
      <p:pic>
        <p:nvPicPr>
          <p:cNvPr id="7" name="Picture 2" descr="C:\Users\popovia\Desktop\Coat_of_Arms_of_Arkhangelsk_oblast.svg.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4963" y="245751"/>
            <a:ext cx="2508250" cy="2478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84512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55" name="Рисунок 54"/>
          <p:cNvPicPr>
            <a:picLocks noChangeAspect="1"/>
          </p:cNvPicPr>
          <p:nvPr/>
        </p:nvPicPr>
        <p:blipFill>
          <a:blip r:embed="rId3" cstate="print">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1175965" y="-132191"/>
            <a:ext cx="10884961" cy="6858000"/>
          </a:xfrm>
          <a:prstGeom prst="rect">
            <a:avLst/>
          </a:prstGeom>
        </p:spPr>
      </p:pic>
      <p:sp>
        <p:nvSpPr>
          <p:cNvPr id="3" name="TextBox 2"/>
          <p:cNvSpPr txBox="1"/>
          <p:nvPr/>
        </p:nvSpPr>
        <p:spPr>
          <a:xfrm>
            <a:off x="433885" y="-44221"/>
            <a:ext cx="11396671" cy="830997"/>
          </a:xfrm>
          <a:prstGeom prst="rect">
            <a:avLst/>
          </a:prstGeom>
          <a:noFill/>
        </p:spPr>
        <p:txBody>
          <a:bodyPr wrap="square" rtlCol="0">
            <a:spAutoFit/>
          </a:bodyPr>
          <a:lstStyle/>
          <a:p>
            <a:pPr algn="ctr"/>
            <a:r>
              <a:rPr lang="ru-RU" sz="2400" b="1" dirty="0">
                <a:solidFill>
                  <a:prstClr val="black"/>
                </a:solidFill>
                <a:latin typeface="Bookman Old Style" pitchFamily="18" charset="0"/>
              </a:rPr>
              <a:t>Обеспеченность койками на 10 000 населения </a:t>
            </a:r>
            <a:endParaRPr lang="ru-RU" sz="2400" b="1" dirty="0" smtClean="0">
              <a:solidFill>
                <a:prstClr val="black"/>
              </a:solidFill>
              <a:latin typeface="Bookman Old Style" pitchFamily="18" charset="0"/>
            </a:endParaRPr>
          </a:p>
          <a:p>
            <a:pPr algn="ctr"/>
            <a:r>
              <a:rPr lang="ru-RU" sz="2400" b="1" dirty="0" smtClean="0">
                <a:solidFill>
                  <a:prstClr val="black"/>
                </a:solidFill>
                <a:latin typeface="Bookman Old Style" pitchFamily="18" charset="0"/>
              </a:rPr>
              <a:t>в сравнении с </a:t>
            </a:r>
            <a:r>
              <a:rPr lang="ru-RU" sz="2400" b="1" dirty="0">
                <a:solidFill>
                  <a:prstClr val="black"/>
                </a:solidFill>
                <a:latin typeface="Bookman Old Style" pitchFamily="18" charset="0"/>
              </a:rPr>
              <a:t>другими регионами СЗФО</a:t>
            </a:r>
          </a:p>
        </p:txBody>
      </p:sp>
      <p:sp>
        <p:nvSpPr>
          <p:cNvPr id="4" name="TextBox 3"/>
          <p:cNvSpPr txBox="1"/>
          <p:nvPr/>
        </p:nvSpPr>
        <p:spPr>
          <a:xfrm>
            <a:off x="4684846" y="889605"/>
            <a:ext cx="1470434" cy="523220"/>
          </a:xfrm>
          <a:prstGeom prst="rect">
            <a:avLst/>
          </a:prstGeom>
          <a:noFill/>
        </p:spPr>
        <p:txBody>
          <a:bodyPr wrap="square" rtlCol="0">
            <a:spAutoFit/>
          </a:bodyPr>
          <a:lstStyle/>
          <a:p>
            <a:pPr algn="ctr"/>
            <a:r>
              <a:rPr lang="ru-RU" sz="1400" b="1" dirty="0">
                <a:solidFill>
                  <a:prstClr val="black"/>
                </a:solidFill>
                <a:latin typeface="Bookman Old Style" panose="02050604050505020204" pitchFamily="18" charset="0"/>
                <a:cs typeface="Times New Roman" panose="02020603050405020304" pitchFamily="18" charset="0"/>
              </a:rPr>
              <a:t>Республика</a:t>
            </a:r>
          </a:p>
          <a:p>
            <a:pPr algn="ctr"/>
            <a:r>
              <a:rPr lang="ru-RU" sz="1400" b="1" dirty="0">
                <a:solidFill>
                  <a:prstClr val="black"/>
                </a:solidFill>
                <a:latin typeface="Bookman Old Style" panose="02050604050505020204" pitchFamily="18" charset="0"/>
                <a:cs typeface="Times New Roman" panose="02020603050405020304" pitchFamily="18" charset="0"/>
              </a:rPr>
              <a:t>Карелия</a:t>
            </a:r>
          </a:p>
        </p:txBody>
      </p:sp>
      <p:sp>
        <p:nvSpPr>
          <p:cNvPr id="16" name="TextBox 15"/>
          <p:cNvSpPr txBox="1"/>
          <p:nvPr/>
        </p:nvSpPr>
        <p:spPr>
          <a:xfrm>
            <a:off x="9025082" y="1950471"/>
            <a:ext cx="928679" cy="214931"/>
          </a:xfrm>
          <a:prstGeom prst="rect">
            <a:avLst/>
          </a:prstGeom>
          <a:noFill/>
        </p:spPr>
        <p:txBody>
          <a:bodyPr wrap="square" rtlCol="0">
            <a:spAutoFit/>
          </a:bodyPr>
          <a:lstStyle/>
          <a:p>
            <a:pPr algn="ctr">
              <a:lnSpc>
                <a:spcPts val="900"/>
              </a:lnSpc>
            </a:pPr>
            <a:r>
              <a:rPr lang="ru-RU" sz="1400" b="1" dirty="0">
                <a:solidFill>
                  <a:prstClr val="black"/>
                </a:solidFill>
                <a:latin typeface="Bookman Old Style" panose="02050604050505020204" pitchFamily="18" charset="0"/>
                <a:cs typeface="Times New Roman" panose="02020603050405020304" pitchFamily="18" charset="0"/>
              </a:rPr>
              <a:t>НАО</a:t>
            </a:r>
          </a:p>
        </p:txBody>
      </p:sp>
      <p:cxnSp>
        <p:nvCxnSpPr>
          <p:cNvPr id="17" name="Прямая соединительная линия 16"/>
          <p:cNvCxnSpPr/>
          <p:nvPr/>
        </p:nvCxnSpPr>
        <p:spPr>
          <a:xfrm>
            <a:off x="4982085" y="1412825"/>
            <a:ext cx="819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flipV="1">
            <a:off x="408632" y="6169361"/>
            <a:ext cx="1059264" cy="15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flipH="1">
            <a:off x="1497983" y="4863516"/>
            <a:ext cx="3021416" cy="13133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42862" y="5675416"/>
            <a:ext cx="1638444" cy="523220"/>
          </a:xfrm>
          <a:prstGeom prst="rect">
            <a:avLst/>
          </a:prstGeom>
          <a:noFill/>
        </p:spPr>
        <p:txBody>
          <a:bodyPr wrap="square" rtlCol="0">
            <a:spAutoFit/>
          </a:bodyPr>
          <a:lstStyle/>
          <a:p>
            <a:pPr algn="ctr"/>
            <a:r>
              <a:rPr lang="ru-RU" sz="1400" b="1" dirty="0">
                <a:solidFill>
                  <a:prstClr val="black"/>
                </a:solidFill>
                <a:latin typeface="Bookman Old Style" panose="02050604050505020204" pitchFamily="18" charset="0"/>
                <a:cs typeface="Times New Roman" panose="02020603050405020304" pitchFamily="18" charset="0"/>
              </a:rPr>
              <a:t>Вологодская область</a:t>
            </a:r>
          </a:p>
        </p:txBody>
      </p:sp>
      <p:sp>
        <p:nvSpPr>
          <p:cNvPr id="39" name="TextBox 38"/>
          <p:cNvSpPr txBox="1"/>
          <p:nvPr/>
        </p:nvSpPr>
        <p:spPr>
          <a:xfrm>
            <a:off x="375412" y="2573036"/>
            <a:ext cx="1897580" cy="523220"/>
          </a:xfrm>
          <a:prstGeom prst="rect">
            <a:avLst/>
          </a:prstGeom>
          <a:noFill/>
        </p:spPr>
        <p:txBody>
          <a:bodyPr wrap="square" rtlCol="0">
            <a:spAutoFit/>
          </a:bodyPr>
          <a:lstStyle/>
          <a:p>
            <a:pPr algn="ctr"/>
            <a:r>
              <a:rPr lang="ru-RU" sz="1400" b="1" dirty="0" err="1">
                <a:solidFill>
                  <a:prstClr val="black"/>
                </a:solidFill>
                <a:latin typeface="Bookman Old Style" panose="02050604050505020204" pitchFamily="18" charset="0"/>
                <a:cs typeface="Times New Roman" panose="02020603050405020304" pitchFamily="18" charset="0"/>
              </a:rPr>
              <a:t>Калиниградская</a:t>
            </a:r>
            <a:r>
              <a:rPr lang="ru-RU" sz="1400" b="1" dirty="0">
                <a:solidFill>
                  <a:prstClr val="black"/>
                </a:solidFill>
                <a:latin typeface="Bookman Old Style" panose="02050604050505020204" pitchFamily="18" charset="0"/>
                <a:cs typeface="Times New Roman" panose="02020603050405020304" pitchFamily="18" charset="0"/>
              </a:rPr>
              <a:t> область</a:t>
            </a:r>
          </a:p>
        </p:txBody>
      </p:sp>
      <p:sp>
        <p:nvSpPr>
          <p:cNvPr id="44" name="TextBox 43"/>
          <p:cNvSpPr txBox="1"/>
          <p:nvPr/>
        </p:nvSpPr>
        <p:spPr>
          <a:xfrm>
            <a:off x="375940" y="1557233"/>
            <a:ext cx="1718903" cy="523220"/>
          </a:xfrm>
          <a:prstGeom prst="rect">
            <a:avLst/>
          </a:prstGeom>
          <a:noFill/>
        </p:spPr>
        <p:txBody>
          <a:bodyPr wrap="square" rtlCol="0">
            <a:spAutoFit/>
          </a:bodyPr>
          <a:lstStyle/>
          <a:p>
            <a:pPr algn="ctr"/>
            <a:r>
              <a:rPr lang="ru-RU" sz="1400" b="1" dirty="0">
                <a:solidFill>
                  <a:prstClr val="black"/>
                </a:solidFill>
                <a:latin typeface="Bookman Old Style" panose="02050604050505020204" pitchFamily="18" charset="0"/>
                <a:cs typeface="Times New Roman" panose="02020603050405020304" pitchFamily="18" charset="0"/>
              </a:rPr>
              <a:t>Ленинградская область</a:t>
            </a:r>
          </a:p>
        </p:txBody>
      </p:sp>
      <p:cxnSp>
        <p:nvCxnSpPr>
          <p:cNvPr id="47" name="Прямая соединительная линия 46"/>
          <p:cNvCxnSpPr/>
          <p:nvPr/>
        </p:nvCxnSpPr>
        <p:spPr>
          <a:xfrm>
            <a:off x="1600670" y="1053029"/>
            <a:ext cx="2322047" cy="1164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922306" y="923526"/>
            <a:ext cx="1470434" cy="523220"/>
          </a:xfrm>
          <a:prstGeom prst="rect">
            <a:avLst/>
          </a:prstGeom>
          <a:noFill/>
        </p:spPr>
        <p:txBody>
          <a:bodyPr wrap="square" rtlCol="0">
            <a:spAutoFit/>
          </a:bodyPr>
          <a:lstStyle/>
          <a:p>
            <a:pPr algn="ctr"/>
            <a:r>
              <a:rPr lang="ru-RU" sz="1400" b="1" dirty="0">
                <a:solidFill>
                  <a:prstClr val="black"/>
                </a:solidFill>
                <a:latin typeface="Bookman Old Style" panose="02050604050505020204" pitchFamily="18" charset="0"/>
                <a:cs typeface="Times New Roman" panose="02020603050405020304" pitchFamily="18" charset="0"/>
              </a:rPr>
              <a:t>Мурманская область</a:t>
            </a:r>
          </a:p>
        </p:txBody>
      </p:sp>
      <p:cxnSp>
        <p:nvCxnSpPr>
          <p:cNvPr id="50" name="Прямая соединительная линия 49"/>
          <p:cNvCxnSpPr/>
          <p:nvPr/>
        </p:nvCxnSpPr>
        <p:spPr>
          <a:xfrm flipV="1">
            <a:off x="8197417" y="1412825"/>
            <a:ext cx="920211" cy="103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397711" y="4629015"/>
            <a:ext cx="1556507" cy="523220"/>
          </a:xfrm>
          <a:prstGeom prst="rect">
            <a:avLst/>
          </a:prstGeom>
          <a:noFill/>
        </p:spPr>
        <p:txBody>
          <a:bodyPr wrap="square" rtlCol="0">
            <a:spAutoFit/>
          </a:bodyPr>
          <a:lstStyle/>
          <a:p>
            <a:pPr algn="ctr"/>
            <a:r>
              <a:rPr lang="ru-RU" sz="1400" b="1" dirty="0">
                <a:solidFill>
                  <a:prstClr val="black"/>
                </a:solidFill>
                <a:latin typeface="Bookman Old Style" panose="02050604050505020204" pitchFamily="18" charset="0"/>
                <a:cs typeface="Times New Roman" panose="02020603050405020304" pitchFamily="18" charset="0"/>
              </a:rPr>
              <a:t>Новгородская</a:t>
            </a:r>
          </a:p>
          <a:p>
            <a:pPr algn="ctr"/>
            <a:r>
              <a:rPr lang="ru-RU" sz="1400" b="1" dirty="0">
                <a:solidFill>
                  <a:prstClr val="black"/>
                </a:solidFill>
                <a:latin typeface="Bookman Old Style" panose="02050604050505020204" pitchFamily="18" charset="0"/>
                <a:cs typeface="Times New Roman" panose="02020603050405020304" pitchFamily="18" charset="0"/>
              </a:rPr>
              <a:t>область</a:t>
            </a:r>
          </a:p>
        </p:txBody>
      </p:sp>
      <p:sp>
        <p:nvSpPr>
          <p:cNvPr id="74" name="TextBox 73"/>
          <p:cNvSpPr txBox="1"/>
          <p:nvPr/>
        </p:nvSpPr>
        <p:spPr>
          <a:xfrm>
            <a:off x="437295" y="3602031"/>
            <a:ext cx="1220087" cy="523220"/>
          </a:xfrm>
          <a:prstGeom prst="rect">
            <a:avLst/>
          </a:prstGeom>
          <a:noFill/>
        </p:spPr>
        <p:txBody>
          <a:bodyPr wrap="square" rtlCol="0">
            <a:spAutoFit/>
          </a:bodyPr>
          <a:lstStyle/>
          <a:p>
            <a:pPr algn="ctr"/>
            <a:r>
              <a:rPr lang="ru-RU" sz="1400" b="1" dirty="0">
                <a:solidFill>
                  <a:prstClr val="black"/>
                </a:solidFill>
                <a:latin typeface="Bookman Old Style" panose="02050604050505020204" pitchFamily="18" charset="0"/>
                <a:cs typeface="Times New Roman" panose="02020603050405020304" pitchFamily="18" charset="0"/>
              </a:rPr>
              <a:t>Псковская</a:t>
            </a:r>
          </a:p>
          <a:p>
            <a:pPr algn="ctr"/>
            <a:r>
              <a:rPr lang="ru-RU" sz="1400" b="1" dirty="0">
                <a:solidFill>
                  <a:prstClr val="black"/>
                </a:solidFill>
                <a:latin typeface="Bookman Old Style" panose="02050604050505020204" pitchFamily="18" charset="0"/>
                <a:cs typeface="Times New Roman" panose="02020603050405020304" pitchFamily="18" charset="0"/>
              </a:rPr>
              <a:t>область</a:t>
            </a:r>
          </a:p>
        </p:txBody>
      </p:sp>
      <p:sp>
        <p:nvSpPr>
          <p:cNvPr id="78" name="TextBox 77"/>
          <p:cNvSpPr txBox="1"/>
          <p:nvPr/>
        </p:nvSpPr>
        <p:spPr>
          <a:xfrm>
            <a:off x="232691" y="529809"/>
            <a:ext cx="1495308" cy="523220"/>
          </a:xfrm>
          <a:prstGeom prst="rect">
            <a:avLst/>
          </a:prstGeom>
          <a:noFill/>
        </p:spPr>
        <p:txBody>
          <a:bodyPr wrap="square" rtlCol="0">
            <a:spAutoFit/>
          </a:bodyPr>
          <a:lstStyle/>
          <a:p>
            <a:pPr algn="ctr"/>
            <a:r>
              <a:rPr lang="ru-RU" sz="1400" b="1" dirty="0">
                <a:solidFill>
                  <a:prstClr val="black"/>
                </a:solidFill>
                <a:latin typeface="Bookman Old Style" panose="02050604050505020204" pitchFamily="18" charset="0"/>
                <a:cs typeface="Times New Roman" panose="02020603050405020304" pitchFamily="18" charset="0"/>
              </a:rPr>
              <a:t>г. Санкт-Петербург</a:t>
            </a:r>
          </a:p>
        </p:txBody>
      </p:sp>
      <p:cxnSp>
        <p:nvCxnSpPr>
          <p:cNvPr id="79" name="Прямая соединительная линия 78"/>
          <p:cNvCxnSpPr/>
          <p:nvPr/>
        </p:nvCxnSpPr>
        <p:spPr>
          <a:xfrm>
            <a:off x="1604947" y="2058691"/>
            <a:ext cx="1442540" cy="666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941406" y="1423207"/>
            <a:ext cx="957314" cy="523220"/>
          </a:xfrm>
          <a:prstGeom prst="rect">
            <a:avLst/>
          </a:prstGeom>
          <a:noFill/>
        </p:spPr>
        <p:txBody>
          <a:bodyPr wrap="none" rtlCol="0">
            <a:spAutoFit/>
          </a:bodyPr>
          <a:lstStyle/>
          <a:p>
            <a:pPr algn="ctr"/>
            <a:r>
              <a:rPr lang="ru-RU" sz="1400" b="1" dirty="0">
                <a:solidFill>
                  <a:srgbClr val="CC0000"/>
                </a:solidFill>
                <a:latin typeface="Bookman Old Style" panose="02050604050505020204" pitchFamily="18" charset="0"/>
                <a:cs typeface="Times New Roman" panose="02020603050405020304" pitchFamily="18" charset="0"/>
              </a:rPr>
              <a:t>622 484</a:t>
            </a:r>
          </a:p>
          <a:p>
            <a:pPr algn="ctr"/>
            <a:r>
              <a:rPr lang="ru-RU" sz="1400" b="1" dirty="0">
                <a:solidFill>
                  <a:srgbClr val="4400CC"/>
                </a:solidFill>
                <a:latin typeface="Bookman Old Style" panose="02050604050505020204" pitchFamily="18" charset="0"/>
                <a:cs typeface="Times New Roman" panose="02020603050405020304" pitchFamily="18" charset="0"/>
              </a:rPr>
              <a:t>75,5</a:t>
            </a:r>
            <a:endParaRPr lang="ru-RU" sz="2000" dirty="0">
              <a:solidFill>
                <a:srgbClr val="4400CC"/>
              </a:solidFill>
              <a:latin typeface="Bookman Old Style" panose="02050604050505020204" pitchFamily="18" charset="0"/>
            </a:endParaRPr>
          </a:p>
        </p:txBody>
      </p:sp>
      <p:sp>
        <p:nvSpPr>
          <p:cNvPr id="86" name="TextBox 85"/>
          <p:cNvSpPr txBox="1"/>
          <p:nvPr/>
        </p:nvSpPr>
        <p:spPr>
          <a:xfrm>
            <a:off x="9073299" y="2123537"/>
            <a:ext cx="838691" cy="523220"/>
          </a:xfrm>
          <a:prstGeom prst="rect">
            <a:avLst/>
          </a:prstGeom>
          <a:noFill/>
        </p:spPr>
        <p:txBody>
          <a:bodyPr wrap="none" rtlCol="0">
            <a:spAutoFit/>
          </a:bodyPr>
          <a:lstStyle/>
          <a:p>
            <a:pPr algn="ctr"/>
            <a:r>
              <a:rPr lang="ru-RU" sz="1400" b="1" dirty="0">
                <a:solidFill>
                  <a:srgbClr val="CC0000"/>
                </a:solidFill>
                <a:latin typeface="Bookman Old Style" panose="02050604050505020204" pitchFamily="18" charset="0"/>
                <a:cs typeface="Times New Roman" panose="02020603050405020304" pitchFamily="18" charset="0"/>
              </a:rPr>
              <a:t>43 997</a:t>
            </a:r>
          </a:p>
          <a:p>
            <a:pPr algn="ctr"/>
            <a:r>
              <a:rPr lang="ru-RU" sz="1400" b="1" dirty="0">
                <a:solidFill>
                  <a:srgbClr val="4400CC"/>
                </a:solidFill>
                <a:latin typeface="Bookman Old Style" panose="02050604050505020204" pitchFamily="18" charset="0"/>
                <a:cs typeface="Times New Roman" panose="02020603050405020304" pitchFamily="18" charset="0"/>
              </a:rPr>
              <a:t>95,4</a:t>
            </a:r>
            <a:endParaRPr lang="ru-RU" sz="2000" dirty="0">
              <a:solidFill>
                <a:srgbClr val="4400CC"/>
              </a:solidFill>
              <a:latin typeface="Bookman Old Style" panose="02050604050505020204" pitchFamily="18" charset="0"/>
            </a:endParaRPr>
          </a:p>
        </p:txBody>
      </p:sp>
      <p:grpSp>
        <p:nvGrpSpPr>
          <p:cNvPr id="2" name="Группа 1"/>
          <p:cNvGrpSpPr/>
          <p:nvPr/>
        </p:nvGrpSpPr>
        <p:grpSpPr>
          <a:xfrm>
            <a:off x="5684241" y="3645647"/>
            <a:ext cx="1868408" cy="1293930"/>
            <a:chOff x="5892129" y="3677111"/>
            <a:chExt cx="1640595" cy="1293930"/>
          </a:xfrm>
        </p:grpSpPr>
        <p:sp>
          <p:nvSpPr>
            <p:cNvPr id="23" name="TextBox 22"/>
            <p:cNvSpPr txBox="1"/>
            <p:nvPr/>
          </p:nvSpPr>
          <p:spPr>
            <a:xfrm>
              <a:off x="5892129" y="3677111"/>
              <a:ext cx="1640595" cy="954107"/>
            </a:xfrm>
            <a:prstGeom prst="rect">
              <a:avLst/>
            </a:prstGeom>
            <a:noFill/>
          </p:spPr>
          <p:txBody>
            <a:bodyPr wrap="square" rtlCol="0">
              <a:spAutoFit/>
            </a:bodyPr>
            <a:lstStyle/>
            <a:p>
              <a:pPr algn="ctr"/>
              <a:r>
                <a:rPr lang="ru-RU" sz="1400" b="1" dirty="0">
                  <a:solidFill>
                    <a:srgbClr val="FFF2CC"/>
                  </a:solidFill>
                  <a:latin typeface="Bookman Old Style" panose="02050604050505020204" pitchFamily="18" charset="0"/>
                  <a:cs typeface="Times New Roman" panose="02020603050405020304" pitchFamily="18" charset="0"/>
                </a:rPr>
                <a:t>Архангельская область</a:t>
              </a:r>
            </a:p>
            <a:p>
              <a:pPr algn="ctr"/>
              <a:r>
                <a:rPr lang="ru-RU" sz="1400" b="1" dirty="0">
                  <a:solidFill>
                    <a:srgbClr val="FFF2CC"/>
                  </a:solidFill>
                  <a:latin typeface="Bookman Old Style" panose="02050604050505020204" pitchFamily="18" charset="0"/>
                  <a:cs typeface="Times New Roman" panose="02020603050405020304" pitchFamily="18" charset="0"/>
                </a:rPr>
                <a:t>(без НАО)</a:t>
              </a:r>
            </a:p>
          </p:txBody>
        </p:sp>
        <p:sp>
          <p:nvSpPr>
            <p:cNvPr id="87" name="TextBox 86"/>
            <p:cNvSpPr txBox="1"/>
            <p:nvPr/>
          </p:nvSpPr>
          <p:spPr>
            <a:xfrm>
              <a:off x="6074993" y="4324710"/>
              <a:ext cx="1236112" cy="646331"/>
            </a:xfrm>
            <a:prstGeom prst="rect">
              <a:avLst/>
            </a:prstGeom>
            <a:noFill/>
          </p:spPr>
          <p:txBody>
            <a:bodyPr wrap="none" rtlCol="0">
              <a:spAutoFit/>
            </a:bodyPr>
            <a:lstStyle/>
            <a:p>
              <a:pPr algn="ctr"/>
              <a:r>
                <a:rPr lang="ru-RU" b="1" dirty="0">
                  <a:solidFill>
                    <a:srgbClr val="FF9999"/>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1 111 031</a:t>
              </a:r>
            </a:p>
            <a:p>
              <a:pPr algn="ctr"/>
              <a:r>
                <a:rPr lang="ru-RU" b="1" dirty="0">
                  <a:solidFill>
                    <a:srgbClr val="FFF2CC"/>
                  </a:solidFill>
                  <a:latin typeface="Bookman Old Style" panose="02050604050505020204" pitchFamily="18" charset="0"/>
                  <a:cs typeface="Times New Roman" panose="02020603050405020304" pitchFamily="18" charset="0"/>
                </a:rPr>
                <a:t>93,5</a:t>
              </a:r>
              <a:endParaRPr lang="ru-RU" dirty="0">
                <a:solidFill>
                  <a:srgbClr val="FFF2CC"/>
                </a:solidFill>
                <a:latin typeface="Bookman Old Style" panose="02050604050505020204" pitchFamily="18" charset="0"/>
              </a:endParaRPr>
            </a:p>
          </p:txBody>
        </p:sp>
      </p:grpSp>
      <p:sp>
        <p:nvSpPr>
          <p:cNvPr id="88" name="TextBox 87"/>
          <p:cNvSpPr txBox="1"/>
          <p:nvPr/>
        </p:nvSpPr>
        <p:spPr>
          <a:xfrm>
            <a:off x="419041" y="6224103"/>
            <a:ext cx="1152128" cy="523220"/>
          </a:xfrm>
          <a:prstGeom prst="rect">
            <a:avLst/>
          </a:prstGeom>
          <a:noFill/>
        </p:spPr>
        <p:txBody>
          <a:bodyPr wrap="square" rtlCol="0">
            <a:spAutoFit/>
          </a:bodyPr>
          <a:lstStyle/>
          <a:p>
            <a:pPr algn="ctr"/>
            <a:r>
              <a:rPr lang="ru-RU" sz="1400" b="1" dirty="0">
                <a:solidFill>
                  <a:srgbClr val="CC0000"/>
                </a:solidFill>
                <a:latin typeface="Bookman Old Style" panose="02050604050505020204" pitchFamily="18" charset="0"/>
                <a:cs typeface="Times New Roman" panose="02020603050405020304" pitchFamily="18" charset="0"/>
              </a:rPr>
              <a:t>1 176 689</a:t>
            </a:r>
          </a:p>
          <a:p>
            <a:pPr algn="ctr"/>
            <a:r>
              <a:rPr lang="ru-RU" sz="1400" b="1" dirty="0">
                <a:solidFill>
                  <a:srgbClr val="4400CC"/>
                </a:solidFill>
                <a:latin typeface="Bookman Old Style" panose="02050604050505020204" pitchFamily="18" charset="0"/>
                <a:cs typeface="Times New Roman" panose="02020603050405020304" pitchFamily="18" charset="0"/>
              </a:rPr>
              <a:t>78</a:t>
            </a:r>
            <a:endParaRPr lang="ru-RU" sz="2000" dirty="0">
              <a:solidFill>
                <a:srgbClr val="4400CC"/>
              </a:solidFill>
              <a:latin typeface="Bookman Old Style" panose="02050604050505020204" pitchFamily="18" charset="0"/>
            </a:endParaRPr>
          </a:p>
        </p:txBody>
      </p:sp>
      <p:sp>
        <p:nvSpPr>
          <p:cNvPr id="89" name="TextBox 88"/>
          <p:cNvSpPr txBox="1"/>
          <p:nvPr/>
        </p:nvSpPr>
        <p:spPr>
          <a:xfrm>
            <a:off x="436077" y="3076275"/>
            <a:ext cx="957314" cy="523220"/>
          </a:xfrm>
          <a:prstGeom prst="rect">
            <a:avLst/>
          </a:prstGeom>
          <a:noFill/>
        </p:spPr>
        <p:txBody>
          <a:bodyPr wrap="none" rtlCol="0">
            <a:spAutoFit/>
          </a:bodyPr>
          <a:lstStyle/>
          <a:p>
            <a:pPr algn="ctr"/>
            <a:r>
              <a:rPr lang="ru-RU" sz="1400" b="1" dirty="0">
                <a:solidFill>
                  <a:srgbClr val="CC0000"/>
                </a:solidFill>
                <a:latin typeface="Bookman Old Style" panose="02050604050505020204" pitchFamily="18" charset="0"/>
                <a:cs typeface="Times New Roman" panose="02020603050405020304" pitchFamily="18" charset="0"/>
              </a:rPr>
              <a:t>994 599</a:t>
            </a:r>
          </a:p>
          <a:p>
            <a:pPr algn="ctr"/>
            <a:r>
              <a:rPr lang="ru-RU" sz="1400" b="1" dirty="0">
                <a:solidFill>
                  <a:srgbClr val="4400CC"/>
                </a:solidFill>
                <a:latin typeface="Bookman Old Style" panose="02050604050505020204" pitchFamily="18" charset="0"/>
                <a:cs typeface="Times New Roman" panose="02020603050405020304" pitchFamily="18" charset="0"/>
              </a:rPr>
              <a:t>84,7</a:t>
            </a:r>
            <a:endParaRPr lang="ru-RU" sz="2000" dirty="0">
              <a:solidFill>
                <a:srgbClr val="4400CC"/>
              </a:solidFill>
              <a:latin typeface="Bookman Old Style" panose="02050604050505020204" pitchFamily="18" charset="0"/>
            </a:endParaRPr>
          </a:p>
        </p:txBody>
      </p:sp>
      <p:sp>
        <p:nvSpPr>
          <p:cNvPr id="90" name="TextBox 89"/>
          <p:cNvSpPr txBox="1"/>
          <p:nvPr/>
        </p:nvSpPr>
        <p:spPr>
          <a:xfrm>
            <a:off x="419880" y="2061101"/>
            <a:ext cx="1136850" cy="523220"/>
          </a:xfrm>
          <a:prstGeom prst="rect">
            <a:avLst/>
          </a:prstGeom>
          <a:noFill/>
        </p:spPr>
        <p:txBody>
          <a:bodyPr wrap="none" rtlCol="0">
            <a:spAutoFit/>
          </a:bodyPr>
          <a:lstStyle/>
          <a:p>
            <a:pPr algn="ctr"/>
            <a:r>
              <a:rPr lang="ru-RU" sz="1400" b="1" dirty="0">
                <a:solidFill>
                  <a:srgbClr val="CC0000"/>
                </a:solidFill>
                <a:latin typeface="Bookman Old Style" panose="02050604050505020204" pitchFamily="18" charset="0"/>
                <a:cs typeface="Times New Roman" panose="02020603050405020304" pitchFamily="18" charset="0"/>
              </a:rPr>
              <a:t>1 813 816</a:t>
            </a:r>
          </a:p>
          <a:p>
            <a:pPr algn="ctr"/>
            <a:r>
              <a:rPr lang="ru-RU" sz="1400" b="1" dirty="0">
                <a:solidFill>
                  <a:srgbClr val="4400CC"/>
                </a:solidFill>
                <a:latin typeface="Bookman Old Style" panose="02050604050505020204" pitchFamily="18" charset="0"/>
                <a:cs typeface="Times New Roman" panose="02020603050405020304" pitchFamily="18" charset="0"/>
              </a:rPr>
              <a:t>66,5</a:t>
            </a:r>
            <a:endParaRPr lang="ru-RU" sz="2000" dirty="0">
              <a:solidFill>
                <a:srgbClr val="4400CC"/>
              </a:solidFill>
              <a:latin typeface="Bookman Old Style" panose="02050604050505020204" pitchFamily="18" charset="0"/>
            </a:endParaRPr>
          </a:p>
        </p:txBody>
      </p:sp>
      <p:sp>
        <p:nvSpPr>
          <p:cNvPr id="91" name="TextBox 90"/>
          <p:cNvSpPr txBox="1"/>
          <p:nvPr/>
        </p:nvSpPr>
        <p:spPr>
          <a:xfrm>
            <a:off x="397131" y="4120102"/>
            <a:ext cx="957314" cy="523220"/>
          </a:xfrm>
          <a:prstGeom prst="rect">
            <a:avLst/>
          </a:prstGeom>
          <a:noFill/>
        </p:spPr>
        <p:txBody>
          <a:bodyPr wrap="none" rtlCol="0">
            <a:spAutoFit/>
          </a:bodyPr>
          <a:lstStyle/>
          <a:p>
            <a:pPr algn="ctr"/>
            <a:r>
              <a:rPr lang="ru-RU" sz="1400" b="1" dirty="0">
                <a:solidFill>
                  <a:srgbClr val="CC0000"/>
                </a:solidFill>
                <a:latin typeface="Bookman Old Style" panose="02050604050505020204" pitchFamily="18" charset="0"/>
                <a:cs typeface="Times New Roman" panose="02020603050405020304" pitchFamily="18" charset="0"/>
              </a:rPr>
              <a:t>636 546</a:t>
            </a:r>
          </a:p>
          <a:p>
            <a:pPr algn="ctr"/>
            <a:r>
              <a:rPr lang="ru-RU" sz="1400" b="1" dirty="0">
                <a:solidFill>
                  <a:srgbClr val="4400CC"/>
                </a:solidFill>
                <a:latin typeface="Bookman Old Style" panose="02050604050505020204" pitchFamily="18" charset="0"/>
                <a:cs typeface="Times New Roman" panose="02020603050405020304" pitchFamily="18" charset="0"/>
              </a:rPr>
              <a:t>85</a:t>
            </a:r>
            <a:endParaRPr lang="ru-RU" sz="2000" dirty="0">
              <a:solidFill>
                <a:srgbClr val="4400CC"/>
              </a:solidFill>
              <a:latin typeface="Bookman Old Style" panose="02050604050505020204" pitchFamily="18" charset="0"/>
            </a:endParaRPr>
          </a:p>
        </p:txBody>
      </p:sp>
      <p:sp>
        <p:nvSpPr>
          <p:cNvPr id="92" name="TextBox 91"/>
          <p:cNvSpPr txBox="1"/>
          <p:nvPr/>
        </p:nvSpPr>
        <p:spPr>
          <a:xfrm>
            <a:off x="374424" y="5161071"/>
            <a:ext cx="1264852" cy="523220"/>
          </a:xfrm>
          <a:prstGeom prst="rect">
            <a:avLst/>
          </a:prstGeom>
          <a:noFill/>
        </p:spPr>
        <p:txBody>
          <a:bodyPr wrap="square" rtlCol="0">
            <a:spAutoFit/>
          </a:bodyPr>
          <a:lstStyle/>
          <a:p>
            <a:pPr algn="ctr"/>
            <a:r>
              <a:rPr lang="ru-RU" sz="1400" b="1" dirty="0">
                <a:solidFill>
                  <a:srgbClr val="CC0000"/>
                </a:solidFill>
                <a:latin typeface="Bookman Old Style" panose="02050604050505020204" pitchFamily="18" charset="0"/>
                <a:cs typeface="Times New Roman" panose="02020603050405020304" pitchFamily="18" charset="0"/>
              </a:rPr>
              <a:t>606 476</a:t>
            </a:r>
          </a:p>
          <a:p>
            <a:pPr algn="ctr"/>
            <a:r>
              <a:rPr lang="ru-RU" sz="1400" b="1" dirty="0">
                <a:solidFill>
                  <a:srgbClr val="4400CC"/>
                </a:solidFill>
                <a:latin typeface="Bookman Old Style" panose="02050604050505020204" pitchFamily="18" charset="0"/>
                <a:cs typeface="Times New Roman" panose="02020603050405020304" pitchFamily="18" charset="0"/>
              </a:rPr>
              <a:t>82,9</a:t>
            </a:r>
            <a:endParaRPr lang="ru-RU" sz="2000" dirty="0">
              <a:solidFill>
                <a:srgbClr val="4400CC"/>
              </a:solidFill>
              <a:latin typeface="Bookman Old Style" panose="02050604050505020204" pitchFamily="18" charset="0"/>
            </a:endParaRPr>
          </a:p>
        </p:txBody>
      </p:sp>
      <p:sp>
        <p:nvSpPr>
          <p:cNvPr id="93" name="TextBox 92"/>
          <p:cNvSpPr txBox="1"/>
          <p:nvPr/>
        </p:nvSpPr>
        <p:spPr>
          <a:xfrm>
            <a:off x="401470" y="1064650"/>
            <a:ext cx="1136850" cy="523220"/>
          </a:xfrm>
          <a:prstGeom prst="rect">
            <a:avLst/>
          </a:prstGeom>
          <a:noFill/>
        </p:spPr>
        <p:txBody>
          <a:bodyPr wrap="none" rtlCol="0">
            <a:spAutoFit/>
          </a:bodyPr>
          <a:lstStyle/>
          <a:p>
            <a:pPr algn="ctr"/>
            <a:r>
              <a:rPr lang="ru-RU" sz="1400" b="1" dirty="0">
                <a:solidFill>
                  <a:srgbClr val="CC0000"/>
                </a:solidFill>
                <a:latin typeface="Bookman Old Style" panose="02050604050505020204" pitchFamily="18" charset="0"/>
                <a:cs typeface="Times New Roman" panose="02020603050405020304" pitchFamily="18" charset="0"/>
              </a:rPr>
              <a:t>5 351 935</a:t>
            </a:r>
          </a:p>
          <a:p>
            <a:pPr algn="ctr"/>
            <a:r>
              <a:rPr lang="ru-RU" sz="1400" b="1" dirty="0">
                <a:solidFill>
                  <a:srgbClr val="4400CC"/>
                </a:solidFill>
                <a:latin typeface="Bookman Old Style" panose="02050604050505020204" pitchFamily="18" charset="0"/>
                <a:cs typeface="Times New Roman" panose="02020603050405020304" pitchFamily="18" charset="0"/>
              </a:rPr>
              <a:t>83,6</a:t>
            </a:r>
            <a:endParaRPr lang="ru-RU" sz="2000" dirty="0">
              <a:solidFill>
                <a:srgbClr val="4400CC"/>
              </a:solidFill>
              <a:latin typeface="Bookman Old Style" panose="02050604050505020204" pitchFamily="18" charset="0"/>
            </a:endParaRPr>
          </a:p>
        </p:txBody>
      </p:sp>
      <p:sp>
        <p:nvSpPr>
          <p:cNvPr id="77" name="TextBox 76"/>
          <p:cNvSpPr txBox="1"/>
          <p:nvPr/>
        </p:nvSpPr>
        <p:spPr>
          <a:xfrm>
            <a:off x="7626702" y="4759079"/>
            <a:ext cx="1326921" cy="523220"/>
          </a:xfrm>
          <a:prstGeom prst="rect">
            <a:avLst/>
          </a:prstGeom>
          <a:noFill/>
        </p:spPr>
        <p:txBody>
          <a:bodyPr wrap="square" rtlCol="0">
            <a:spAutoFit/>
          </a:bodyPr>
          <a:lstStyle/>
          <a:p>
            <a:pPr algn="ctr"/>
            <a:r>
              <a:rPr lang="ru-RU" sz="1400" b="1" dirty="0">
                <a:solidFill>
                  <a:prstClr val="black"/>
                </a:solidFill>
                <a:latin typeface="Bookman Old Style" panose="02050604050505020204" pitchFamily="18" charset="0"/>
                <a:cs typeface="Times New Roman" panose="02020603050405020304" pitchFamily="18" charset="0"/>
              </a:rPr>
              <a:t>Республика</a:t>
            </a:r>
          </a:p>
          <a:p>
            <a:pPr algn="ctr"/>
            <a:r>
              <a:rPr lang="ru-RU" sz="1400" b="1" dirty="0">
                <a:solidFill>
                  <a:prstClr val="black"/>
                </a:solidFill>
                <a:latin typeface="Bookman Old Style" panose="02050604050505020204" pitchFamily="18" charset="0"/>
                <a:cs typeface="Times New Roman" panose="02020603050405020304" pitchFamily="18" charset="0"/>
              </a:rPr>
              <a:t>Коми</a:t>
            </a:r>
          </a:p>
        </p:txBody>
      </p:sp>
      <p:sp>
        <p:nvSpPr>
          <p:cNvPr id="81" name="TextBox 80"/>
          <p:cNvSpPr txBox="1"/>
          <p:nvPr/>
        </p:nvSpPr>
        <p:spPr>
          <a:xfrm>
            <a:off x="7811506" y="5242943"/>
            <a:ext cx="957314" cy="523220"/>
          </a:xfrm>
          <a:prstGeom prst="rect">
            <a:avLst/>
          </a:prstGeom>
          <a:noFill/>
        </p:spPr>
        <p:txBody>
          <a:bodyPr wrap="none" rtlCol="0">
            <a:spAutoFit/>
          </a:bodyPr>
          <a:lstStyle/>
          <a:p>
            <a:pPr algn="ctr"/>
            <a:r>
              <a:rPr lang="ru-RU" sz="1400" b="1" dirty="0">
                <a:solidFill>
                  <a:srgbClr val="CC0000"/>
                </a:solidFill>
                <a:latin typeface="Bookman Old Style" panose="02050604050505020204" pitchFamily="18" charset="0"/>
                <a:cs typeface="Times New Roman" panose="02020603050405020304" pitchFamily="18" charset="0"/>
              </a:rPr>
              <a:t>840 873</a:t>
            </a:r>
          </a:p>
          <a:p>
            <a:pPr algn="ctr"/>
            <a:r>
              <a:rPr lang="ru-RU" sz="1400" b="1" dirty="0">
                <a:solidFill>
                  <a:srgbClr val="4400CC"/>
                </a:solidFill>
                <a:latin typeface="Bookman Old Style" panose="02050604050505020204" pitchFamily="18" charset="0"/>
                <a:cs typeface="Times New Roman" panose="02020603050405020304" pitchFamily="18" charset="0"/>
              </a:rPr>
              <a:t>101,5</a:t>
            </a:r>
            <a:endParaRPr lang="ru-RU" sz="2000" dirty="0">
              <a:solidFill>
                <a:srgbClr val="4400CC"/>
              </a:solidFill>
              <a:latin typeface="Bookman Old Style" panose="02050604050505020204" pitchFamily="18" charset="0"/>
            </a:endParaRPr>
          </a:p>
        </p:txBody>
      </p:sp>
      <p:sp>
        <p:nvSpPr>
          <p:cNvPr id="82" name="TextBox 81"/>
          <p:cNvSpPr txBox="1"/>
          <p:nvPr/>
        </p:nvSpPr>
        <p:spPr>
          <a:xfrm>
            <a:off x="8197417" y="1454218"/>
            <a:ext cx="957314" cy="523220"/>
          </a:xfrm>
          <a:prstGeom prst="rect">
            <a:avLst/>
          </a:prstGeom>
          <a:noFill/>
        </p:spPr>
        <p:txBody>
          <a:bodyPr wrap="none" rtlCol="0">
            <a:spAutoFit/>
          </a:bodyPr>
          <a:lstStyle/>
          <a:p>
            <a:pPr algn="ctr"/>
            <a:r>
              <a:rPr lang="ru-RU" sz="1400" b="1" dirty="0">
                <a:solidFill>
                  <a:srgbClr val="CC0000"/>
                </a:solidFill>
                <a:latin typeface="Bookman Old Style" panose="02050604050505020204" pitchFamily="18" charset="0"/>
                <a:cs typeface="Times New Roman" panose="02020603050405020304" pitchFamily="18" charset="0"/>
              </a:rPr>
              <a:t>753 557</a:t>
            </a:r>
          </a:p>
          <a:p>
            <a:pPr algn="ctr"/>
            <a:r>
              <a:rPr lang="ru-RU" sz="1400" b="1" dirty="0">
                <a:solidFill>
                  <a:srgbClr val="4400CC"/>
                </a:solidFill>
                <a:latin typeface="Bookman Old Style" panose="02050604050505020204" pitchFamily="18" charset="0"/>
                <a:cs typeface="Times New Roman" panose="02020603050405020304" pitchFamily="18" charset="0"/>
              </a:rPr>
              <a:t>100,7</a:t>
            </a:r>
            <a:endParaRPr lang="ru-RU" sz="2000" dirty="0">
              <a:solidFill>
                <a:srgbClr val="4400CC"/>
              </a:solidFill>
              <a:latin typeface="Bookman Old Style" panose="02050604050505020204" pitchFamily="18" charset="0"/>
            </a:endParaRPr>
          </a:p>
        </p:txBody>
      </p:sp>
      <p:cxnSp>
        <p:nvCxnSpPr>
          <p:cNvPr id="95" name="Прямая соединительная линия 94"/>
          <p:cNvCxnSpPr/>
          <p:nvPr/>
        </p:nvCxnSpPr>
        <p:spPr>
          <a:xfrm>
            <a:off x="440263" y="5146764"/>
            <a:ext cx="1098057" cy="3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p:cNvCxnSpPr/>
          <p:nvPr/>
        </p:nvCxnSpPr>
        <p:spPr>
          <a:xfrm flipH="1">
            <a:off x="1538320" y="4320840"/>
            <a:ext cx="2385961" cy="8384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p:cNvCxnSpPr/>
          <p:nvPr/>
        </p:nvCxnSpPr>
        <p:spPr>
          <a:xfrm flipV="1">
            <a:off x="375412" y="4102540"/>
            <a:ext cx="1059264" cy="15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p:cNvCxnSpPr/>
          <p:nvPr/>
        </p:nvCxnSpPr>
        <p:spPr>
          <a:xfrm flipV="1">
            <a:off x="9233650" y="2126365"/>
            <a:ext cx="520220" cy="114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Прямая соединительная линия 98"/>
          <p:cNvCxnSpPr/>
          <p:nvPr/>
        </p:nvCxnSpPr>
        <p:spPr>
          <a:xfrm flipH="1">
            <a:off x="8693574" y="2145335"/>
            <a:ext cx="540076" cy="4180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Прямая соединительная линия 101"/>
          <p:cNvCxnSpPr/>
          <p:nvPr/>
        </p:nvCxnSpPr>
        <p:spPr>
          <a:xfrm>
            <a:off x="429609" y="3076549"/>
            <a:ext cx="1665234" cy="40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Прямая соединительная линия 102"/>
          <p:cNvCxnSpPr/>
          <p:nvPr/>
        </p:nvCxnSpPr>
        <p:spPr>
          <a:xfrm flipV="1">
            <a:off x="375412" y="2061101"/>
            <a:ext cx="1225258" cy="8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Прямая соединительная линия 103"/>
          <p:cNvCxnSpPr/>
          <p:nvPr/>
        </p:nvCxnSpPr>
        <p:spPr>
          <a:xfrm flipV="1">
            <a:off x="375940" y="1061865"/>
            <a:ext cx="1224730" cy="130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Прямая соединительная линия 106"/>
          <p:cNvCxnSpPr/>
          <p:nvPr/>
        </p:nvCxnSpPr>
        <p:spPr>
          <a:xfrm flipH="1">
            <a:off x="1398671" y="3863641"/>
            <a:ext cx="1348962" cy="2324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p:cNvCxnSpPr/>
          <p:nvPr/>
        </p:nvCxnSpPr>
        <p:spPr>
          <a:xfrm>
            <a:off x="7811506" y="5242943"/>
            <a:ext cx="9573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Прямая соединительная линия 79"/>
          <p:cNvCxnSpPr/>
          <p:nvPr/>
        </p:nvCxnSpPr>
        <p:spPr>
          <a:xfrm>
            <a:off x="6139788" y="4353718"/>
            <a:ext cx="9573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166972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7623" y="0"/>
            <a:ext cx="11256754" cy="6858000"/>
          </a:xfrm>
          <a:prstGeom prst="rect">
            <a:avLst/>
          </a:prstGeom>
        </p:spPr>
      </p:pic>
      <p:sp>
        <p:nvSpPr>
          <p:cNvPr id="2" name="Заголовок 1"/>
          <p:cNvSpPr>
            <a:spLocks noGrp="1"/>
          </p:cNvSpPr>
          <p:nvPr>
            <p:ph type="title"/>
          </p:nvPr>
        </p:nvSpPr>
        <p:spPr>
          <a:xfrm>
            <a:off x="244783" y="94330"/>
            <a:ext cx="11921196" cy="467520"/>
          </a:xfrm>
        </p:spPr>
        <p:txBody>
          <a:bodyPr>
            <a:noAutofit/>
          </a:bodyPr>
          <a:lstStyle/>
          <a:p>
            <a:pPr algn="ctr">
              <a:defRPr/>
            </a:pPr>
            <a:r>
              <a:rPr lang="ru-RU" altLang="ru-RU" sz="2400" b="1" kern="0" cap="none" dirty="0">
                <a:latin typeface="Bookman Old Style" panose="02050604050505020204" pitchFamily="18" charset="0"/>
              </a:rPr>
              <a:t>Сопоставление численности населения и численности врачей по ряду субъектов Северо-Западного Федерального округа</a:t>
            </a:r>
            <a:endParaRPr lang="en-US" altLang="ru-RU" sz="2400" b="1" kern="0" cap="none" dirty="0">
              <a:latin typeface="Bookman Old Style" panose="02050604050505020204" pitchFamily="18" charset="0"/>
            </a:endParaRPr>
          </a:p>
        </p:txBody>
      </p:sp>
      <p:graphicFrame>
        <p:nvGraphicFramePr>
          <p:cNvPr id="5" name="Объект 4"/>
          <p:cNvGraphicFramePr>
            <a:graphicFrameLocks noGrp="1"/>
          </p:cNvGraphicFramePr>
          <p:nvPr>
            <p:ph sz="half" idx="1"/>
            <p:extLst>
              <p:ext uri="{D42A27DB-BD31-4B8C-83A1-F6EECF244321}">
                <p14:modId xmlns:p14="http://schemas.microsoft.com/office/powerpoint/2010/main" xmlns="" val="2759727229"/>
              </p:ext>
            </p:extLst>
          </p:nvPr>
        </p:nvGraphicFramePr>
        <p:xfrm>
          <a:off x="0" y="683394"/>
          <a:ext cx="12089331" cy="60735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879657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8255" y="0"/>
            <a:ext cx="11256754" cy="6858000"/>
          </a:xfrm>
          <a:prstGeom prst="rect">
            <a:avLst/>
          </a:prstGeom>
        </p:spPr>
      </p:pic>
      <p:sp>
        <p:nvSpPr>
          <p:cNvPr id="2" name="Заголовок 1"/>
          <p:cNvSpPr>
            <a:spLocks noGrp="1"/>
          </p:cNvSpPr>
          <p:nvPr>
            <p:ph type="title"/>
          </p:nvPr>
        </p:nvSpPr>
        <p:spPr>
          <a:xfrm>
            <a:off x="334963" y="259632"/>
            <a:ext cx="11630046" cy="418058"/>
          </a:xfrm>
        </p:spPr>
        <p:txBody>
          <a:bodyPr>
            <a:noAutofit/>
          </a:bodyPr>
          <a:lstStyle/>
          <a:p>
            <a:pPr algn="ctr"/>
            <a:r>
              <a:rPr lang="ru-RU" sz="2400" b="1" dirty="0">
                <a:solidFill>
                  <a:prstClr val="black"/>
                </a:solidFill>
                <a:latin typeface="Bookman Old Style" panose="02050604050505020204" pitchFamily="18" charset="0"/>
              </a:rPr>
              <a:t>Обеспеченность врачами и средним медицинским персоналом на 10 000 населения по ряду субъектов Северо-Западного Федерального округа</a:t>
            </a:r>
            <a:endParaRPr lang="ru-RU" sz="2400" b="1" dirty="0">
              <a:latin typeface="Bookman Old Style" panose="02050604050505020204" pitchFamily="18" charset="0"/>
            </a:endParaRPr>
          </a:p>
        </p:txBody>
      </p:sp>
      <p:graphicFrame>
        <p:nvGraphicFramePr>
          <p:cNvPr id="4" name="Объект 3"/>
          <p:cNvGraphicFramePr>
            <a:graphicFrameLocks noGrp="1"/>
          </p:cNvGraphicFramePr>
          <p:nvPr>
            <p:ph idx="1"/>
            <p:extLst/>
          </p:nvPr>
        </p:nvGraphicFramePr>
        <p:xfrm>
          <a:off x="1" y="981776"/>
          <a:ext cx="12191999" cy="5876223"/>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Прямая соединительная линия 6"/>
          <p:cNvCxnSpPr/>
          <p:nvPr/>
        </p:nvCxnSpPr>
        <p:spPr>
          <a:xfrm flipV="1">
            <a:off x="1592496" y="5068389"/>
            <a:ext cx="1777721" cy="1789611"/>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92280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7623" y="0"/>
            <a:ext cx="11256754" cy="6858000"/>
          </a:xfrm>
          <a:prstGeom prst="rect">
            <a:avLst/>
          </a:prstGeom>
        </p:spPr>
      </p:pic>
      <p:sp>
        <p:nvSpPr>
          <p:cNvPr id="2" name="Заголовок 1"/>
          <p:cNvSpPr>
            <a:spLocks noGrp="1"/>
          </p:cNvSpPr>
          <p:nvPr>
            <p:ph type="title"/>
          </p:nvPr>
        </p:nvSpPr>
        <p:spPr>
          <a:xfrm>
            <a:off x="155575" y="239296"/>
            <a:ext cx="11921196" cy="467520"/>
          </a:xfrm>
        </p:spPr>
        <p:txBody>
          <a:bodyPr>
            <a:noAutofit/>
          </a:bodyPr>
          <a:lstStyle/>
          <a:p>
            <a:pPr algn="ctr">
              <a:defRPr/>
            </a:pPr>
            <a:r>
              <a:rPr lang="ru-RU" altLang="ru-RU" sz="2400" b="1" kern="0" cap="none" dirty="0">
                <a:latin typeface="Bookman Old Style" panose="02050604050505020204" pitchFamily="18" charset="0"/>
              </a:rPr>
              <a:t>Сопоставление уровня среднемесячной заработной платы </a:t>
            </a:r>
            <a:r>
              <a:rPr lang="ru-RU" altLang="ru-RU" sz="2400" b="1" kern="0" cap="none" dirty="0" smtClean="0">
                <a:latin typeface="Bookman Old Style" panose="02050604050505020204" pitchFamily="18" charset="0"/>
              </a:rPr>
              <a:t>врачей и </a:t>
            </a:r>
            <a:r>
              <a:rPr lang="ru-RU" altLang="ru-RU" sz="2400" b="1" kern="0" cap="none" dirty="0">
                <a:latin typeface="Bookman Old Style" panose="02050604050505020204" pitchFamily="18" charset="0"/>
              </a:rPr>
              <a:t>обеспеченности населения врачами по ряду субъектов Северо-Западного Федерального округа </a:t>
            </a:r>
            <a:endParaRPr lang="en-US" altLang="ru-RU" sz="2400" b="1" kern="0" cap="none" dirty="0">
              <a:latin typeface="Bookman Old Style" panose="02050604050505020204" pitchFamily="18" charset="0"/>
            </a:endParaRPr>
          </a:p>
        </p:txBody>
      </p:sp>
      <p:graphicFrame>
        <p:nvGraphicFramePr>
          <p:cNvPr id="5" name="Объект 4"/>
          <p:cNvGraphicFramePr>
            <a:graphicFrameLocks noGrp="1"/>
          </p:cNvGraphicFramePr>
          <p:nvPr>
            <p:ph sz="half" idx="1"/>
            <p:extLst>
              <p:ext uri="{D42A27DB-BD31-4B8C-83A1-F6EECF244321}">
                <p14:modId xmlns:p14="http://schemas.microsoft.com/office/powerpoint/2010/main" xmlns="" val="3681142483"/>
              </p:ext>
            </p:extLst>
          </p:nvPr>
        </p:nvGraphicFramePr>
        <p:xfrm>
          <a:off x="0" y="825190"/>
          <a:ext cx="12192000" cy="6032810"/>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Прямая соединительная линия 7"/>
          <p:cNvCxnSpPr/>
          <p:nvPr/>
        </p:nvCxnSpPr>
        <p:spPr>
          <a:xfrm flipV="1">
            <a:off x="3557326" y="4938906"/>
            <a:ext cx="1882323" cy="1919094"/>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16228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121763" y="269261"/>
            <a:ext cx="10292177" cy="1200329"/>
          </a:xfrm>
          <a:prstGeom prst="rect">
            <a:avLst/>
          </a:prstGeom>
          <a:noFill/>
        </p:spPr>
        <p:txBody>
          <a:bodyPr wrap="square" rtlCol="0">
            <a:spAutoFit/>
          </a:bodyPr>
          <a:lstStyle/>
          <a:p>
            <a:pPr algn="ctr"/>
            <a:r>
              <a:rPr lang="ru-RU" sz="2400" b="1" dirty="0">
                <a:solidFill>
                  <a:prstClr val="black"/>
                </a:solidFill>
                <a:latin typeface="Bookman Old Style" pitchFamily="18" charset="0"/>
              </a:rPr>
              <a:t>Обеспеченность </a:t>
            </a:r>
            <a:r>
              <a:rPr lang="ru-RU" sz="2400" b="1" dirty="0" smtClean="0">
                <a:solidFill>
                  <a:prstClr val="black"/>
                </a:solidFill>
                <a:latin typeface="Bookman Old Style" pitchFamily="18" charset="0"/>
              </a:rPr>
              <a:t>врачами в Архангельской области </a:t>
            </a:r>
          </a:p>
          <a:p>
            <a:pPr algn="ctr"/>
            <a:r>
              <a:rPr lang="ru-RU" sz="2400" b="1" dirty="0" smtClean="0">
                <a:solidFill>
                  <a:prstClr val="black"/>
                </a:solidFill>
                <a:latin typeface="Bookman Old Style" pitchFamily="18" charset="0"/>
              </a:rPr>
              <a:t>в разрезе муниципальных образований </a:t>
            </a:r>
          </a:p>
          <a:p>
            <a:pPr algn="ctr"/>
            <a:r>
              <a:rPr lang="ru-RU" sz="2400" b="1" dirty="0">
                <a:solidFill>
                  <a:prstClr val="black"/>
                </a:solidFill>
                <a:latin typeface="Bookman Old Style" pitchFamily="18" charset="0"/>
              </a:rPr>
              <a:t>(</a:t>
            </a:r>
            <a:r>
              <a:rPr lang="ru-RU" sz="2400" b="1" dirty="0" smtClean="0">
                <a:solidFill>
                  <a:prstClr val="black"/>
                </a:solidFill>
                <a:latin typeface="Bookman Old Style" pitchFamily="18" charset="0"/>
              </a:rPr>
              <a:t>на </a:t>
            </a:r>
            <a:r>
              <a:rPr lang="ru-RU" sz="2400" b="1" dirty="0">
                <a:solidFill>
                  <a:prstClr val="black"/>
                </a:solidFill>
                <a:latin typeface="Bookman Old Style" pitchFamily="18" charset="0"/>
              </a:rPr>
              <a:t>10 000 </a:t>
            </a:r>
            <a:r>
              <a:rPr lang="ru-RU" sz="2400" b="1" dirty="0" smtClean="0">
                <a:solidFill>
                  <a:prstClr val="black"/>
                </a:solidFill>
                <a:latin typeface="Bookman Old Style" pitchFamily="18" charset="0"/>
              </a:rPr>
              <a:t>населения)</a:t>
            </a:r>
            <a:endParaRPr lang="ru-RU" sz="2400" b="1" dirty="0">
              <a:solidFill>
                <a:prstClr val="black"/>
              </a:solidFill>
              <a:latin typeface="Bookman Old Style" pitchFamily="18" charset="0"/>
            </a:endParaRPr>
          </a:p>
        </p:txBody>
      </p:sp>
      <p:graphicFrame>
        <p:nvGraphicFramePr>
          <p:cNvPr id="4" name="Диаграмма 3"/>
          <p:cNvGraphicFramePr/>
          <p:nvPr>
            <p:extLst>
              <p:ext uri="{D42A27DB-BD31-4B8C-83A1-F6EECF244321}">
                <p14:modId xmlns:p14="http://schemas.microsoft.com/office/powerpoint/2010/main" xmlns="" val="1572056387"/>
              </p:ext>
            </p:extLst>
          </p:nvPr>
        </p:nvGraphicFramePr>
        <p:xfrm>
          <a:off x="-99505" y="1089570"/>
          <a:ext cx="12075041" cy="6429062"/>
        </p:xfrm>
        <a:graphic>
          <a:graphicData uri="http://schemas.openxmlformats.org/drawingml/2006/chart">
            <c:chart xmlns:c="http://schemas.openxmlformats.org/drawingml/2006/chart" xmlns:r="http://schemas.openxmlformats.org/officeDocument/2006/relationships" r:id="rId3"/>
          </a:graphicData>
        </a:graphic>
      </p:graphicFrame>
      <p:pic>
        <p:nvPicPr>
          <p:cNvPr id="7170" name="Picture 2" descr="C:\Users\kraevamv\Documents\Соболева О.В\НОК\Презентации\картинки\stazhirovka_vrachey.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4286" y="38429"/>
            <a:ext cx="3153423" cy="210228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334194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1" name="TextBox 10"/>
          <p:cNvSpPr txBox="1"/>
          <p:nvPr/>
        </p:nvSpPr>
        <p:spPr>
          <a:xfrm>
            <a:off x="664684" y="751247"/>
            <a:ext cx="11193137" cy="4154984"/>
          </a:xfrm>
          <a:prstGeom prst="rect">
            <a:avLst/>
          </a:prstGeom>
          <a:noFill/>
        </p:spPr>
        <p:txBody>
          <a:bodyPr wrap="square" rtlCol="0">
            <a:spAutoFit/>
          </a:bodyPr>
          <a:lstStyle/>
          <a:p>
            <a:pPr marL="285750" indent="-285750">
              <a:buFontTx/>
              <a:buChar char="-"/>
              <a:defRPr/>
            </a:pPr>
            <a:endParaRPr lang="ru-RU" sz="1200" dirty="0">
              <a:solidFill>
                <a:srgbClr val="000000"/>
              </a:solidFill>
              <a:latin typeface="Bookman Old Style" charset="0"/>
              <a:ea typeface="Bookman Old Style" charset="0"/>
              <a:cs typeface="Bookman Old Style" charset="0"/>
            </a:endParaRPr>
          </a:p>
          <a:p>
            <a:pPr marL="285750" indent="-285750">
              <a:buFont typeface="Wingdings" panose="05000000000000000000" pitchFamily="2" charset="2"/>
              <a:buChar char="v"/>
              <a:defRPr/>
            </a:pPr>
            <a:r>
              <a:rPr lang="ru-RU" sz="2000" dirty="0">
                <a:latin typeface="Times New Roman" panose="02020603050405020304" pitchFamily="18" charset="0"/>
                <a:ea typeface="Bookman Old Style" charset="0"/>
                <a:cs typeface="Times New Roman" panose="02020603050405020304" pitchFamily="18" charset="0"/>
              </a:rPr>
              <a:t>низкий уровень развития телекоммуникационной инфраструктуры в сельской местности;</a:t>
            </a:r>
          </a:p>
          <a:p>
            <a:pPr>
              <a:defRPr/>
            </a:pPr>
            <a:endParaRPr lang="ru-RU" sz="2000" dirty="0">
              <a:latin typeface="Times New Roman" panose="02020603050405020304" pitchFamily="18" charset="0"/>
              <a:ea typeface="Bookman Old Style" charset="0"/>
              <a:cs typeface="Times New Roman" panose="02020603050405020304" pitchFamily="18" charset="0"/>
            </a:endParaRPr>
          </a:p>
          <a:p>
            <a:pPr marL="285750" indent="-285750">
              <a:buFont typeface="Wingdings" panose="05000000000000000000" pitchFamily="2" charset="2"/>
              <a:buChar char="v"/>
              <a:defRPr/>
            </a:pPr>
            <a:r>
              <a:rPr lang="ru-RU" sz="2000" dirty="0">
                <a:latin typeface="Times New Roman" panose="02020603050405020304" pitchFamily="18" charset="0"/>
                <a:ea typeface="Bookman Old Style" charset="0"/>
                <a:cs typeface="Times New Roman" panose="02020603050405020304" pitchFamily="18" charset="0"/>
              </a:rPr>
              <a:t>плохая социальная инфраструктура (ДДУ, клубы, магазины, места семейного досуга);</a:t>
            </a:r>
          </a:p>
          <a:p>
            <a:pPr>
              <a:defRPr/>
            </a:pPr>
            <a:r>
              <a:rPr lang="ru-RU" sz="2000" dirty="0">
                <a:latin typeface="Times New Roman" panose="02020603050405020304" pitchFamily="18" charset="0"/>
                <a:ea typeface="Bookman Old Style" charset="0"/>
                <a:cs typeface="Times New Roman" panose="02020603050405020304" pitchFamily="18" charset="0"/>
              </a:rPr>
              <a:t> </a:t>
            </a:r>
          </a:p>
          <a:p>
            <a:pPr marL="285750" indent="-285750">
              <a:buFont typeface="Wingdings" panose="05000000000000000000" pitchFamily="2" charset="2"/>
              <a:buChar char="v"/>
              <a:defRPr/>
            </a:pPr>
            <a:r>
              <a:rPr lang="ru-RU" sz="2000" dirty="0">
                <a:latin typeface="Times New Roman" panose="02020603050405020304" pitchFamily="18" charset="0"/>
                <a:ea typeface="Bookman Old Style" charset="0"/>
                <a:cs typeface="Times New Roman" panose="02020603050405020304" pitchFamily="18" charset="0"/>
              </a:rPr>
              <a:t>трудности бытового характера (отсутствие  централизованного водоснабжения, отопления, канализации);</a:t>
            </a:r>
          </a:p>
          <a:p>
            <a:pPr>
              <a:defRPr/>
            </a:pPr>
            <a:endParaRPr lang="ru-RU" sz="2000" dirty="0">
              <a:latin typeface="Times New Roman" panose="02020603050405020304" pitchFamily="18" charset="0"/>
              <a:ea typeface="Bookman Old Style" charset="0"/>
              <a:cs typeface="Times New Roman" panose="02020603050405020304" pitchFamily="18" charset="0"/>
            </a:endParaRPr>
          </a:p>
          <a:p>
            <a:pPr marL="285750" indent="-285750">
              <a:buFont typeface="Wingdings" panose="05000000000000000000" pitchFamily="2" charset="2"/>
              <a:buChar char="v"/>
              <a:defRPr/>
            </a:pPr>
            <a:r>
              <a:rPr lang="ru-RU" sz="2000" dirty="0">
                <a:latin typeface="Times New Roman" panose="02020603050405020304" pitchFamily="18" charset="0"/>
                <a:ea typeface="Bookman Old Style" charset="0"/>
                <a:cs typeface="Times New Roman" panose="02020603050405020304" pitchFamily="18" charset="0"/>
              </a:rPr>
              <a:t>трудности с трудоустройством супруга(и);</a:t>
            </a:r>
          </a:p>
          <a:p>
            <a:pPr marL="285750" indent="-285750">
              <a:buFont typeface="Wingdings" panose="05000000000000000000" pitchFamily="2" charset="2"/>
              <a:buChar char="v"/>
              <a:defRPr/>
            </a:pPr>
            <a:endParaRPr lang="ru-RU" sz="2000" dirty="0">
              <a:latin typeface="Times New Roman" panose="02020603050405020304" pitchFamily="18" charset="0"/>
              <a:ea typeface="Bookman Old Style" charset="0"/>
              <a:cs typeface="Times New Roman" panose="02020603050405020304" pitchFamily="18" charset="0"/>
            </a:endParaRPr>
          </a:p>
          <a:p>
            <a:pPr marL="285750" indent="-285750">
              <a:buFont typeface="Wingdings" panose="05000000000000000000" pitchFamily="2" charset="2"/>
              <a:buChar char="v"/>
              <a:defRPr/>
            </a:pPr>
            <a:r>
              <a:rPr lang="ru-RU" sz="2000" dirty="0">
                <a:latin typeface="Times New Roman" panose="02020603050405020304" pitchFamily="18" charset="0"/>
                <a:ea typeface="Bookman Old Style" charset="0"/>
                <a:cs typeface="Times New Roman" panose="02020603050405020304" pitchFamily="18" charset="0"/>
              </a:rPr>
              <a:t>низкий престиж профессии врача, в том числе сельского врача;</a:t>
            </a:r>
          </a:p>
          <a:p>
            <a:pPr>
              <a:defRPr/>
            </a:pPr>
            <a:endParaRPr lang="ru-RU" sz="2000" dirty="0">
              <a:latin typeface="Times New Roman" panose="02020603050405020304" pitchFamily="18" charset="0"/>
              <a:ea typeface="Bookman Old Style" charset="0"/>
              <a:cs typeface="Times New Roman" panose="02020603050405020304" pitchFamily="18" charset="0"/>
            </a:endParaRPr>
          </a:p>
          <a:p>
            <a:pPr marL="285750" indent="-285750">
              <a:buFont typeface="Wingdings" panose="05000000000000000000" pitchFamily="2" charset="2"/>
              <a:buChar char="v"/>
              <a:defRPr/>
            </a:pPr>
            <a:r>
              <a:rPr lang="ru-RU" sz="2000" dirty="0">
                <a:solidFill>
                  <a:prstClr val="black"/>
                </a:solidFill>
                <a:latin typeface="Times New Roman" panose="02020603050405020304" pitchFamily="18" charset="0"/>
                <a:ea typeface="Bookman Old Style" charset="0"/>
                <a:cs typeface="Times New Roman" panose="02020603050405020304" pitchFamily="18" charset="0"/>
              </a:rPr>
              <a:t>дефицит служебного жилья.</a:t>
            </a:r>
          </a:p>
          <a:p>
            <a:pPr>
              <a:defRPr/>
            </a:pPr>
            <a:endParaRPr lang="ru-RU" sz="1200" dirty="0">
              <a:latin typeface="Bookman Old Style" charset="0"/>
              <a:ea typeface="Bookman Old Style" charset="0"/>
              <a:cs typeface="Bookman Old Style" charset="0"/>
            </a:endParaRPr>
          </a:p>
        </p:txBody>
      </p:sp>
      <p:sp>
        <p:nvSpPr>
          <p:cNvPr id="3" name="Прямоугольник 2"/>
          <p:cNvSpPr/>
          <p:nvPr/>
        </p:nvSpPr>
        <p:spPr>
          <a:xfrm>
            <a:off x="2063552" y="332656"/>
            <a:ext cx="806489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prstClr val="black"/>
                </a:solidFill>
                <a:latin typeface="Bookman Old Style" pitchFamily="18" charset="0"/>
              </a:rPr>
              <a:t>Инфраструктурные особенности</a:t>
            </a:r>
          </a:p>
        </p:txBody>
      </p:sp>
      <p:sp>
        <p:nvSpPr>
          <p:cNvPr id="4" name="Прямоугольник 3"/>
          <p:cNvSpPr/>
          <p:nvPr/>
        </p:nvSpPr>
        <p:spPr>
          <a:xfrm>
            <a:off x="1616174" y="5265204"/>
            <a:ext cx="3888432" cy="720080"/>
          </a:xfrm>
          <a:prstGeom prst="rect">
            <a:avLst/>
          </a:prstGeom>
          <a:solidFill>
            <a:srgbClr val="8FB2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prstClr val="black"/>
                </a:solidFill>
                <a:latin typeface="Bookman Old Style" charset="0"/>
                <a:ea typeface="Bookman Old Style" charset="0"/>
                <a:cs typeface="Bookman Old Style" charset="0"/>
              </a:rPr>
              <a:t>особенности ментальности родителей</a:t>
            </a:r>
            <a:endParaRPr lang="ru-RU" dirty="0"/>
          </a:p>
        </p:txBody>
      </p:sp>
      <p:sp>
        <p:nvSpPr>
          <p:cNvPr id="5" name="Стрелка вправо 4"/>
          <p:cNvSpPr/>
          <p:nvPr/>
        </p:nvSpPr>
        <p:spPr>
          <a:xfrm>
            <a:off x="5879976" y="5396201"/>
            <a:ext cx="648072" cy="36004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6744071" y="4109292"/>
            <a:ext cx="4184661" cy="2704084"/>
          </a:xfrm>
          <a:prstGeom prst="ellipse">
            <a:avLst/>
          </a:prstGeom>
          <a:solidFill>
            <a:srgbClr val="B4CB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solidFill>
                <a:schemeClr val="accent4">
                  <a:lumMod val="75000"/>
                </a:schemeClr>
              </a:solidFill>
            </a:endParaRPr>
          </a:p>
          <a:p>
            <a:pPr algn="ctr"/>
            <a:r>
              <a:rPr lang="ru-RU" sz="1400" b="1" dirty="0">
                <a:solidFill>
                  <a:schemeClr val="tx1"/>
                </a:solidFill>
              </a:rPr>
              <a:t>Философский словарь: </a:t>
            </a:r>
          </a:p>
          <a:p>
            <a:pPr algn="ctr"/>
            <a:r>
              <a:rPr lang="ru-RU" sz="1400" b="1" dirty="0">
                <a:solidFill>
                  <a:schemeClr val="tx1"/>
                </a:solidFill>
              </a:rPr>
              <a:t>устойчивая настроенность внутреннего мира людей, совокупность сознательных и бессознательных установок и предрасположенностей индивидов, социальных общностей к определенному типу ценностей, мышления и действия</a:t>
            </a:r>
            <a:r>
              <a:rPr lang="ru-RU" sz="1400" dirty="0">
                <a:solidFill>
                  <a:schemeClr val="accent4">
                    <a:lumMod val="75000"/>
                  </a:schemeClr>
                </a:solidFill>
              </a:rPr>
              <a:t>.</a:t>
            </a:r>
          </a:p>
          <a:p>
            <a:pPr algn="ctr"/>
            <a:endParaRPr lang="ru-RU" dirty="0"/>
          </a:p>
        </p:txBody>
      </p:sp>
    </p:spTree>
    <p:extLst>
      <p:ext uri="{BB962C8B-B14F-4D97-AF65-F5344CB8AC3E}">
        <p14:creationId xmlns:p14="http://schemas.microsoft.com/office/powerpoint/2010/main" xmlns="" val="2464543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1" name="TextBox 10"/>
          <p:cNvSpPr txBox="1"/>
          <p:nvPr/>
        </p:nvSpPr>
        <p:spPr>
          <a:xfrm>
            <a:off x="308473" y="764704"/>
            <a:ext cx="11688896" cy="6709529"/>
          </a:xfrm>
          <a:prstGeom prst="rect">
            <a:avLst/>
          </a:prstGeom>
          <a:noFill/>
        </p:spPr>
        <p:txBody>
          <a:bodyPr wrap="square" rtlCol="0">
            <a:spAutoFit/>
          </a:bodyPr>
          <a:lstStyle/>
          <a:p>
            <a:pPr marL="285750" indent="-285750">
              <a:buFont typeface="Wingdings" panose="05000000000000000000" pitchFamily="2" charset="2"/>
              <a:buChar char="v"/>
              <a:defRPr/>
            </a:pPr>
            <a:r>
              <a:rPr lang="ru-RU" sz="2000" dirty="0">
                <a:latin typeface="Times New Roman" panose="02020603050405020304" pitchFamily="18" charset="0"/>
                <a:ea typeface="Bookman Old Style" charset="0"/>
                <a:cs typeface="Times New Roman" panose="02020603050405020304" pitchFamily="18" charset="0"/>
              </a:rPr>
              <a:t>готовность к оказанию медицинской помощи в круглосуточном режиме (без учета выходных и праздничных дней, отпусков);</a:t>
            </a:r>
          </a:p>
          <a:p>
            <a:pPr>
              <a:defRPr/>
            </a:pPr>
            <a:endParaRPr lang="ru-RU" sz="800" dirty="0">
              <a:latin typeface="Times New Roman" panose="02020603050405020304" pitchFamily="18" charset="0"/>
              <a:ea typeface="Bookman Old Style" charset="0"/>
              <a:cs typeface="Times New Roman" panose="02020603050405020304" pitchFamily="18" charset="0"/>
            </a:endParaRPr>
          </a:p>
          <a:p>
            <a:pPr marL="285750" indent="-285750">
              <a:buFont typeface="Wingdings" panose="05000000000000000000" pitchFamily="2" charset="2"/>
              <a:buChar char="v"/>
              <a:defRPr/>
            </a:pPr>
            <a:r>
              <a:rPr lang="ru-RU" sz="2000" dirty="0">
                <a:latin typeface="Times New Roman" panose="02020603050405020304" pitchFamily="18" charset="0"/>
                <a:ea typeface="Bookman Old Style" charset="0"/>
                <a:cs typeface="Times New Roman" panose="02020603050405020304" pitchFamily="18" charset="0"/>
              </a:rPr>
              <a:t>необходимость владения широким кругом компетенций и умений в силу потребности в оказании медицинской помощи, в том числе экстренной, по разным специальностям;</a:t>
            </a:r>
          </a:p>
          <a:p>
            <a:pPr>
              <a:defRPr/>
            </a:pPr>
            <a:endParaRPr lang="ru-RU" sz="800" dirty="0">
              <a:latin typeface="Times New Roman" panose="02020603050405020304" pitchFamily="18" charset="0"/>
              <a:ea typeface="Bookman Old Style" charset="0"/>
              <a:cs typeface="Times New Roman" panose="02020603050405020304" pitchFamily="18" charset="0"/>
            </a:endParaRPr>
          </a:p>
          <a:p>
            <a:pPr marL="285750" indent="-285750">
              <a:buFont typeface="Wingdings" panose="05000000000000000000" pitchFamily="2" charset="2"/>
              <a:buChar char="v"/>
              <a:defRPr/>
            </a:pPr>
            <a:r>
              <a:rPr lang="ru-RU" sz="2000" dirty="0">
                <a:latin typeface="Times New Roman" panose="02020603050405020304" pitchFamily="18" charset="0"/>
                <a:ea typeface="Bookman Old Style" charset="0"/>
                <a:cs typeface="Times New Roman" panose="02020603050405020304" pitchFamily="18" charset="0"/>
              </a:rPr>
              <a:t>недостаточная эффективность </a:t>
            </a:r>
            <a:r>
              <a:rPr lang="ru-RU" sz="2000" dirty="0" err="1">
                <a:latin typeface="Times New Roman" panose="02020603050405020304" pitchFamily="18" charset="0"/>
                <a:ea typeface="Bookman Old Style" charset="0"/>
                <a:cs typeface="Times New Roman" panose="02020603050405020304" pitchFamily="18" charset="0"/>
              </a:rPr>
              <a:t>профориентационных</a:t>
            </a:r>
            <a:r>
              <a:rPr lang="ru-RU" sz="2000" dirty="0">
                <a:latin typeface="Times New Roman" panose="02020603050405020304" pitchFamily="18" charset="0"/>
                <a:ea typeface="Bookman Old Style" charset="0"/>
                <a:cs typeface="Times New Roman" panose="02020603050405020304" pitchFamily="18" charset="0"/>
              </a:rPr>
              <a:t> мероприятий, </a:t>
            </a:r>
            <a:r>
              <a:rPr lang="ru-RU" sz="2000" dirty="0">
                <a:solidFill>
                  <a:prstClr val="black"/>
                </a:solidFill>
                <a:latin typeface="Times New Roman" panose="02020603050405020304" pitchFamily="18" charset="0"/>
                <a:cs typeface="Times New Roman" panose="02020603050405020304" pitchFamily="18" charset="0"/>
              </a:rPr>
              <a:t>низкая конкурентоспособность выпускников сельских школ при поступлении в высшие учебные заведения;</a:t>
            </a:r>
            <a:r>
              <a:rPr lang="ru-RU" sz="2000" dirty="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v"/>
              <a:defRPr/>
            </a:pPr>
            <a:endParaRPr lang="ru-RU" sz="800" dirty="0">
              <a:latin typeface="Times New Roman" panose="02020603050405020304" pitchFamily="18" charset="0"/>
              <a:ea typeface="Bookman Old Style" charset="0"/>
              <a:cs typeface="Times New Roman" panose="02020603050405020304" pitchFamily="18" charset="0"/>
            </a:endParaRPr>
          </a:p>
          <a:p>
            <a:pPr marL="285750" indent="-285750">
              <a:buFont typeface="Wingdings" panose="05000000000000000000" pitchFamily="2" charset="2"/>
              <a:buChar char="v"/>
              <a:defRPr/>
            </a:pPr>
            <a:r>
              <a:rPr lang="ru-RU" sz="2000" dirty="0">
                <a:latin typeface="Times New Roman" panose="02020603050405020304" pitchFamily="18" charset="0"/>
                <a:ea typeface="Bookman Old Style" charset="0"/>
                <a:cs typeface="Times New Roman" panose="02020603050405020304" pitchFamily="18" charset="0"/>
              </a:rPr>
              <a:t>сложности самореализации (поддержания уровня компетенции, отсутствие перспектив карьерного роста, недостаток общения в профессиональной среде единомышленников, отсутствие наставничества); </a:t>
            </a:r>
          </a:p>
          <a:p>
            <a:pPr>
              <a:defRPr/>
            </a:pPr>
            <a:endParaRPr lang="ru-RU" sz="800" dirty="0">
              <a:latin typeface="Times New Roman" panose="02020603050405020304" pitchFamily="18" charset="0"/>
              <a:ea typeface="Bookman Old Style" charset="0"/>
              <a:cs typeface="Times New Roman" panose="02020603050405020304" pitchFamily="18" charset="0"/>
            </a:endParaRPr>
          </a:p>
          <a:p>
            <a:pPr marL="285750" indent="-285750">
              <a:buFont typeface="Wingdings" panose="05000000000000000000" pitchFamily="2" charset="2"/>
              <a:buChar char="v"/>
              <a:defRPr/>
            </a:pPr>
            <a:r>
              <a:rPr lang="ru-RU" sz="2000" dirty="0">
                <a:latin typeface="Times New Roman" panose="02020603050405020304" pitchFamily="18" charset="0"/>
                <a:ea typeface="Bookman Old Style" charset="0"/>
                <a:cs typeface="Times New Roman" panose="02020603050405020304" pitchFamily="18" charset="0"/>
              </a:rPr>
              <a:t>необходимость неукоснительного соблюдения этики и деонтологии, в том числе в нерабочее время, и постоянного поддержания авторитета медицинского работника   («врач всегда на виду»);</a:t>
            </a:r>
          </a:p>
          <a:p>
            <a:pPr marL="285750" indent="-285750">
              <a:buFont typeface="Wingdings" panose="05000000000000000000" pitchFamily="2" charset="2"/>
              <a:buChar char="v"/>
              <a:defRPr/>
            </a:pPr>
            <a:endParaRPr lang="ru-RU" sz="800" dirty="0">
              <a:latin typeface="Times New Roman" panose="02020603050405020304" pitchFamily="18" charset="0"/>
              <a:ea typeface="Bookman Old Style" charset="0"/>
              <a:cs typeface="Times New Roman" panose="02020603050405020304" pitchFamily="18" charset="0"/>
            </a:endParaRPr>
          </a:p>
          <a:p>
            <a:pPr marL="285750" indent="-285750">
              <a:buFont typeface="Wingdings" panose="05000000000000000000" pitchFamily="2" charset="2"/>
              <a:buChar char="v"/>
              <a:defRPr/>
            </a:pPr>
            <a:r>
              <a:rPr lang="ru-RU" sz="2000" dirty="0">
                <a:latin typeface="Times New Roman" panose="02020603050405020304" pitchFamily="18" charset="0"/>
                <a:ea typeface="Bookman Old Style" charset="0"/>
                <a:cs typeface="Times New Roman" panose="02020603050405020304" pitchFamily="18" charset="0"/>
              </a:rPr>
              <a:t>возможность возникновения конфликтных ситуаций с определенной частью сельского населения (маленькая социально-территориальная общность);</a:t>
            </a:r>
          </a:p>
          <a:p>
            <a:pPr marL="285750" indent="-285750">
              <a:buFont typeface="Wingdings" panose="05000000000000000000" pitchFamily="2" charset="2"/>
              <a:buChar char="v"/>
              <a:defRPr/>
            </a:pPr>
            <a:endParaRPr lang="ru-RU" sz="800" dirty="0">
              <a:latin typeface="Times New Roman" panose="02020603050405020304" pitchFamily="18" charset="0"/>
              <a:ea typeface="Bookman Old Style" charset="0"/>
              <a:cs typeface="Times New Roman" panose="02020603050405020304" pitchFamily="18" charset="0"/>
            </a:endParaRPr>
          </a:p>
          <a:p>
            <a:pPr marL="285750" indent="-285750">
              <a:buFont typeface="Wingdings" panose="05000000000000000000" pitchFamily="2" charset="2"/>
              <a:buChar char="v"/>
              <a:defRPr/>
            </a:pPr>
            <a:r>
              <a:rPr lang="ru-RU" sz="2000" dirty="0">
                <a:latin typeface="Times New Roman" panose="02020603050405020304" pitchFamily="18" charset="0"/>
                <a:ea typeface="Bookman Old Style" charset="0"/>
                <a:cs typeface="Times New Roman" panose="02020603050405020304" pitchFamily="18" charset="0"/>
              </a:rPr>
              <a:t>необходимость посещения пациентов на дому, в том числе с учетом большого радиуса обслуживания; </a:t>
            </a:r>
          </a:p>
          <a:p>
            <a:pPr marL="285750" indent="-285750">
              <a:buFont typeface="Wingdings" panose="05000000000000000000" pitchFamily="2" charset="2"/>
              <a:buChar char="v"/>
              <a:defRPr/>
            </a:pPr>
            <a:endParaRPr lang="ru-RU" sz="800" dirty="0">
              <a:latin typeface="Times New Roman" panose="02020603050405020304" pitchFamily="18" charset="0"/>
              <a:ea typeface="Bookman Old Style" charset="0"/>
              <a:cs typeface="Times New Roman" panose="02020603050405020304" pitchFamily="18" charset="0"/>
            </a:endParaRPr>
          </a:p>
          <a:p>
            <a:pPr marL="285750" indent="-285750">
              <a:buFont typeface="Wingdings" panose="05000000000000000000" pitchFamily="2" charset="2"/>
              <a:buChar char="v"/>
              <a:defRPr/>
            </a:pPr>
            <a:r>
              <a:rPr lang="ru-RU" sz="2000" dirty="0">
                <a:latin typeface="Times New Roman" panose="02020603050405020304" pitchFamily="18" charset="0"/>
                <a:ea typeface="Bookman Old Style" charset="0"/>
                <a:cs typeface="Times New Roman" panose="02020603050405020304" pitchFamily="18" charset="0"/>
              </a:rPr>
              <a:t>низкий престиж профессии врача/медицинского работника, в том числе сельского.</a:t>
            </a:r>
          </a:p>
          <a:p>
            <a:pPr marL="285750" indent="-285750">
              <a:buFont typeface="Wingdings" panose="05000000000000000000" pitchFamily="2" charset="2"/>
              <a:buChar char="v"/>
              <a:defRPr/>
            </a:pPr>
            <a:endParaRPr lang="ru-RU" dirty="0">
              <a:latin typeface="Times New Roman" panose="02020603050405020304" pitchFamily="18" charset="0"/>
              <a:ea typeface="Bookman Old Style" charset="0"/>
              <a:cs typeface="Times New Roman" panose="02020603050405020304" pitchFamily="18" charset="0"/>
            </a:endParaRPr>
          </a:p>
          <a:p>
            <a:pPr marL="285750" indent="-285750">
              <a:buFont typeface="Wingdings" panose="05000000000000000000" pitchFamily="2" charset="2"/>
              <a:buChar char="v"/>
              <a:defRPr/>
            </a:pPr>
            <a:endParaRPr lang="ru-RU" sz="1600" dirty="0">
              <a:latin typeface="Times New Roman" panose="02020603050405020304" pitchFamily="18" charset="0"/>
              <a:ea typeface="Bookman Old Style" charset="0"/>
              <a:cs typeface="Times New Roman" panose="02020603050405020304" pitchFamily="18" charset="0"/>
            </a:endParaRPr>
          </a:p>
          <a:p>
            <a:pPr marL="285750" indent="-285750">
              <a:buFont typeface="Wingdings" panose="05000000000000000000" pitchFamily="2" charset="2"/>
              <a:buChar char="v"/>
              <a:defRPr/>
            </a:pPr>
            <a:endParaRPr lang="ru-RU" sz="1600" dirty="0">
              <a:latin typeface="Bookman Old Style" charset="0"/>
              <a:ea typeface="Bookman Old Style" charset="0"/>
              <a:cs typeface="Bookman Old Style" charset="0"/>
            </a:endParaRPr>
          </a:p>
          <a:p>
            <a:pPr>
              <a:defRPr/>
            </a:pPr>
            <a:endParaRPr lang="ru-RU" sz="1200" dirty="0">
              <a:latin typeface="Bookman Old Style" charset="0"/>
              <a:ea typeface="Bookman Old Style" charset="0"/>
              <a:cs typeface="Bookman Old Style" charset="0"/>
            </a:endParaRPr>
          </a:p>
        </p:txBody>
      </p:sp>
      <p:sp>
        <p:nvSpPr>
          <p:cNvPr id="3" name="Прямоугольник 2"/>
          <p:cNvSpPr/>
          <p:nvPr/>
        </p:nvSpPr>
        <p:spPr>
          <a:xfrm>
            <a:off x="2120473" y="224644"/>
            <a:ext cx="806489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prstClr val="black"/>
                </a:solidFill>
                <a:latin typeface="Bookman Old Style" pitchFamily="18" charset="0"/>
              </a:rPr>
              <a:t>Профессионально-кадровые особенности</a:t>
            </a:r>
          </a:p>
        </p:txBody>
      </p:sp>
    </p:spTree>
    <p:extLst>
      <p:ext uri="{BB962C8B-B14F-4D97-AF65-F5344CB8AC3E}">
        <p14:creationId xmlns:p14="http://schemas.microsoft.com/office/powerpoint/2010/main" xmlns="" val="2139262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2661" y="4294033"/>
            <a:ext cx="1264074" cy="1940846"/>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Заголовок 1"/>
          <p:cNvSpPr>
            <a:spLocks noGrp="1"/>
          </p:cNvSpPr>
          <p:nvPr>
            <p:ph type="title"/>
          </p:nvPr>
        </p:nvSpPr>
        <p:spPr>
          <a:xfrm>
            <a:off x="0" y="0"/>
            <a:ext cx="12192000" cy="1417769"/>
          </a:xfrm>
          <a:noFill/>
        </p:spPr>
        <p:txBody>
          <a:bodyPr>
            <a:noAutofit/>
          </a:bodyPr>
          <a:lstStyle/>
          <a:p>
            <a:pPr algn="ctr"/>
            <a:r>
              <a:rPr lang="ru-RU" sz="2400" b="1" dirty="0">
                <a:solidFill>
                  <a:prstClr val="black"/>
                </a:solidFill>
                <a:latin typeface="Bookman Old Style" pitchFamily="18" charset="0"/>
                <a:ea typeface="+mn-ea"/>
                <a:cs typeface="+mn-cs"/>
              </a:rPr>
              <a:t>АНАЛИЗ анкет </a:t>
            </a:r>
            <a:r>
              <a:rPr lang="ru-RU" sz="2400" b="1" dirty="0" smtClean="0">
                <a:solidFill>
                  <a:prstClr val="black"/>
                </a:solidFill>
                <a:latin typeface="Bookman Old Style" pitchFamily="18" charset="0"/>
                <a:ea typeface="+mn-ea"/>
                <a:cs typeface="+mn-cs"/>
              </a:rPr>
              <a:t/>
            </a:r>
            <a:br>
              <a:rPr lang="ru-RU" sz="2400" b="1" dirty="0" smtClean="0">
                <a:solidFill>
                  <a:prstClr val="black"/>
                </a:solidFill>
                <a:latin typeface="Bookman Old Style" pitchFamily="18" charset="0"/>
                <a:ea typeface="+mn-ea"/>
                <a:cs typeface="+mn-cs"/>
              </a:rPr>
            </a:br>
            <a:r>
              <a:rPr lang="ru-RU" sz="2400" b="1" dirty="0" smtClean="0">
                <a:solidFill>
                  <a:prstClr val="black"/>
                </a:solidFill>
                <a:latin typeface="Bookman Old Style" pitchFamily="18" charset="0"/>
                <a:ea typeface="+mn-ea"/>
                <a:cs typeface="+mn-cs"/>
              </a:rPr>
              <a:t>студентов </a:t>
            </a:r>
            <a:r>
              <a:rPr lang="ru-RU" sz="2400" b="1" dirty="0">
                <a:solidFill>
                  <a:prstClr val="black"/>
                </a:solidFill>
                <a:latin typeface="Bookman Old Style" pitchFamily="18" charset="0"/>
                <a:ea typeface="+mn-ea"/>
                <a:cs typeface="+mn-cs"/>
              </a:rPr>
              <a:t>6 курса лечебного факультета</a:t>
            </a:r>
            <a:br>
              <a:rPr lang="ru-RU" sz="2400" b="1" dirty="0">
                <a:solidFill>
                  <a:prstClr val="black"/>
                </a:solidFill>
                <a:latin typeface="Bookman Old Style" pitchFamily="18" charset="0"/>
                <a:ea typeface="+mn-ea"/>
                <a:cs typeface="+mn-cs"/>
              </a:rPr>
            </a:br>
            <a:r>
              <a:rPr lang="ru-RU" sz="2400" b="1" dirty="0">
                <a:solidFill>
                  <a:prstClr val="black"/>
                </a:solidFill>
                <a:latin typeface="Bookman Old Style" pitchFamily="18" charset="0"/>
                <a:ea typeface="+mn-ea"/>
                <a:cs typeface="+mn-cs"/>
              </a:rPr>
              <a:t>Северного государственного медицинского университета </a:t>
            </a:r>
            <a:br>
              <a:rPr lang="ru-RU" sz="2400" b="1" dirty="0">
                <a:solidFill>
                  <a:prstClr val="black"/>
                </a:solidFill>
                <a:latin typeface="Bookman Old Style" pitchFamily="18" charset="0"/>
                <a:ea typeface="+mn-ea"/>
                <a:cs typeface="+mn-cs"/>
              </a:rPr>
            </a:br>
            <a:r>
              <a:rPr lang="ru-RU" sz="2400" b="1" dirty="0">
                <a:solidFill>
                  <a:prstClr val="black"/>
                </a:solidFill>
                <a:latin typeface="Bookman Old Style" pitchFamily="18" charset="0"/>
                <a:ea typeface="+mn-ea"/>
                <a:cs typeface="+mn-cs"/>
              </a:rPr>
              <a:t>2015 -2016 г.г.</a:t>
            </a:r>
          </a:p>
        </p:txBody>
      </p:sp>
      <p:sp>
        <p:nvSpPr>
          <p:cNvPr id="4" name="object 14"/>
          <p:cNvSpPr txBox="1">
            <a:spLocks noGrp="1"/>
          </p:cNvSpPr>
          <p:nvPr>
            <p:ph idx="1"/>
          </p:nvPr>
        </p:nvSpPr>
        <p:spPr>
          <a:xfrm>
            <a:off x="181419" y="1431172"/>
            <a:ext cx="8003793" cy="2231380"/>
          </a:xfrm>
          <a:prstGeom prst="rect">
            <a:avLst/>
          </a:prstGeom>
          <a:noFill/>
        </p:spPr>
        <p:txBody>
          <a:bodyPr vert="horz" wrap="square" lIns="0" tIns="0" rIns="0" bIns="0" rtlCol="0">
            <a:spAutoFit/>
          </a:bodyPr>
          <a:lstStyle/>
          <a:p>
            <a:pPr marL="0" marR="5080" indent="0" algn="ctr">
              <a:lnSpc>
                <a:spcPct val="99500"/>
              </a:lnSpc>
              <a:spcBef>
                <a:spcPts val="0"/>
              </a:spcBef>
              <a:buNone/>
            </a:pPr>
            <a:r>
              <a:rPr lang="ru-RU" sz="2000" b="1" u="sng" spc="-905" dirty="0">
                <a:latin typeface="Times New Roman" panose="02020603050405020304" pitchFamily="18" charset="0"/>
                <a:cs typeface="Times New Roman" panose="02020603050405020304" pitchFamily="18" charset="0"/>
              </a:rPr>
              <a:t>               </a:t>
            </a:r>
            <a:r>
              <a:rPr sz="2000" b="1" u="sng" spc="-905" dirty="0">
                <a:latin typeface="Times New Roman" panose="02020603050405020304" pitchFamily="18" charset="0"/>
                <a:cs typeface="Times New Roman" panose="02020603050405020304" pitchFamily="18" charset="0"/>
              </a:rPr>
              <a:t>П</a:t>
            </a:r>
            <a:r>
              <a:rPr sz="2000" b="1" u="sng" spc="545" dirty="0">
                <a:latin typeface="Times New Roman" panose="02020603050405020304" pitchFamily="18" charset="0"/>
                <a:cs typeface="Times New Roman" panose="02020603050405020304" pitchFamily="18" charset="0"/>
              </a:rPr>
              <a:t> </a:t>
            </a:r>
            <a:r>
              <a:rPr sz="2000" b="1" u="sng" spc="-5" dirty="0" err="1">
                <a:latin typeface="Times New Roman" panose="02020603050405020304" pitchFamily="18" charset="0"/>
                <a:cs typeface="Times New Roman" panose="02020603050405020304" pitchFamily="18" charset="0"/>
              </a:rPr>
              <a:t>ричины</a:t>
            </a:r>
            <a:r>
              <a:rPr sz="2000" b="1" u="sng" spc="-5" dirty="0">
                <a:latin typeface="Times New Roman" panose="02020603050405020304" pitchFamily="18" charset="0"/>
                <a:cs typeface="Times New Roman" panose="02020603050405020304" pitchFamily="18" charset="0"/>
              </a:rPr>
              <a:t> </a:t>
            </a:r>
            <a:r>
              <a:rPr sz="2000" b="1" u="sng" dirty="0" smtClean="0">
                <a:latin typeface="Times New Roman" panose="02020603050405020304" pitchFamily="18" charset="0"/>
                <a:cs typeface="Times New Roman" panose="02020603050405020304" pitchFamily="18" charset="0"/>
              </a:rPr>
              <a:t>для </a:t>
            </a:r>
            <a:r>
              <a:rPr sz="2000" b="1" u="sng" spc="-5" dirty="0" err="1">
                <a:latin typeface="Times New Roman" panose="02020603050405020304" pitchFamily="18" charset="0"/>
                <a:cs typeface="Times New Roman" panose="02020603050405020304" pitchFamily="18" charset="0"/>
              </a:rPr>
              <a:t>принятия</a:t>
            </a:r>
            <a:r>
              <a:rPr sz="2000" b="1" u="sng" spc="-5" dirty="0">
                <a:latin typeface="Times New Roman" panose="02020603050405020304" pitchFamily="18" charset="0"/>
                <a:cs typeface="Times New Roman" panose="02020603050405020304" pitchFamily="18" charset="0"/>
              </a:rPr>
              <a:t> </a:t>
            </a:r>
            <a:r>
              <a:rPr lang="ru-RU" sz="2000" b="1" u="sng" spc="-5" dirty="0">
                <a:latin typeface="Times New Roman" panose="02020603050405020304" pitchFamily="18" charset="0"/>
                <a:cs typeface="Times New Roman" panose="02020603050405020304" pitchFamily="18" charset="0"/>
              </a:rPr>
              <a:t>решения работать </a:t>
            </a:r>
            <a:r>
              <a:rPr lang="ru-RU" sz="2000" b="1" u="sng" spc="-5" dirty="0" smtClean="0">
                <a:latin typeface="Times New Roman" panose="02020603050405020304" pitchFamily="18" charset="0"/>
                <a:cs typeface="Times New Roman" panose="02020603050405020304" pitchFamily="18" charset="0"/>
              </a:rPr>
              <a:t>на </a:t>
            </a:r>
            <a:r>
              <a:rPr lang="ru-RU" sz="2000" b="1" u="sng" spc="-5" dirty="0">
                <a:latin typeface="Times New Roman" panose="02020603050405020304" pitchFamily="18" charset="0"/>
                <a:cs typeface="Times New Roman" panose="02020603050405020304" pitchFamily="18" charset="0"/>
              </a:rPr>
              <a:t>селе</a:t>
            </a:r>
            <a:r>
              <a:rPr sz="2000" b="1" u="sng" spc="-5" dirty="0">
                <a:latin typeface="Times New Roman" panose="02020603050405020304" pitchFamily="18" charset="0"/>
                <a:cs typeface="Times New Roman" panose="02020603050405020304" pitchFamily="18" charset="0"/>
              </a:rPr>
              <a:t>: </a:t>
            </a:r>
            <a:endParaRPr lang="ru-RU" sz="2000" b="1" u="sng" spc="-5" dirty="0">
              <a:latin typeface="Times New Roman" panose="02020603050405020304" pitchFamily="18" charset="0"/>
              <a:cs typeface="Times New Roman" panose="02020603050405020304" pitchFamily="18" charset="0"/>
            </a:endParaRPr>
          </a:p>
          <a:p>
            <a:pPr marL="457200" marR="5080" indent="-457200" algn="just">
              <a:lnSpc>
                <a:spcPct val="99500"/>
              </a:lnSpc>
              <a:buFont typeface="+mj-lt"/>
              <a:buAutoNum type="arabicPeriod"/>
            </a:pPr>
            <a:r>
              <a:rPr lang="ru-RU" sz="2000" dirty="0" smtClean="0">
                <a:latin typeface="Times New Roman" panose="02020603050405020304" pitchFamily="18" charset="0"/>
                <a:cs typeface="Times New Roman" panose="02020603050405020304" pitchFamily="18" charset="0"/>
              </a:rPr>
              <a:t>в</a:t>
            </a:r>
            <a:r>
              <a:rPr sz="2000" dirty="0" err="1" smtClean="0">
                <a:latin typeface="Times New Roman" panose="02020603050405020304" pitchFamily="18" charset="0"/>
                <a:cs typeface="Times New Roman" panose="02020603050405020304" pitchFamily="18" charset="0"/>
              </a:rPr>
              <a:t>озможность</a:t>
            </a:r>
            <a:r>
              <a:rPr sz="2000" dirty="0" smtClean="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получения единовременной  компенсационной выплаты в размере 1 млн.</a:t>
            </a:r>
            <a:r>
              <a:rPr sz="2000" spc="-145" dirty="0">
                <a:latin typeface="Times New Roman" panose="02020603050405020304" pitchFamily="18" charset="0"/>
                <a:cs typeface="Times New Roman" panose="02020603050405020304" pitchFamily="18" charset="0"/>
              </a:rPr>
              <a:t> </a:t>
            </a:r>
            <a:r>
              <a:rPr sz="2000" dirty="0" err="1" smtClean="0">
                <a:latin typeface="Times New Roman" panose="02020603050405020304" pitchFamily="18" charset="0"/>
                <a:cs typeface="Times New Roman" panose="02020603050405020304" pitchFamily="18" charset="0"/>
              </a:rPr>
              <a:t>рублей</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t>
            </a:r>
            <a:r>
              <a:rPr lang="ru-RU" sz="2000" b="1" dirty="0" smtClean="0">
                <a:solidFill>
                  <a:srgbClr val="C00000"/>
                </a:solidFill>
                <a:latin typeface="Times New Roman" panose="02020603050405020304" pitchFamily="18" charset="0"/>
                <a:cs typeface="Times New Roman" panose="02020603050405020304" pitchFamily="18" charset="0"/>
              </a:rPr>
              <a:t>54% ( </a:t>
            </a:r>
            <a:r>
              <a:rPr lang="ru-RU" sz="2000" b="1" dirty="0">
                <a:solidFill>
                  <a:srgbClr val="C00000"/>
                </a:solidFill>
                <a:latin typeface="Times New Roman" panose="02020603050405020304" pitchFamily="18" charset="0"/>
                <a:cs typeface="Times New Roman" panose="02020603050405020304" pitchFamily="18" charset="0"/>
              </a:rPr>
              <a:t>37 </a:t>
            </a:r>
            <a:r>
              <a:rPr lang="ru-RU" sz="2000" b="1" dirty="0" smtClean="0">
                <a:solidFill>
                  <a:srgbClr val="C00000"/>
                </a:solidFill>
                <a:latin typeface="Times New Roman" panose="02020603050405020304" pitchFamily="18" charset="0"/>
                <a:cs typeface="Times New Roman" panose="02020603050405020304" pitchFamily="18" charset="0"/>
              </a:rPr>
              <a:t>чел.)</a:t>
            </a:r>
            <a:endParaRPr sz="2000" dirty="0">
              <a:latin typeface="Times New Roman" panose="02020603050405020304" pitchFamily="18" charset="0"/>
              <a:cs typeface="Times New Roman" panose="02020603050405020304" pitchFamily="18" charset="0"/>
            </a:endParaRPr>
          </a:p>
          <a:p>
            <a:pPr marL="457200" marR="179070" indent="-457200" algn="just">
              <a:lnSpc>
                <a:spcPct val="100000"/>
              </a:lnSpc>
              <a:buFont typeface="+mj-lt"/>
              <a:buAutoNum type="arabicPeriod"/>
            </a:pPr>
            <a:r>
              <a:rPr sz="2000" dirty="0" err="1" smtClean="0">
                <a:latin typeface="Times New Roman" panose="02020603050405020304" pitchFamily="18" charset="0"/>
                <a:cs typeface="Times New Roman" panose="02020603050405020304" pitchFamily="18" charset="0"/>
              </a:rPr>
              <a:t>улучшение</a:t>
            </a:r>
            <a:r>
              <a:rPr sz="2000" dirty="0" smtClean="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своего </a:t>
            </a:r>
            <a:r>
              <a:rPr sz="2000" dirty="0" err="1">
                <a:latin typeface="Times New Roman" panose="02020603050405020304" pitchFamily="18" charset="0"/>
                <a:cs typeface="Times New Roman" panose="02020603050405020304" pitchFamily="18" charset="0"/>
              </a:rPr>
              <a:t>финансового</a:t>
            </a:r>
            <a:r>
              <a:rPr sz="2000" spc="-140"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положения</a:t>
            </a:r>
            <a:r>
              <a:rPr sz="20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a:t>
            </a:r>
            <a:r>
              <a:rPr sz="2000" dirty="0" smtClean="0">
                <a:latin typeface="Times New Roman" panose="02020603050405020304" pitchFamily="18" charset="0"/>
                <a:cs typeface="Times New Roman" panose="02020603050405020304" pitchFamily="18" charset="0"/>
              </a:rPr>
              <a:t> </a:t>
            </a:r>
            <a:r>
              <a:rPr lang="ru-RU" sz="2000" b="1" dirty="0">
                <a:solidFill>
                  <a:srgbClr val="C00000"/>
                </a:solidFill>
                <a:latin typeface="Times New Roman" panose="02020603050405020304" pitchFamily="18" charset="0"/>
                <a:cs typeface="Times New Roman" panose="02020603050405020304" pitchFamily="18" charset="0"/>
              </a:rPr>
              <a:t>33% (22 </a:t>
            </a:r>
            <a:r>
              <a:rPr lang="ru-RU" sz="2000" b="1" dirty="0" smtClean="0">
                <a:solidFill>
                  <a:srgbClr val="C00000"/>
                </a:solidFill>
                <a:latin typeface="Times New Roman" panose="02020603050405020304" pitchFamily="18" charset="0"/>
                <a:cs typeface="Times New Roman" panose="02020603050405020304" pitchFamily="18" charset="0"/>
              </a:rPr>
              <a:t>чел.) </a:t>
            </a:r>
            <a:endParaRPr lang="ru-RU" sz="2000" dirty="0">
              <a:latin typeface="Times New Roman" panose="02020603050405020304" pitchFamily="18" charset="0"/>
              <a:cs typeface="Times New Roman" panose="02020603050405020304" pitchFamily="18" charset="0"/>
            </a:endParaRPr>
          </a:p>
          <a:p>
            <a:pPr marL="457200" marR="179070" indent="-457200" algn="just">
              <a:lnSpc>
                <a:spcPct val="100000"/>
              </a:lnSpc>
              <a:buFont typeface="+mj-lt"/>
              <a:buAutoNum type="arabicPeriod"/>
            </a:pPr>
            <a:r>
              <a:rPr sz="2000" dirty="0" err="1" smtClean="0">
                <a:latin typeface="Times New Roman" panose="02020603050405020304" pitchFamily="18" charset="0"/>
                <a:cs typeface="Times New Roman" panose="02020603050405020304" pitchFamily="18" charset="0"/>
              </a:rPr>
              <a:t>желание</a:t>
            </a:r>
            <a:r>
              <a:rPr sz="2000" dirty="0" smtClean="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переехать на постоянное место  жительства в </a:t>
            </a:r>
            <a:r>
              <a:rPr sz="2000" dirty="0" err="1">
                <a:latin typeface="Times New Roman" panose="02020603050405020304" pitchFamily="18" charset="0"/>
                <a:cs typeface="Times New Roman" panose="02020603050405020304" pitchFamily="18" charset="0"/>
              </a:rPr>
              <a:t>сельскую</a:t>
            </a:r>
            <a:r>
              <a:rPr sz="2000" spc="-55" dirty="0">
                <a:latin typeface="Times New Roman" panose="02020603050405020304" pitchFamily="18" charset="0"/>
                <a:cs typeface="Times New Roman" panose="02020603050405020304" pitchFamily="18" charset="0"/>
              </a:rPr>
              <a:t> </a:t>
            </a:r>
            <a:r>
              <a:rPr sz="2000" dirty="0" err="1" smtClean="0">
                <a:latin typeface="Times New Roman" panose="02020603050405020304" pitchFamily="18" charset="0"/>
                <a:cs typeface="Times New Roman" panose="02020603050405020304" pitchFamily="18" charset="0"/>
              </a:rPr>
              <a:t>местность</a:t>
            </a:r>
            <a:r>
              <a:rPr lang="ru-RU" sz="2000" dirty="0" smtClean="0">
                <a:latin typeface="Times New Roman" panose="02020603050405020304" pitchFamily="18" charset="0"/>
                <a:cs typeface="Times New Roman" panose="02020603050405020304" pitchFamily="18" charset="0"/>
              </a:rPr>
              <a:t> – </a:t>
            </a:r>
            <a:r>
              <a:rPr lang="ru-RU" sz="2000" b="1" dirty="0" smtClean="0">
                <a:solidFill>
                  <a:srgbClr val="C00000"/>
                </a:solidFill>
                <a:latin typeface="Times New Roman" panose="02020603050405020304" pitchFamily="18" charset="0"/>
                <a:cs typeface="Times New Roman" panose="02020603050405020304" pitchFamily="18" charset="0"/>
              </a:rPr>
              <a:t>13</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smtClean="0">
                <a:solidFill>
                  <a:srgbClr val="C00000"/>
                </a:solidFill>
                <a:latin typeface="Times New Roman" panose="02020603050405020304" pitchFamily="18" charset="0"/>
                <a:cs typeface="Times New Roman" panose="02020603050405020304" pitchFamily="18" charset="0"/>
              </a:rPr>
              <a:t>(</a:t>
            </a:r>
            <a:r>
              <a:rPr lang="ru-RU" sz="2000" b="1" dirty="0">
                <a:solidFill>
                  <a:srgbClr val="C00000"/>
                </a:solidFill>
                <a:latin typeface="Times New Roman" panose="02020603050405020304" pitchFamily="18" charset="0"/>
                <a:cs typeface="Times New Roman" panose="02020603050405020304" pitchFamily="18" charset="0"/>
              </a:rPr>
              <a:t>9 </a:t>
            </a:r>
            <a:r>
              <a:rPr lang="ru-RU" sz="2000" b="1" dirty="0" smtClean="0">
                <a:solidFill>
                  <a:srgbClr val="C00000"/>
                </a:solidFill>
                <a:latin typeface="Times New Roman" panose="02020603050405020304" pitchFamily="18" charset="0"/>
                <a:cs typeface="Times New Roman" panose="02020603050405020304" pitchFamily="18" charset="0"/>
              </a:rPr>
              <a:t>чел.)</a:t>
            </a:r>
          </a:p>
        </p:txBody>
      </p:sp>
      <p:sp>
        <p:nvSpPr>
          <p:cNvPr id="6" name="Содержимое 2"/>
          <p:cNvSpPr txBox="1">
            <a:spLocks/>
          </p:cNvSpPr>
          <p:nvPr/>
        </p:nvSpPr>
        <p:spPr>
          <a:xfrm>
            <a:off x="2515339" y="3790763"/>
            <a:ext cx="9445842" cy="2947387"/>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ru-RU" sz="2000" b="1" u="sng" dirty="0">
                <a:latin typeface="Times New Roman" panose="02020603050405020304" pitchFamily="18" charset="0"/>
                <a:cs typeface="Times New Roman" panose="02020603050405020304" pitchFamily="18" charset="0"/>
              </a:rPr>
              <a:t>Причины почему студенты не хотят ехать </a:t>
            </a:r>
            <a:r>
              <a:rPr lang="ru-RU" sz="2000" b="1" u="sng" dirty="0" smtClean="0">
                <a:latin typeface="Times New Roman" panose="02020603050405020304" pitchFamily="18" charset="0"/>
                <a:cs typeface="Times New Roman" panose="02020603050405020304" pitchFamily="18" charset="0"/>
              </a:rPr>
              <a:t>на село:</a:t>
            </a:r>
            <a:endParaRPr lang="ru-RU" sz="2000" u="sng" dirty="0" smtClean="0">
              <a:latin typeface="Times New Roman" panose="02020603050405020304" pitchFamily="18" charset="0"/>
              <a:cs typeface="Times New Roman" panose="02020603050405020304" pitchFamily="18" charset="0"/>
            </a:endParaRPr>
          </a:p>
          <a:p>
            <a:pPr marL="514350" indent="-514350">
              <a:buFont typeface="+mj-lt"/>
              <a:buAutoNum type="arabicPeriod"/>
            </a:pPr>
            <a:r>
              <a:rPr lang="ru-RU" sz="2000" dirty="0">
                <a:solidFill>
                  <a:prstClr val="black"/>
                </a:solidFill>
                <a:latin typeface="Times New Roman" panose="02020603050405020304" pitchFamily="18" charset="0"/>
                <a:cs typeface="Times New Roman" panose="02020603050405020304" pitchFamily="18" charset="0"/>
              </a:rPr>
              <a:t>д</a:t>
            </a:r>
            <a:r>
              <a:rPr lang="ru-RU" sz="2000" dirty="0" smtClean="0">
                <a:solidFill>
                  <a:prstClr val="black"/>
                </a:solidFill>
                <a:latin typeface="Times New Roman" panose="02020603050405020304" pitchFamily="18" charset="0"/>
                <a:cs typeface="Times New Roman" panose="02020603050405020304" pitchFamily="18" charset="0"/>
              </a:rPr>
              <a:t>оступ к интернет ресурсам (отсутствие мобильной связи и интернета ) – </a:t>
            </a:r>
            <a:r>
              <a:rPr lang="ru-RU" sz="2000" b="1" dirty="0" smtClean="0">
                <a:solidFill>
                  <a:srgbClr val="C00000"/>
                </a:solidFill>
                <a:latin typeface="Times New Roman" panose="02020603050405020304" pitchFamily="18" charset="0"/>
                <a:cs typeface="Times New Roman" panose="02020603050405020304" pitchFamily="18" charset="0"/>
              </a:rPr>
              <a:t>43%</a:t>
            </a:r>
          </a:p>
          <a:p>
            <a:pPr marL="514350" indent="-514350">
              <a:buFont typeface="+mj-lt"/>
              <a:buAutoNum type="arabicPeriod"/>
            </a:pPr>
            <a:r>
              <a:rPr lang="ru-RU" sz="2000" dirty="0" smtClean="0">
                <a:solidFill>
                  <a:prstClr val="black"/>
                </a:solidFill>
                <a:latin typeface="Times New Roman" panose="02020603050405020304" pitchFamily="18" charset="0"/>
                <a:cs typeface="Times New Roman" panose="02020603050405020304" pitchFamily="18" charset="0"/>
              </a:rPr>
              <a:t>отсутствие инфраструктуры – </a:t>
            </a:r>
            <a:r>
              <a:rPr lang="ru-RU" sz="2000" b="1" dirty="0" smtClean="0">
                <a:solidFill>
                  <a:srgbClr val="C00000"/>
                </a:solidFill>
                <a:latin typeface="Times New Roman" panose="02020603050405020304" pitchFamily="18" charset="0"/>
                <a:cs typeface="Times New Roman" panose="02020603050405020304" pitchFamily="18" charset="0"/>
              </a:rPr>
              <a:t>38%</a:t>
            </a:r>
          </a:p>
          <a:p>
            <a:pPr marL="514350" indent="-514350">
              <a:buFont typeface="+mj-lt"/>
              <a:buAutoNum type="arabicPeriod"/>
            </a:pPr>
            <a:r>
              <a:rPr lang="ru-RU" sz="2000" dirty="0" smtClean="0">
                <a:solidFill>
                  <a:prstClr val="black"/>
                </a:solidFill>
                <a:latin typeface="Times New Roman" panose="02020603050405020304" pitchFamily="18" charset="0"/>
                <a:cs typeface="Times New Roman" panose="02020603050405020304" pitchFamily="18" charset="0"/>
              </a:rPr>
              <a:t>нет </a:t>
            </a:r>
            <a:r>
              <a:rPr lang="ru-RU" sz="2000" dirty="0">
                <a:solidFill>
                  <a:prstClr val="black"/>
                </a:solidFill>
                <a:latin typeface="Times New Roman" panose="02020603050405020304" pitchFamily="18" charset="0"/>
                <a:cs typeface="Times New Roman" panose="02020603050405020304" pitchFamily="18" charset="0"/>
              </a:rPr>
              <a:t>благоустроенного жилья – </a:t>
            </a:r>
            <a:r>
              <a:rPr lang="ru-RU" sz="2000" b="1" dirty="0">
                <a:solidFill>
                  <a:srgbClr val="C00000"/>
                </a:solidFill>
                <a:latin typeface="Times New Roman" panose="02020603050405020304" pitchFamily="18" charset="0"/>
                <a:cs typeface="Times New Roman" panose="02020603050405020304" pitchFamily="18" charset="0"/>
              </a:rPr>
              <a:t>35%</a:t>
            </a:r>
          </a:p>
          <a:p>
            <a:pPr marL="514350" indent="-514350">
              <a:buFont typeface="+mj-lt"/>
              <a:buAutoNum type="arabicPeriod"/>
            </a:pPr>
            <a:r>
              <a:rPr lang="ru-RU" sz="2000" dirty="0">
                <a:solidFill>
                  <a:prstClr val="black"/>
                </a:solidFill>
                <a:latin typeface="Times New Roman" panose="02020603050405020304" pitchFamily="18" charset="0"/>
                <a:cs typeface="Times New Roman" panose="02020603050405020304" pitchFamily="18" charset="0"/>
              </a:rPr>
              <a:t>нет транспорта  - </a:t>
            </a:r>
            <a:r>
              <a:rPr lang="ru-RU" sz="2000" b="1" dirty="0">
                <a:solidFill>
                  <a:srgbClr val="C00000"/>
                </a:solidFill>
                <a:latin typeface="Times New Roman" panose="02020603050405020304" pitchFamily="18" charset="0"/>
                <a:cs typeface="Times New Roman" panose="02020603050405020304" pitchFamily="18" charset="0"/>
              </a:rPr>
              <a:t>24%</a:t>
            </a:r>
          </a:p>
          <a:p>
            <a:pPr marL="514350" indent="-514350">
              <a:buFont typeface="+mj-lt"/>
              <a:buAutoNum type="arabicPeriod"/>
            </a:pPr>
            <a:r>
              <a:rPr lang="ru-RU" sz="2000" dirty="0">
                <a:solidFill>
                  <a:prstClr val="black"/>
                </a:solidFill>
                <a:latin typeface="Times New Roman" panose="02020603050405020304" pitchFamily="18" charset="0"/>
                <a:cs typeface="Times New Roman" panose="02020603050405020304" pitchFamily="18" charset="0"/>
              </a:rPr>
              <a:t>ненормированный рабочий день - </a:t>
            </a:r>
            <a:r>
              <a:rPr lang="ru-RU" sz="2000" b="1" dirty="0">
                <a:solidFill>
                  <a:srgbClr val="C00000"/>
                </a:solidFill>
                <a:latin typeface="Times New Roman" panose="02020603050405020304" pitchFamily="18" charset="0"/>
                <a:cs typeface="Times New Roman" panose="02020603050405020304" pitchFamily="18" charset="0"/>
              </a:rPr>
              <a:t>13%</a:t>
            </a:r>
          </a:p>
          <a:p>
            <a:pPr marL="514350" indent="-514350">
              <a:buFont typeface="+mj-lt"/>
              <a:buAutoNum type="arabicPeriod"/>
            </a:pPr>
            <a:r>
              <a:rPr lang="ru-RU" sz="2000" dirty="0">
                <a:solidFill>
                  <a:prstClr val="black"/>
                </a:solidFill>
                <a:latin typeface="Times New Roman" panose="02020603050405020304" pitchFamily="18" charset="0"/>
                <a:cs typeface="Times New Roman" panose="02020603050405020304" pitchFamily="18" charset="0"/>
              </a:rPr>
              <a:t>асоциальная часть жителей деревень отличается агрессивным поведением - </a:t>
            </a:r>
            <a:r>
              <a:rPr lang="ru-RU" sz="2000" b="1" dirty="0">
                <a:solidFill>
                  <a:srgbClr val="C00000"/>
                </a:solidFill>
                <a:latin typeface="Times New Roman" panose="02020603050405020304" pitchFamily="18" charset="0"/>
                <a:cs typeface="Times New Roman" panose="02020603050405020304" pitchFamily="18" charset="0"/>
              </a:rPr>
              <a:t>4%</a:t>
            </a:r>
          </a:p>
        </p:txBody>
      </p:sp>
      <p:pic>
        <p:nvPicPr>
          <p:cNvPr id="1331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371339" y="1858455"/>
            <a:ext cx="1728192" cy="1294476"/>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31489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88776"/>
            <a:ext cx="12192000" cy="764704"/>
          </a:xfrm>
          <a:noFill/>
        </p:spPr>
        <p:txBody>
          <a:bodyPr>
            <a:noAutofit/>
          </a:bodyPr>
          <a:lstStyle/>
          <a:p>
            <a:pPr algn="ctr"/>
            <a:r>
              <a:rPr lang="ru-RU" sz="2400" b="1" dirty="0">
                <a:solidFill>
                  <a:prstClr val="black"/>
                </a:solidFill>
                <a:latin typeface="Bookman Old Style" pitchFamily="18" charset="0"/>
                <a:ea typeface="+mn-ea"/>
                <a:cs typeface="+mn-cs"/>
              </a:rPr>
              <a:t>АНАЛИЗ анкет обучающихся </a:t>
            </a:r>
            <a:br>
              <a:rPr lang="ru-RU" sz="2400" b="1" dirty="0">
                <a:solidFill>
                  <a:prstClr val="black"/>
                </a:solidFill>
                <a:latin typeface="Bookman Old Style" pitchFamily="18" charset="0"/>
                <a:ea typeface="+mn-ea"/>
                <a:cs typeface="+mn-cs"/>
              </a:rPr>
            </a:br>
            <a:r>
              <a:rPr lang="ru-RU" sz="2400" b="1" dirty="0">
                <a:solidFill>
                  <a:prstClr val="black"/>
                </a:solidFill>
                <a:latin typeface="Bookman Old Style" pitchFamily="18" charset="0"/>
                <a:ea typeface="+mn-ea"/>
                <a:cs typeface="+mn-cs"/>
              </a:rPr>
              <a:t>Архангельского медицинского колледжа 2017 год</a:t>
            </a:r>
          </a:p>
        </p:txBody>
      </p:sp>
      <p:sp>
        <p:nvSpPr>
          <p:cNvPr id="3" name="Объект 2"/>
          <p:cNvSpPr>
            <a:spLocks noGrp="1"/>
          </p:cNvSpPr>
          <p:nvPr>
            <p:ph idx="1"/>
          </p:nvPr>
        </p:nvSpPr>
        <p:spPr>
          <a:xfrm>
            <a:off x="204186" y="1076410"/>
            <a:ext cx="11978936" cy="1400461"/>
          </a:xfrm>
          <a:noFill/>
        </p:spPr>
        <p:txBody>
          <a:bodyPr>
            <a:noAutofit/>
          </a:bodyPr>
          <a:lstStyle/>
          <a:p>
            <a:pPr marL="0" indent="0">
              <a:buNone/>
            </a:pPr>
            <a:r>
              <a:rPr lang="ru-RU" sz="2000" b="1" dirty="0" smtClean="0">
                <a:solidFill>
                  <a:srgbClr val="FF0000"/>
                </a:solidFill>
                <a:latin typeface="Times New Roman" panose="02020603050405020304" pitchFamily="18" charset="0"/>
                <a:cs typeface="Times New Roman" panose="02020603050405020304" pitchFamily="18" charset="0"/>
              </a:rPr>
              <a:t>90%  </a:t>
            </a:r>
            <a:r>
              <a:rPr lang="ru-RU" sz="2000" dirty="0">
                <a:latin typeface="Times New Roman" panose="02020603050405020304" pitchFamily="18" charset="0"/>
                <a:cs typeface="Times New Roman" panose="02020603050405020304" pitchFamily="18" charset="0"/>
              </a:rPr>
              <a:t>с</a:t>
            </a:r>
            <a:r>
              <a:rPr lang="ru-RU" sz="2000" dirty="0" smtClean="0">
                <a:latin typeface="Times New Roman" panose="02020603050405020304" pitchFamily="18" charset="0"/>
                <a:cs typeface="Times New Roman" panose="02020603050405020304" pitchFamily="18" charset="0"/>
              </a:rPr>
              <a:t>обираются </a:t>
            </a:r>
            <a:r>
              <a:rPr lang="ru-RU" sz="2000" dirty="0">
                <a:latin typeface="Times New Roman" panose="02020603050405020304" pitchFamily="18" charset="0"/>
                <a:cs typeface="Times New Roman" panose="02020603050405020304" pitchFamily="18" charset="0"/>
              </a:rPr>
              <a:t>работать по специальности после получения диплома </a:t>
            </a:r>
          </a:p>
          <a:p>
            <a:pPr marL="0" indent="0">
              <a:buNone/>
            </a:pPr>
            <a:r>
              <a:rPr lang="ru-RU" sz="2000" b="1" dirty="0" smtClean="0">
                <a:solidFill>
                  <a:srgbClr val="FF0000"/>
                </a:solidFill>
                <a:latin typeface="Times New Roman" panose="02020603050405020304" pitchFamily="18" charset="0"/>
                <a:cs typeface="Times New Roman" panose="02020603050405020304" pitchFamily="18" charset="0"/>
              </a:rPr>
              <a:t>90%  </a:t>
            </a:r>
            <a:r>
              <a:rPr lang="ru-RU" sz="2000" dirty="0">
                <a:latin typeface="Times New Roman" panose="02020603050405020304" pitchFamily="18" charset="0"/>
                <a:cs typeface="Times New Roman" panose="02020603050405020304" pitchFamily="18" charset="0"/>
              </a:rPr>
              <a:t>ж</a:t>
            </a:r>
            <a:r>
              <a:rPr lang="ru-RU" sz="2000" dirty="0" smtClean="0">
                <a:latin typeface="Times New Roman" panose="02020603050405020304" pitchFamily="18" charset="0"/>
                <a:cs typeface="Times New Roman" panose="02020603050405020304" pitchFamily="18" charset="0"/>
              </a:rPr>
              <a:t>елают </a:t>
            </a:r>
            <a:r>
              <a:rPr lang="ru-RU" sz="2000" dirty="0">
                <a:latin typeface="Times New Roman" panose="02020603050405020304" pitchFamily="18" charset="0"/>
                <a:cs typeface="Times New Roman" panose="02020603050405020304" pitchFamily="18" charset="0"/>
              </a:rPr>
              <a:t>работать в медицинских организациях Архангельска и Северодвинска </a:t>
            </a:r>
            <a:endParaRPr lang="ru-RU" sz="2000" dirty="0" smtClean="0">
              <a:latin typeface="Times New Roman" panose="02020603050405020304" pitchFamily="18" charset="0"/>
              <a:cs typeface="Times New Roman" panose="02020603050405020304" pitchFamily="18" charset="0"/>
            </a:endParaRPr>
          </a:p>
          <a:p>
            <a:pPr marL="0" indent="0">
              <a:buNone/>
            </a:pPr>
            <a:r>
              <a:rPr lang="ru-RU" sz="2000" b="1" dirty="0" smtClean="0">
                <a:solidFill>
                  <a:srgbClr val="FF0000"/>
                </a:solidFill>
                <a:latin typeface="Times New Roman" panose="02020603050405020304" pitchFamily="18" charset="0"/>
                <a:cs typeface="Times New Roman" panose="02020603050405020304" pitchFamily="18" charset="0"/>
              </a:rPr>
              <a:t>5%    </a:t>
            </a:r>
            <a:r>
              <a:rPr lang="ru-RU" sz="2000" dirty="0">
                <a:latin typeface="Times New Roman" panose="02020603050405020304" pitchFamily="18" charset="0"/>
                <a:cs typeface="Times New Roman" panose="02020603050405020304" pitchFamily="18" charset="0"/>
              </a:rPr>
              <a:t>г</a:t>
            </a:r>
            <a:r>
              <a:rPr lang="ru-RU" sz="2000" dirty="0" smtClean="0">
                <a:latin typeface="Times New Roman" panose="02020603050405020304" pitchFamily="18" charset="0"/>
                <a:cs typeface="Times New Roman" panose="02020603050405020304" pitchFamily="18" charset="0"/>
              </a:rPr>
              <a:t>отовы </a:t>
            </a:r>
            <a:r>
              <a:rPr lang="ru-RU" sz="2000" dirty="0">
                <a:latin typeface="Times New Roman" panose="02020603050405020304" pitchFamily="18" charset="0"/>
                <a:cs typeface="Times New Roman" panose="02020603050405020304" pitchFamily="18" charset="0"/>
              </a:rPr>
              <a:t>уехать работать в сельскую </a:t>
            </a:r>
            <a:r>
              <a:rPr lang="ru-RU" sz="2000" dirty="0" smtClean="0">
                <a:latin typeface="Times New Roman" panose="02020603050405020304" pitchFamily="18" charset="0"/>
                <a:cs typeface="Times New Roman" panose="02020603050405020304" pitchFamily="18" charset="0"/>
              </a:rPr>
              <a:t>местность</a:t>
            </a:r>
            <a:endParaRPr lang="ru-RU" sz="2000" b="1" dirty="0" smtClean="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072276" y="2528679"/>
            <a:ext cx="8314941" cy="400110"/>
          </a:xfrm>
          <a:prstGeom prst="rect">
            <a:avLst/>
          </a:prstGeom>
          <a:noFill/>
        </p:spPr>
        <p:txBody>
          <a:bodyPr wrap="square" rtlCol="0">
            <a:spAutoFit/>
          </a:bodyPr>
          <a:lstStyle/>
          <a:p>
            <a:pPr algn="ctr"/>
            <a:r>
              <a:rPr lang="ru-RU" sz="2000" b="1" u="sng" dirty="0">
                <a:latin typeface="Times New Roman" panose="02020603050405020304" pitchFamily="18" charset="0"/>
                <a:cs typeface="Times New Roman" panose="02020603050405020304" pitchFamily="18" charset="0"/>
              </a:rPr>
              <a:t>Основные причины отказа от трудоустройства в сельскую местность:</a:t>
            </a:r>
          </a:p>
        </p:txBody>
      </p:sp>
      <p:sp>
        <p:nvSpPr>
          <p:cNvPr id="5" name="TextBox 4"/>
          <p:cNvSpPr txBox="1"/>
          <p:nvPr/>
        </p:nvSpPr>
        <p:spPr>
          <a:xfrm>
            <a:off x="3402206" y="3053192"/>
            <a:ext cx="7377349" cy="3268652"/>
          </a:xfrm>
          <a:prstGeom prst="rect">
            <a:avLst/>
          </a:prstGeom>
          <a:noFill/>
        </p:spPr>
        <p:txBody>
          <a:bodyPr wrap="square" rtlCol="0">
            <a:spAutoFit/>
          </a:bodyPr>
          <a:lstStyle/>
          <a:p>
            <a:pPr>
              <a:lnSpc>
                <a:spcPct val="150000"/>
              </a:lnSpc>
            </a:pPr>
            <a:r>
              <a:rPr lang="ru-RU" sz="2000" dirty="0">
                <a:latin typeface="Times New Roman" panose="02020603050405020304" pitchFamily="18" charset="0"/>
                <a:cs typeface="Times New Roman" panose="02020603050405020304" pitchFamily="18" charset="0"/>
              </a:rPr>
              <a:t>1. Отсутствие благоустроенного жилья – </a:t>
            </a:r>
            <a:r>
              <a:rPr lang="ru-RU" sz="2000" b="1" dirty="0">
                <a:solidFill>
                  <a:srgbClr val="FF0000"/>
                </a:solidFill>
                <a:latin typeface="Times New Roman" panose="02020603050405020304" pitchFamily="18" charset="0"/>
                <a:cs typeface="Times New Roman" panose="02020603050405020304" pitchFamily="18" charset="0"/>
              </a:rPr>
              <a:t>14%</a:t>
            </a:r>
          </a:p>
          <a:p>
            <a:pPr>
              <a:lnSpc>
                <a:spcPct val="150000"/>
              </a:lnSpc>
            </a:pPr>
            <a:r>
              <a:rPr lang="ru-RU" sz="2000" dirty="0">
                <a:latin typeface="Times New Roman" panose="02020603050405020304" pitchFamily="18" charset="0"/>
                <a:cs typeface="Times New Roman" panose="02020603050405020304" pitchFamily="18" charset="0"/>
              </a:rPr>
              <a:t>2. Не развитая социальная инфраструктура – </a:t>
            </a:r>
            <a:r>
              <a:rPr lang="ru-RU" sz="2000" b="1" dirty="0">
                <a:solidFill>
                  <a:srgbClr val="FF0000"/>
                </a:solidFill>
                <a:latin typeface="Times New Roman" panose="02020603050405020304" pitchFamily="18" charset="0"/>
                <a:cs typeface="Times New Roman" panose="02020603050405020304" pitchFamily="18" charset="0"/>
              </a:rPr>
              <a:t>20,2%</a:t>
            </a:r>
          </a:p>
          <a:p>
            <a:pPr>
              <a:lnSpc>
                <a:spcPct val="150000"/>
              </a:lnSpc>
            </a:pPr>
            <a:r>
              <a:rPr lang="ru-RU" sz="2000" dirty="0">
                <a:latin typeface="Times New Roman" panose="02020603050405020304" pitchFamily="18" charset="0"/>
                <a:cs typeface="Times New Roman" panose="02020603050405020304" pitchFamily="18" charset="0"/>
              </a:rPr>
              <a:t>3. Плохо развито транспортное сообщение – </a:t>
            </a:r>
            <a:r>
              <a:rPr lang="ru-RU" sz="2000" b="1" dirty="0">
                <a:solidFill>
                  <a:srgbClr val="FF0000"/>
                </a:solidFill>
                <a:latin typeface="Times New Roman" panose="02020603050405020304" pitchFamily="18" charset="0"/>
                <a:cs typeface="Times New Roman" panose="02020603050405020304" pitchFamily="18" charset="0"/>
              </a:rPr>
              <a:t>15,4%</a:t>
            </a:r>
          </a:p>
          <a:p>
            <a:pPr>
              <a:lnSpc>
                <a:spcPct val="150000"/>
              </a:lnSpc>
            </a:pPr>
            <a:r>
              <a:rPr lang="ru-RU" sz="2000" dirty="0">
                <a:latin typeface="Times New Roman" panose="02020603050405020304" pitchFamily="18" charset="0"/>
                <a:cs typeface="Times New Roman" panose="02020603050405020304" pitchFamily="18" charset="0"/>
              </a:rPr>
              <a:t>4. Спутник жизни проживает в городе – </a:t>
            </a:r>
            <a:r>
              <a:rPr lang="ru-RU" sz="2000" b="1" dirty="0">
                <a:solidFill>
                  <a:srgbClr val="FF0000"/>
                </a:solidFill>
                <a:latin typeface="Times New Roman" panose="02020603050405020304" pitchFamily="18" charset="0"/>
                <a:cs typeface="Times New Roman" panose="02020603050405020304" pitchFamily="18" charset="0"/>
              </a:rPr>
              <a:t>9,3%</a:t>
            </a:r>
          </a:p>
          <a:p>
            <a:pPr>
              <a:lnSpc>
                <a:spcPct val="150000"/>
              </a:lnSpc>
            </a:pPr>
            <a:r>
              <a:rPr lang="ru-RU" sz="2000" dirty="0">
                <a:latin typeface="Times New Roman" panose="02020603050405020304" pitchFamily="18" charset="0"/>
                <a:cs typeface="Times New Roman" panose="02020603050405020304" pitchFamily="18" charset="0"/>
              </a:rPr>
              <a:t>5. Неуверенность в устройстве личной жизни – </a:t>
            </a:r>
            <a:r>
              <a:rPr lang="ru-RU" sz="2000" b="1" dirty="0">
                <a:solidFill>
                  <a:srgbClr val="FF0000"/>
                </a:solidFill>
                <a:latin typeface="Times New Roman" panose="02020603050405020304" pitchFamily="18" charset="0"/>
                <a:cs typeface="Times New Roman" panose="02020603050405020304" pitchFamily="18" charset="0"/>
              </a:rPr>
              <a:t>7,2%</a:t>
            </a:r>
          </a:p>
          <a:p>
            <a:pPr>
              <a:lnSpc>
                <a:spcPct val="150000"/>
              </a:lnSpc>
            </a:pPr>
            <a:r>
              <a:rPr lang="ru-RU" sz="2000" dirty="0">
                <a:latin typeface="Times New Roman" panose="02020603050405020304" pitchFamily="18" charset="0"/>
                <a:cs typeface="Times New Roman" panose="02020603050405020304" pitchFamily="18" charset="0"/>
              </a:rPr>
              <a:t>6. Низкий уровень оснащения медицинских организаций – </a:t>
            </a:r>
            <a:r>
              <a:rPr lang="ru-RU" sz="2000" b="1" dirty="0">
                <a:solidFill>
                  <a:srgbClr val="FF0000"/>
                </a:solidFill>
                <a:latin typeface="Times New Roman" panose="02020603050405020304" pitchFamily="18" charset="0"/>
                <a:cs typeface="Times New Roman" panose="02020603050405020304" pitchFamily="18" charset="0"/>
              </a:rPr>
              <a:t>20,2%</a:t>
            </a:r>
          </a:p>
          <a:p>
            <a:pPr>
              <a:lnSpc>
                <a:spcPct val="150000"/>
              </a:lnSpc>
            </a:pPr>
            <a:r>
              <a:rPr lang="ru-RU" sz="2000" dirty="0">
                <a:latin typeface="Times New Roman" panose="02020603050405020304" pitchFamily="18" charset="0"/>
                <a:cs typeface="Times New Roman" panose="02020603050405020304" pitchFamily="18" charset="0"/>
              </a:rPr>
              <a:t>7. Нет возможности профессионального роста – </a:t>
            </a:r>
            <a:r>
              <a:rPr lang="ru-RU" sz="2000" b="1" dirty="0">
                <a:solidFill>
                  <a:srgbClr val="FF0000"/>
                </a:solidFill>
                <a:latin typeface="Times New Roman" panose="02020603050405020304" pitchFamily="18" charset="0"/>
                <a:cs typeface="Times New Roman" panose="02020603050405020304" pitchFamily="18" charset="0"/>
              </a:rPr>
              <a:t>13,4%</a:t>
            </a:r>
            <a:r>
              <a:rPr lang="ru-RU" sz="2000" dirty="0">
                <a:latin typeface="Times New Roman" panose="02020603050405020304" pitchFamily="18" charset="0"/>
                <a:cs typeface="Times New Roman" panose="02020603050405020304" pitchFamily="18" charset="0"/>
              </a:rPr>
              <a:t> </a:t>
            </a:r>
            <a:endParaRPr lang="ru-RU" sz="2000" b="1" dirty="0">
              <a:solidFill>
                <a:srgbClr val="FF0000"/>
              </a:solidFill>
              <a:latin typeface="Times New Roman" panose="02020603050405020304" pitchFamily="18" charset="0"/>
              <a:cs typeface="Times New Roman" panose="02020603050405020304" pitchFamily="18" charset="0"/>
            </a:endParaRPr>
          </a:p>
        </p:txBody>
      </p:sp>
      <p:pic>
        <p:nvPicPr>
          <p:cNvPr id="19968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0680" y="3446838"/>
            <a:ext cx="2948362" cy="18863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9968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237191" y="1080008"/>
            <a:ext cx="1491045" cy="10455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38304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34963" y="-43410"/>
            <a:ext cx="11696368" cy="523220"/>
          </a:xfrm>
          <a:prstGeom prst="rect">
            <a:avLst/>
          </a:prstGeom>
          <a:noFill/>
        </p:spPr>
        <p:txBody>
          <a:bodyPr wrap="square" rtlCol="0">
            <a:spAutoFit/>
          </a:bodyPr>
          <a:lstStyle/>
          <a:p>
            <a:pPr algn="ctr"/>
            <a:r>
              <a:rPr lang="ru-RU" sz="2800" b="1" dirty="0">
                <a:latin typeface="Bookman Old Style" pitchFamily="18" charset="0"/>
              </a:rPr>
              <a:t>Финансовое обеспечение ТПГГ за 2013 – 2018 годы </a:t>
            </a:r>
          </a:p>
        </p:txBody>
      </p:sp>
      <p:graphicFrame>
        <p:nvGraphicFramePr>
          <p:cNvPr id="4" name="Диаграмма 3"/>
          <p:cNvGraphicFramePr/>
          <p:nvPr>
            <p:extLst>
              <p:ext uri="{D42A27DB-BD31-4B8C-83A1-F6EECF244321}">
                <p14:modId xmlns:p14="http://schemas.microsoft.com/office/powerpoint/2010/main" xmlns="" val="3132997958"/>
              </p:ext>
            </p:extLst>
          </p:nvPr>
        </p:nvGraphicFramePr>
        <p:xfrm>
          <a:off x="0" y="453714"/>
          <a:ext cx="12191999" cy="64042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638814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TextBox 2"/>
          <p:cNvSpPr txBox="1"/>
          <p:nvPr/>
        </p:nvSpPr>
        <p:spPr>
          <a:xfrm>
            <a:off x="3715265" y="1610650"/>
            <a:ext cx="5843452" cy="1815882"/>
          </a:xfrm>
          <a:prstGeom prst="rect">
            <a:avLst/>
          </a:prstGeom>
          <a:noFill/>
          <a:ln>
            <a:noFill/>
          </a:ln>
        </p:spPr>
        <p:txBody>
          <a:bodyPr wrap="square" rtlCol="0">
            <a:spAutoFit/>
          </a:bodyPr>
          <a:lstStyle/>
          <a:p>
            <a:pPr algn="just"/>
            <a:r>
              <a:rPr lang="ru-RU" sz="1400" b="1" dirty="0">
                <a:solidFill>
                  <a:srgbClr val="EEECE1">
                    <a:lumMod val="10000"/>
                  </a:srgbClr>
                </a:solidFill>
                <a:latin typeface="Bookman Old Style" pitchFamily="18" charset="0"/>
                <a:cs typeface="Times New Roman" panose="02020603050405020304" pitchFamily="18" charset="0"/>
              </a:rPr>
              <a:t>Территории Архангельской области в составе Арктической зоны РФ: </a:t>
            </a:r>
            <a:r>
              <a:rPr lang="ru-RU" sz="1400" dirty="0">
                <a:solidFill>
                  <a:srgbClr val="EEECE1">
                    <a:lumMod val="10000"/>
                  </a:srgbClr>
                </a:solidFill>
                <a:latin typeface="Bookman Old Style" pitchFamily="18" charset="0"/>
                <a:cs typeface="Times New Roman" panose="02020603050405020304" pitchFamily="18" charset="0"/>
              </a:rPr>
              <a:t>Новая Земля, Земля Франца-Иосифа, районы: Мезенский, Приморский, Онежский, МО «Город Архангельск», «Город Новодвинск», «Город Северодвинск».</a:t>
            </a:r>
          </a:p>
          <a:p>
            <a:pPr algn="just"/>
            <a:r>
              <a:rPr lang="ru-RU" sz="1400" b="1" dirty="0">
                <a:solidFill>
                  <a:srgbClr val="EEECE1">
                    <a:lumMod val="10000"/>
                  </a:srgbClr>
                </a:solidFill>
                <a:latin typeface="Bookman Old Style" pitchFamily="18" charset="0"/>
                <a:cs typeface="Times New Roman" panose="02020603050405020304" pitchFamily="18" charset="0"/>
              </a:rPr>
              <a:t>Население </a:t>
            </a:r>
            <a:r>
              <a:rPr lang="ru-RU" sz="1400" dirty="0">
                <a:solidFill>
                  <a:srgbClr val="EEECE1">
                    <a:lumMod val="10000"/>
                  </a:srgbClr>
                </a:solidFill>
                <a:latin typeface="Bookman Old Style" pitchFamily="18" charset="0"/>
                <a:cs typeface="Times New Roman" panose="02020603050405020304" pitchFamily="18" charset="0"/>
              </a:rPr>
              <a:t>– </a:t>
            </a:r>
            <a:r>
              <a:rPr lang="ru-RU" sz="1400" b="1" dirty="0">
                <a:solidFill>
                  <a:srgbClr val="FF0000"/>
                </a:solidFill>
                <a:latin typeface="Bookman Old Style" pitchFamily="18" charset="0"/>
                <a:cs typeface="Times New Roman" panose="02020603050405020304" pitchFamily="18" charset="0"/>
              </a:rPr>
              <a:t>650 755 </a:t>
            </a:r>
            <a:r>
              <a:rPr lang="ru-RU" sz="1400" dirty="0">
                <a:solidFill>
                  <a:srgbClr val="EEECE1">
                    <a:lumMod val="10000"/>
                  </a:srgbClr>
                </a:solidFill>
                <a:latin typeface="Bookman Old Style" pitchFamily="18" charset="0"/>
                <a:cs typeface="Times New Roman" panose="02020603050405020304" pitchFamily="18" charset="0"/>
              </a:rPr>
              <a:t>чел. (</a:t>
            </a:r>
            <a:r>
              <a:rPr lang="ru-RU" sz="1400" dirty="0">
                <a:solidFill>
                  <a:prstClr val="black"/>
                </a:solidFill>
                <a:latin typeface="Bookman Old Style" pitchFamily="18" charset="0"/>
                <a:cs typeface="Times New Roman" panose="02020603050405020304" pitchFamily="18" charset="0"/>
              </a:rPr>
              <a:t>01.01.2017</a:t>
            </a:r>
            <a:r>
              <a:rPr lang="ru-RU" sz="1400" dirty="0">
                <a:solidFill>
                  <a:srgbClr val="EEECE1">
                    <a:lumMod val="10000"/>
                  </a:srgbClr>
                </a:solidFill>
                <a:latin typeface="Bookman Old Style" pitchFamily="18" charset="0"/>
                <a:cs typeface="Times New Roman" panose="02020603050405020304" pitchFamily="18" charset="0"/>
              </a:rPr>
              <a:t>) ≈ </a:t>
            </a:r>
            <a:r>
              <a:rPr lang="ru-RU" sz="1400" b="1" dirty="0">
                <a:solidFill>
                  <a:srgbClr val="FF0000"/>
                </a:solidFill>
                <a:latin typeface="Bookman Old Style" pitchFamily="18" charset="0"/>
                <a:cs typeface="Times New Roman" panose="02020603050405020304" pitchFamily="18" charset="0"/>
              </a:rPr>
              <a:t>28,2</a:t>
            </a:r>
            <a:r>
              <a:rPr lang="ru-RU" sz="1400" b="1" dirty="0">
                <a:solidFill>
                  <a:srgbClr val="EEECE1">
                    <a:lumMod val="10000"/>
                  </a:srgbClr>
                </a:solidFill>
                <a:latin typeface="Bookman Old Style" pitchFamily="18" charset="0"/>
                <a:cs typeface="Times New Roman" panose="02020603050405020304" pitchFamily="18" charset="0"/>
              </a:rPr>
              <a:t> % населения АЗ РФ</a:t>
            </a:r>
          </a:p>
          <a:p>
            <a:pPr algn="just"/>
            <a:r>
              <a:rPr lang="ru-RU" sz="1400" b="1" dirty="0">
                <a:solidFill>
                  <a:srgbClr val="EEECE1">
                    <a:lumMod val="10000"/>
                  </a:srgbClr>
                </a:solidFill>
                <a:latin typeface="Bookman Old Style" pitchFamily="18" charset="0"/>
                <a:cs typeface="Times New Roman" panose="02020603050405020304" pitchFamily="18" charset="0"/>
              </a:rPr>
              <a:t>Площадь</a:t>
            </a:r>
            <a:r>
              <a:rPr lang="ru-RU" sz="1400" dirty="0">
                <a:solidFill>
                  <a:srgbClr val="EEECE1">
                    <a:lumMod val="10000"/>
                  </a:srgbClr>
                </a:solidFill>
                <a:latin typeface="Bookman Old Style" pitchFamily="18" charset="0"/>
                <a:cs typeface="Times New Roman" panose="02020603050405020304" pitchFamily="18" charset="0"/>
              </a:rPr>
              <a:t>    – </a:t>
            </a:r>
            <a:r>
              <a:rPr lang="ru-RU" sz="1400" b="1" dirty="0">
                <a:solidFill>
                  <a:srgbClr val="FF0000"/>
                </a:solidFill>
                <a:latin typeface="Bookman Old Style" pitchFamily="18" charset="0"/>
                <a:cs typeface="Times New Roman" panose="02020603050405020304" pitchFamily="18" charset="0"/>
              </a:rPr>
              <a:t>187 754,3 </a:t>
            </a:r>
            <a:r>
              <a:rPr lang="ru-RU" sz="1400" dirty="0">
                <a:solidFill>
                  <a:srgbClr val="EEECE1">
                    <a:lumMod val="10000"/>
                  </a:srgbClr>
                </a:solidFill>
                <a:latin typeface="Bookman Old Style" pitchFamily="18" charset="0"/>
                <a:cs typeface="Times New Roman" panose="02020603050405020304" pitchFamily="18" charset="0"/>
              </a:rPr>
              <a:t>кв. км ≈ </a:t>
            </a:r>
            <a:r>
              <a:rPr lang="ru-RU" sz="1400" b="1" dirty="0">
                <a:solidFill>
                  <a:srgbClr val="FF0000"/>
                </a:solidFill>
                <a:latin typeface="Bookman Old Style" pitchFamily="18" charset="0"/>
                <a:cs typeface="Times New Roman" panose="02020603050405020304" pitchFamily="18" charset="0"/>
              </a:rPr>
              <a:t>5</a:t>
            </a:r>
            <a:r>
              <a:rPr lang="ru-RU" sz="1400" b="1" dirty="0">
                <a:solidFill>
                  <a:srgbClr val="EEECE1">
                    <a:lumMod val="10000"/>
                  </a:srgbClr>
                </a:solidFill>
                <a:latin typeface="Bookman Old Style" pitchFamily="18" charset="0"/>
                <a:cs typeface="Times New Roman" panose="02020603050405020304" pitchFamily="18" charset="0"/>
              </a:rPr>
              <a:t> % площади АЗ РФ</a:t>
            </a:r>
            <a:endParaRPr lang="ru-RU" sz="1400" dirty="0">
              <a:solidFill>
                <a:prstClr val="black"/>
              </a:solidFill>
              <a:latin typeface="Bookman Old Style" pitchFamily="18" charset="0"/>
              <a:cs typeface="Times New Roman" panose="02020603050405020304" pitchFamily="18" charset="0"/>
            </a:endParaRPr>
          </a:p>
        </p:txBody>
      </p:sp>
      <p:sp>
        <p:nvSpPr>
          <p:cNvPr id="9" name="TextBox 8"/>
          <p:cNvSpPr txBox="1"/>
          <p:nvPr/>
        </p:nvSpPr>
        <p:spPr>
          <a:xfrm>
            <a:off x="3723501" y="665914"/>
            <a:ext cx="6283440" cy="738664"/>
          </a:xfrm>
          <a:prstGeom prst="rect">
            <a:avLst/>
          </a:prstGeom>
          <a:noFill/>
          <a:ln>
            <a:noFill/>
          </a:ln>
        </p:spPr>
        <p:txBody>
          <a:bodyPr wrap="square" rtlCol="0">
            <a:spAutoFit/>
          </a:bodyPr>
          <a:lstStyle/>
          <a:p>
            <a:r>
              <a:rPr lang="ru-RU" sz="1400" dirty="0">
                <a:solidFill>
                  <a:srgbClr val="EEECE1">
                    <a:lumMod val="10000"/>
                  </a:srgbClr>
                </a:solidFill>
                <a:latin typeface="Bookman Old Style" pitchFamily="18" charset="0"/>
                <a:cs typeface="Times New Roman" panose="02020603050405020304" pitchFamily="18" charset="0"/>
              </a:rPr>
              <a:t>Архангельская область - крупнейший субъект РФ   </a:t>
            </a:r>
          </a:p>
          <a:p>
            <a:r>
              <a:rPr lang="ru-RU" sz="1400" dirty="0">
                <a:solidFill>
                  <a:srgbClr val="EEECE1">
                    <a:lumMod val="10000"/>
                  </a:srgbClr>
                </a:solidFill>
                <a:latin typeface="Bookman Old Style" pitchFamily="18" charset="0"/>
                <a:cs typeface="Times New Roman" panose="02020603050405020304" pitchFamily="18" charset="0"/>
              </a:rPr>
              <a:t>в европейской части России и крупнейшая область в Европе</a:t>
            </a:r>
          </a:p>
          <a:p>
            <a:r>
              <a:rPr lang="ru-RU" sz="1400" b="1" dirty="0">
                <a:solidFill>
                  <a:srgbClr val="EEECE1">
                    <a:lumMod val="10000"/>
                  </a:srgbClr>
                </a:solidFill>
                <a:latin typeface="Bookman Old Style" pitchFamily="18" charset="0"/>
                <a:cs typeface="Times New Roman" panose="02020603050405020304" pitchFamily="18" charset="0"/>
              </a:rPr>
              <a:t>Площадь </a:t>
            </a:r>
            <a:r>
              <a:rPr lang="ru-RU" sz="1400" dirty="0">
                <a:solidFill>
                  <a:srgbClr val="EEECE1">
                    <a:lumMod val="10000"/>
                  </a:srgbClr>
                </a:solidFill>
                <a:latin typeface="Bookman Old Style" pitchFamily="18" charset="0"/>
                <a:cs typeface="Times New Roman" panose="02020603050405020304" pitchFamily="18" charset="0"/>
              </a:rPr>
              <a:t>– </a:t>
            </a:r>
            <a:r>
              <a:rPr lang="ru-RU" sz="1400" b="1" dirty="0">
                <a:solidFill>
                  <a:srgbClr val="FF0000"/>
                </a:solidFill>
                <a:latin typeface="Bookman Old Style" pitchFamily="18" charset="0"/>
                <a:cs typeface="Times New Roman" panose="02020603050405020304" pitchFamily="18" charset="0"/>
              </a:rPr>
              <a:t>413 103</a:t>
            </a:r>
            <a:r>
              <a:rPr lang="ru-RU" sz="1400" dirty="0">
                <a:solidFill>
                  <a:srgbClr val="EEECE1">
                    <a:lumMod val="10000"/>
                  </a:srgbClr>
                </a:solidFill>
                <a:latin typeface="Bookman Old Style" pitchFamily="18" charset="0"/>
                <a:cs typeface="Times New Roman" panose="02020603050405020304" pitchFamily="18" charset="0"/>
              </a:rPr>
              <a:t> км² (</a:t>
            </a:r>
            <a:r>
              <a:rPr lang="ru-RU" sz="1400" b="1" dirty="0">
                <a:solidFill>
                  <a:srgbClr val="FF0000"/>
                </a:solidFill>
                <a:latin typeface="Bookman Old Style" pitchFamily="18" charset="0"/>
                <a:cs typeface="Times New Roman" panose="02020603050405020304" pitchFamily="18" charset="0"/>
              </a:rPr>
              <a:t>3,45</a:t>
            </a:r>
            <a:r>
              <a:rPr lang="ru-RU" sz="1400" dirty="0">
                <a:solidFill>
                  <a:srgbClr val="EEECE1">
                    <a:lumMod val="10000"/>
                  </a:srgbClr>
                </a:solidFill>
                <a:latin typeface="Bookman Old Style" pitchFamily="18" charset="0"/>
                <a:cs typeface="Times New Roman" panose="02020603050405020304" pitchFamily="18" charset="0"/>
              </a:rPr>
              <a:t>% площади РФ)</a:t>
            </a:r>
            <a:endParaRPr lang="ru-RU" sz="1400" dirty="0">
              <a:solidFill>
                <a:prstClr val="black"/>
              </a:solidFill>
              <a:latin typeface="Bookman Old Style" pitchFamily="18" charset="0"/>
              <a:cs typeface="Times New Roman" panose="02020603050405020304" pitchFamily="18" charset="0"/>
            </a:endParaRPr>
          </a:p>
        </p:txBody>
      </p:sp>
      <p:sp>
        <p:nvSpPr>
          <p:cNvPr id="10" name="TextBox 9"/>
          <p:cNvSpPr txBox="1"/>
          <p:nvPr/>
        </p:nvSpPr>
        <p:spPr>
          <a:xfrm>
            <a:off x="1064238" y="3695578"/>
            <a:ext cx="6969210" cy="523220"/>
          </a:xfrm>
          <a:prstGeom prst="rect">
            <a:avLst/>
          </a:prstGeom>
          <a:noFill/>
          <a:ln>
            <a:noFill/>
          </a:ln>
        </p:spPr>
        <p:txBody>
          <a:bodyPr wrap="square" rtlCol="0">
            <a:spAutoFit/>
          </a:bodyPr>
          <a:lstStyle/>
          <a:p>
            <a:pPr algn="r"/>
            <a:r>
              <a:rPr lang="ru-RU" sz="1400" dirty="0">
                <a:solidFill>
                  <a:prstClr val="black"/>
                </a:solidFill>
                <a:latin typeface="Bookman Old Style" panose="02050604050505020204" pitchFamily="18" charset="0"/>
                <a:cs typeface="Times New Roman" panose="02020603050405020304" pitchFamily="18" charset="0"/>
              </a:rPr>
              <a:t>на 01.01.201</a:t>
            </a:r>
            <a:r>
              <a:rPr lang="en-US" sz="1400" dirty="0">
                <a:solidFill>
                  <a:prstClr val="black"/>
                </a:solidFill>
                <a:latin typeface="Bookman Old Style" panose="02050604050505020204" pitchFamily="18" charset="0"/>
                <a:cs typeface="Times New Roman" panose="02020603050405020304" pitchFamily="18" charset="0"/>
              </a:rPr>
              <a:t>7</a:t>
            </a:r>
            <a:r>
              <a:rPr lang="ru-RU" sz="1400" dirty="0">
                <a:solidFill>
                  <a:prstClr val="black"/>
                </a:solidFill>
                <a:latin typeface="Bookman Old Style" panose="02050604050505020204" pitchFamily="18" charset="0"/>
                <a:cs typeface="Times New Roman" panose="02020603050405020304" pitchFamily="18" charset="0"/>
              </a:rPr>
              <a:t> г. </a:t>
            </a:r>
            <a:r>
              <a:rPr lang="ru-RU" sz="1400" b="1" dirty="0">
                <a:solidFill>
                  <a:srgbClr val="EEECE1">
                    <a:lumMod val="10000"/>
                  </a:srgbClr>
                </a:solidFill>
                <a:latin typeface="Bookman Old Style" panose="02050604050505020204" pitchFamily="18" charset="0"/>
                <a:cs typeface="Times New Roman" panose="02020603050405020304" pitchFamily="18" charset="0"/>
              </a:rPr>
              <a:t>население всего </a:t>
            </a:r>
            <a:r>
              <a:rPr lang="ru-RU" sz="1400" b="1" dirty="0">
                <a:solidFill>
                  <a:srgbClr val="FF0000"/>
                </a:solidFill>
                <a:latin typeface="Bookman Old Style" panose="02050604050505020204" pitchFamily="18" charset="0"/>
                <a:cs typeface="Times New Roman" panose="02020603050405020304" pitchFamily="18" charset="0"/>
              </a:rPr>
              <a:t>1 1</a:t>
            </a:r>
            <a:r>
              <a:rPr lang="en-US" sz="1400" b="1" dirty="0">
                <a:solidFill>
                  <a:srgbClr val="FF0000"/>
                </a:solidFill>
                <a:latin typeface="Bookman Old Style" panose="02050604050505020204" pitchFamily="18" charset="0"/>
                <a:cs typeface="Times New Roman" panose="02020603050405020304" pitchFamily="18" charset="0"/>
              </a:rPr>
              <a:t>21</a:t>
            </a:r>
            <a:r>
              <a:rPr lang="ru-RU" sz="1400" b="1" dirty="0">
                <a:solidFill>
                  <a:srgbClr val="FF0000"/>
                </a:solidFill>
                <a:latin typeface="Bookman Old Style" panose="02050604050505020204" pitchFamily="18" charset="0"/>
                <a:cs typeface="Times New Roman" panose="02020603050405020304" pitchFamily="18" charset="0"/>
              </a:rPr>
              <a:t> </a:t>
            </a:r>
            <a:r>
              <a:rPr lang="en-US" sz="1400" b="1" dirty="0">
                <a:solidFill>
                  <a:srgbClr val="FF0000"/>
                </a:solidFill>
                <a:latin typeface="Bookman Old Style" panose="02050604050505020204" pitchFamily="18" charset="0"/>
                <a:cs typeface="Times New Roman" panose="02020603050405020304" pitchFamily="18" charset="0"/>
              </a:rPr>
              <a:t>813</a:t>
            </a:r>
            <a:r>
              <a:rPr lang="ru-RU" sz="1400" b="1" dirty="0">
                <a:solidFill>
                  <a:srgbClr val="EEECE1">
                    <a:lumMod val="10000"/>
                  </a:srgbClr>
                </a:solidFill>
                <a:latin typeface="Bookman Old Style" panose="02050604050505020204" pitchFamily="18" charset="0"/>
                <a:cs typeface="Times New Roman" panose="02020603050405020304" pitchFamily="18" charset="0"/>
              </a:rPr>
              <a:t> чел.</a:t>
            </a:r>
          </a:p>
          <a:p>
            <a:pPr algn="r"/>
            <a:r>
              <a:rPr lang="ru-RU" sz="1400" b="1" dirty="0" smtClean="0">
                <a:solidFill>
                  <a:srgbClr val="EEECE1">
                    <a:lumMod val="10000"/>
                  </a:srgbClr>
                </a:solidFill>
                <a:latin typeface="Bookman Old Style" panose="02050604050505020204" pitchFamily="18" charset="0"/>
                <a:cs typeface="Times New Roman" panose="02020603050405020304" pitchFamily="18" charset="0"/>
              </a:rPr>
              <a:t>(на </a:t>
            </a:r>
            <a:r>
              <a:rPr lang="ru-RU" sz="1400" b="1" dirty="0">
                <a:solidFill>
                  <a:srgbClr val="EEECE1">
                    <a:lumMod val="10000"/>
                  </a:srgbClr>
                </a:solidFill>
                <a:latin typeface="Bookman Old Style" panose="02050604050505020204" pitchFamily="18" charset="0"/>
                <a:cs typeface="Times New Roman" panose="02020603050405020304" pitchFamily="18" charset="0"/>
              </a:rPr>
              <a:t>01.01.2018 г. -</a:t>
            </a:r>
            <a:r>
              <a:rPr lang="ru-RU" sz="1400" b="1" dirty="0">
                <a:solidFill>
                  <a:srgbClr val="FF0000"/>
                </a:solidFill>
                <a:latin typeface="Bookman Old Style" panose="02050604050505020204" pitchFamily="18" charset="0"/>
                <a:cs typeface="Times New Roman" panose="02020603050405020304" pitchFamily="18" charset="0"/>
              </a:rPr>
              <a:t>1 </a:t>
            </a:r>
            <a:r>
              <a:rPr lang="ru-RU" sz="1400" b="1" dirty="0" smtClean="0">
                <a:solidFill>
                  <a:srgbClr val="FF0000"/>
                </a:solidFill>
                <a:latin typeface="Bookman Old Style" panose="02050604050505020204" pitchFamily="18" charset="0"/>
                <a:cs typeface="Times New Roman" panose="02020603050405020304" pitchFamily="18" charset="0"/>
              </a:rPr>
              <a:t>111</a:t>
            </a:r>
            <a:r>
              <a:rPr lang="ru-RU" sz="1400" b="1" dirty="0">
                <a:solidFill>
                  <a:srgbClr val="FF0000"/>
                </a:solidFill>
                <a:latin typeface="Bookman Old Style" panose="02050604050505020204" pitchFamily="18" charset="0"/>
                <a:cs typeface="Times New Roman" panose="02020603050405020304" pitchFamily="18" charset="0"/>
              </a:rPr>
              <a:t> </a:t>
            </a:r>
            <a:r>
              <a:rPr lang="ru-RU" sz="1400" b="1" dirty="0" smtClean="0">
                <a:solidFill>
                  <a:srgbClr val="FF0000"/>
                </a:solidFill>
                <a:latin typeface="Bookman Old Style" panose="02050604050505020204" pitchFamily="18" charset="0"/>
                <a:cs typeface="Times New Roman" panose="02020603050405020304" pitchFamily="18" charset="0"/>
              </a:rPr>
              <a:t>031 </a:t>
            </a:r>
            <a:r>
              <a:rPr lang="ru-RU" sz="1400" b="1" dirty="0">
                <a:latin typeface="Bookman Old Style" panose="02050604050505020204" pitchFamily="18" charset="0"/>
                <a:cs typeface="Times New Roman" panose="02020603050405020304" pitchFamily="18" charset="0"/>
              </a:rPr>
              <a:t>чел</a:t>
            </a:r>
            <a:r>
              <a:rPr lang="ru-RU" sz="1400" b="1" dirty="0" smtClean="0">
                <a:latin typeface="Bookman Old Style" panose="02050604050505020204" pitchFamily="18" charset="0"/>
                <a:cs typeface="Times New Roman" panose="02020603050405020304" pitchFamily="18" charset="0"/>
              </a:rPr>
              <a:t>.</a:t>
            </a:r>
            <a:r>
              <a:rPr lang="ru-RU" sz="1400" dirty="0" smtClean="0">
                <a:latin typeface="Bookman Old Style" panose="02050604050505020204" pitchFamily="18" charset="0"/>
                <a:cs typeface="Times New Roman" panose="02020603050405020304" pitchFamily="18" charset="0"/>
              </a:rPr>
              <a:t>)</a:t>
            </a:r>
            <a:endParaRPr lang="ru-RU" sz="1400" b="1" dirty="0">
              <a:solidFill>
                <a:srgbClr val="EEECE1">
                  <a:lumMod val="10000"/>
                </a:srgbClr>
              </a:solidFill>
              <a:latin typeface="Bookman Old Style" panose="02050604050505020204" pitchFamily="18" charset="0"/>
              <a:cs typeface="Times New Roman" panose="02020603050405020304" pitchFamily="18" charset="0"/>
            </a:endParaRPr>
          </a:p>
        </p:txBody>
      </p:sp>
      <p:sp>
        <p:nvSpPr>
          <p:cNvPr id="11" name="TextBox 10"/>
          <p:cNvSpPr txBox="1"/>
          <p:nvPr/>
        </p:nvSpPr>
        <p:spPr>
          <a:xfrm>
            <a:off x="4671338" y="4744348"/>
            <a:ext cx="4951868" cy="2031325"/>
          </a:xfrm>
          <a:prstGeom prst="rect">
            <a:avLst/>
          </a:prstGeom>
          <a:noFill/>
        </p:spPr>
        <p:txBody>
          <a:bodyPr wrap="square" rtlCol="0">
            <a:spAutoFit/>
          </a:bodyPr>
          <a:lstStyle/>
          <a:p>
            <a:r>
              <a:rPr lang="ru-RU" sz="1400" b="1" dirty="0">
                <a:solidFill>
                  <a:srgbClr val="EEECE1">
                    <a:lumMod val="10000"/>
                  </a:srgbClr>
                </a:solidFill>
                <a:latin typeface="Bookman Old Style" pitchFamily="18" charset="0"/>
                <a:cs typeface="Times New Roman" panose="02020603050405020304" pitchFamily="18" charset="0"/>
              </a:rPr>
              <a:t>               Особенности:</a:t>
            </a:r>
          </a:p>
          <a:p>
            <a:pPr>
              <a:defRPr/>
            </a:pPr>
            <a:r>
              <a:rPr lang="ru-RU" sz="1400" dirty="0">
                <a:solidFill>
                  <a:srgbClr val="000000"/>
                </a:solidFill>
                <a:latin typeface="Bookman Old Style" pitchFamily="18" charset="0"/>
                <a:cs typeface="Times New Roman" panose="02020603050405020304" pitchFamily="18" charset="0"/>
              </a:rPr>
              <a:t>- низкая плотность населения (</a:t>
            </a:r>
            <a:r>
              <a:rPr lang="ru-RU" sz="1400" b="1" dirty="0">
                <a:solidFill>
                  <a:srgbClr val="FF0000"/>
                </a:solidFill>
                <a:latin typeface="Bookman Old Style" pitchFamily="18" charset="0"/>
                <a:cs typeface="Times New Roman" panose="02020603050405020304" pitchFamily="18" charset="0"/>
              </a:rPr>
              <a:t>2,69</a:t>
            </a:r>
            <a:r>
              <a:rPr lang="ru-RU" sz="1400" dirty="0">
                <a:solidFill>
                  <a:srgbClr val="000000"/>
                </a:solidFill>
                <a:latin typeface="Bookman Old Style" pitchFamily="18" charset="0"/>
                <a:cs typeface="Times New Roman" panose="02020603050405020304" pitchFamily="18" charset="0"/>
              </a:rPr>
              <a:t> чел/кв. км (без НАО);</a:t>
            </a:r>
          </a:p>
          <a:p>
            <a:pPr>
              <a:defRPr/>
            </a:pPr>
            <a:r>
              <a:rPr lang="ru-RU" sz="1400" dirty="0">
                <a:solidFill>
                  <a:srgbClr val="000000"/>
                </a:solidFill>
                <a:latin typeface="Bookman Old Style" pitchFamily="18" charset="0"/>
                <a:cs typeface="Times New Roman" panose="02020603050405020304" pitchFamily="18" charset="0"/>
              </a:rPr>
              <a:t>- наличие водных преград;</a:t>
            </a:r>
          </a:p>
          <a:p>
            <a:pPr>
              <a:defRPr/>
            </a:pPr>
            <a:r>
              <a:rPr lang="ru-RU" sz="1400" dirty="0">
                <a:solidFill>
                  <a:srgbClr val="000000"/>
                </a:solidFill>
                <a:latin typeface="Bookman Old Style" pitchFamily="18" charset="0"/>
                <a:cs typeface="Times New Roman" panose="02020603050405020304" pitchFamily="18" charset="0"/>
              </a:rPr>
              <a:t>- удаленность от ближайшей медицинской организации;</a:t>
            </a:r>
          </a:p>
          <a:p>
            <a:pPr>
              <a:defRPr/>
            </a:pPr>
            <a:r>
              <a:rPr lang="ru-RU" sz="1400" dirty="0">
                <a:solidFill>
                  <a:srgbClr val="000000"/>
                </a:solidFill>
                <a:latin typeface="Bookman Old Style" pitchFamily="18" charset="0"/>
                <a:cs typeface="Times New Roman" panose="02020603050405020304" pitchFamily="18" charset="0"/>
              </a:rPr>
              <a:t>- Неудовлетворительная  транспортная доступность, в том числе состояние дорог;</a:t>
            </a:r>
          </a:p>
          <a:p>
            <a:pPr>
              <a:defRPr/>
            </a:pPr>
            <a:r>
              <a:rPr lang="ru-RU" sz="1400" dirty="0">
                <a:solidFill>
                  <a:srgbClr val="000000"/>
                </a:solidFill>
                <a:latin typeface="Bookman Old Style" pitchFamily="18" charset="0"/>
                <a:cs typeface="Times New Roman" panose="02020603050405020304" pitchFamily="18" charset="0"/>
              </a:rPr>
              <a:t>- недостаточное покрытие территории связью;</a:t>
            </a:r>
            <a:endParaRPr lang="ru-RU" sz="1400" dirty="0">
              <a:solidFill>
                <a:prstClr val="black"/>
              </a:solidFill>
              <a:latin typeface="Bookman Old Style" pitchFamily="18" charset="0"/>
              <a:cs typeface="Times New Roman" panose="02020603050405020304" pitchFamily="18" charset="0"/>
            </a:endParaRPr>
          </a:p>
        </p:txBody>
      </p:sp>
      <p:pic>
        <p:nvPicPr>
          <p:cNvPr id="20" name="Picture 3" descr="D:\документы с 01.01.12\Карты\карты\Рисунок18.pn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colorTemperature colorTemp="8800"/>
                    </a14:imgEffect>
                  </a14:imgLayer>
                </a14:imgProps>
              </a:ext>
              <a:ext uri="{28A0092B-C50C-407E-A947-70E740481C1C}">
                <a14:useLocalDpi xmlns:a14="http://schemas.microsoft.com/office/drawing/2010/main" xmlns="" val="0"/>
              </a:ext>
            </a:extLst>
          </a:blip>
          <a:srcRect/>
          <a:stretch>
            <a:fillRect/>
          </a:stretch>
        </p:blipFill>
        <p:spPr bwMode="auto">
          <a:xfrm>
            <a:off x="-81763" y="439498"/>
            <a:ext cx="3829349" cy="3394463"/>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sp>
        <p:nvSpPr>
          <p:cNvPr id="13" name="Прямоугольник 12"/>
          <p:cNvSpPr/>
          <p:nvPr/>
        </p:nvSpPr>
        <p:spPr>
          <a:xfrm>
            <a:off x="1524000" y="-83722"/>
            <a:ext cx="9144000" cy="523220"/>
          </a:xfrm>
          <a:prstGeom prst="rect">
            <a:avLst/>
          </a:prstGeom>
        </p:spPr>
        <p:txBody>
          <a:bodyPr wrap="square">
            <a:spAutoFit/>
          </a:bodyPr>
          <a:lstStyle/>
          <a:p>
            <a:pPr algn="ctr"/>
            <a:r>
              <a:rPr lang="ru-RU" sz="2800" b="1" dirty="0">
                <a:latin typeface="Bookman Old Style" pitchFamily="18" charset="0"/>
              </a:rPr>
              <a:t>Общая характеристика региона</a:t>
            </a:r>
          </a:p>
        </p:txBody>
      </p:sp>
      <p:pic>
        <p:nvPicPr>
          <p:cNvPr id="12" name="Picture 3"/>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a:off x="1728312" y="4155738"/>
            <a:ext cx="2820531" cy="25448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 name="Picture 3" descr="D:\ТСА\ХФото\Малые Карелы 2009\МК 36.jpg"/>
          <p:cNvPicPr>
            <a:picLocks noChangeAspect="1" noChangeArrowheads="1"/>
          </p:cNvPicPr>
          <p:nvPr/>
        </p:nvPicPr>
        <p:blipFill>
          <a:blip r:embed="rId7" cstate="print">
            <a:extLst>
              <a:ext uri="{BEBA8EAE-BF5A-486C-A8C5-ECC9F3942E4B}">
                <a14:imgProps xmlns:a14="http://schemas.microsoft.com/office/drawing/2010/main" xmlns="">
                  <a14:imgLayer r:embed="rId8">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9687698" y="2662039"/>
            <a:ext cx="2201928" cy="18681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5"/>
          <p:cNvPicPr>
            <a:picLocks noChangeAspect="1" noChangeArrowheads="1"/>
          </p:cNvPicPr>
          <p:nvPr/>
        </p:nvPicPr>
        <p:blipFill>
          <a:blip r:embed="rId9" cstate="print">
            <a:extLst>
              <a:ext uri="{BEBA8EAE-BF5A-486C-A8C5-ECC9F3942E4B}">
                <a14:imgProps xmlns:a14="http://schemas.microsoft.com/office/drawing/2010/main" xmlns="">
                  <a14:imgLayer r:embed="rId10">
                    <a14:imgEffect>
                      <a14:brightnessContrast contrast="40000"/>
                    </a14:imgEffect>
                  </a14:imgLayer>
                </a14:imgProps>
              </a:ext>
              <a:ext uri="{28A0092B-C50C-407E-A947-70E740481C1C}">
                <a14:useLocalDpi xmlns:a14="http://schemas.microsoft.com/office/drawing/2010/main" xmlns="" val="0"/>
              </a:ext>
            </a:extLst>
          </a:blip>
          <a:srcRect/>
          <a:stretch>
            <a:fillRect/>
          </a:stretch>
        </p:blipFill>
        <p:spPr bwMode="auto">
          <a:xfrm>
            <a:off x="155575" y="4155738"/>
            <a:ext cx="1309135" cy="25298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6" name="Picture 4" descr="D:\ТСА\ХФото\Архангельск  июль 2009\Арх 11.jpg"/>
          <p:cNvPicPr>
            <a:picLocks noChangeAspect="1" noChangeArrowheads="1"/>
          </p:cNvPicPr>
          <p:nvPr/>
        </p:nvPicPr>
        <p:blipFill>
          <a:blip r:embed="rId11" cstate="print">
            <a:extLst>
              <a:ext uri="{BEBA8EAE-BF5A-486C-A8C5-ECC9F3942E4B}">
                <a14:imgProps xmlns:a14="http://schemas.microsoft.com/office/drawing/2010/main" xmlns="">
                  <a14:imgLayer r:embed="rId12">
                    <a14:imgEffect>
                      <a14:sharpenSoften amount="50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9687697" y="374514"/>
            <a:ext cx="2209833" cy="20023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2" descr="063"/>
          <p:cNvPicPr>
            <a:picLocks noChangeAspect="1" noChangeArrowheads="1"/>
          </p:cNvPicPr>
          <p:nvPr/>
        </p:nvPicPr>
        <p:blipFill>
          <a:blip r:embed="rId13" cstate="print">
            <a:extLst>
              <a:ext uri="{BEBA8EAE-BF5A-486C-A8C5-ECC9F3942E4B}">
                <a14:imgProps xmlns:a14="http://schemas.microsoft.com/office/drawing/2010/main" xmlns="">
                  <a14:imgLayer r:embed="rId14">
                    <a14:imgEffect>
                      <a14:brightnessContrast bright="40000" contrast="-20000"/>
                    </a14:imgEffect>
                  </a14:imgLayer>
                </a14:imgProps>
              </a:ext>
              <a:ext uri="{28A0092B-C50C-407E-A947-70E740481C1C}">
                <a14:useLocalDpi xmlns:a14="http://schemas.microsoft.com/office/drawing/2010/main" xmlns="" val="0"/>
              </a:ext>
            </a:extLst>
          </a:blip>
          <a:srcRect/>
          <a:stretch>
            <a:fillRect/>
          </a:stretch>
        </p:blipFill>
        <p:spPr bwMode="auto">
          <a:xfrm>
            <a:off x="9687697" y="4818177"/>
            <a:ext cx="2209833" cy="18674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extBox 17"/>
          <p:cNvSpPr txBox="1"/>
          <p:nvPr/>
        </p:nvSpPr>
        <p:spPr>
          <a:xfrm>
            <a:off x="4671338" y="4155738"/>
            <a:ext cx="3757959" cy="523220"/>
          </a:xfrm>
          <a:prstGeom prst="rect">
            <a:avLst/>
          </a:prstGeom>
          <a:noFill/>
          <a:ln>
            <a:noFill/>
          </a:ln>
        </p:spPr>
        <p:txBody>
          <a:bodyPr wrap="square" rtlCol="0">
            <a:spAutoFit/>
          </a:bodyPr>
          <a:lstStyle/>
          <a:p>
            <a:r>
              <a:rPr lang="ru-RU" sz="1400" dirty="0" smtClean="0">
                <a:solidFill>
                  <a:srgbClr val="EEECE1">
                    <a:lumMod val="10000"/>
                  </a:srgbClr>
                </a:solidFill>
                <a:latin typeface="Bookman Old Style" panose="02050604050505020204" pitchFamily="18" charset="0"/>
                <a:cs typeface="Times New Roman" panose="02020603050405020304" pitchFamily="18" charset="0"/>
              </a:rPr>
              <a:t>городское</a:t>
            </a:r>
            <a:r>
              <a:rPr lang="ru-RU" sz="1400" dirty="0">
                <a:solidFill>
                  <a:srgbClr val="EEECE1">
                    <a:lumMod val="10000"/>
                  </a:srgbClr>
                </a:solidFill>
                <a:latin typeface="Bookman Old Style" panose="02050604050505020204" pitchFamily="18" charset="0"/>
                <a:cs typeface="Times New Roman" panose="02020603050405020304" pitchFamily="18" charset="0"/>
              </a:rPr>
              <a:t>: </a:t>
            </a:r>
            <a:r>
              <a:rPr lang="ru-RU" sz="1400" b="1" dirty="0" smtClean="0">
                <a:solidFill>
                  <a:srgbClr val="FF0000"/>
                </a:solidFill>
                <a:latin typeface="Bookman Old Style" panose="02050604050505020204" pitchFamily="18" charset="0"/>
                <a:cs typeface="Times New Roman" panose="02020603050405020304" pitchFamily="18" charset="0"/>
              </a:rPr>
              <a:t>868 913 </a:t>
            </a:r>
            <a:r>
              <a:rPr lang="ru-RU" sz="1400" dirty="0" smtClean="0">
                <a:solidFill>
                  <a:srgbClr val="EEECE1">
                    <a:lumMod val="10000"/>
                  </a:srgbClr>
                </a:solidFill>
                <a:latin typeface="Bookman Old Style" panose="02050604050505020204" pitchFamily="18" charset="0"/>
                <a:cs typeface="Times New Roman" panose="02020603050405020304" pitchFamily="18" charset="0"/>
              </a:rPr>
              <a:t>чел</a:t>
            </a:r>
            <a:r>
              <a:rPr lang="ru-RU" sz="1400" dirty="0">
                <a:solidFill>
                  <a:srgbClr val="EEECE1">
                    <a:lumMod val="10000"/>
                  </a:srgbClr>
                </a:solidFill>
                <a:latin typeface="Bookman Old Style" panose="02050604050505020204" pitchFamily="18" charset="0"/>
                <a:cs typeface="Times New Roman" panose="02020603050405020304" pitchFamily="18" charset="0"/>
              </a:rPr>
              <a:t>. (</a:t>
            </a:r>
            <a:r>
              <a:rPr lang="ru-RU" sz="1400" b="1" dirty="0" smtClean="0">
                <a:solidFill>
                  <a:srgbClr val="FF0000"/>
                </a:solidFill>
                <a:latin typeface="Bookman Old Style" panose="02050604050505020204" pitchFamily="18" charset="0"/>
                <a:cs typeface="Times New Roman" panose="02020603050405020304" pitchFamily="18" charset="0"/>
              </a:rPr>
              <a:t>79,</a:t>
            </a:r>
            <a:r>
              <a:rPr lang="en-US" sz="1400" b="1" dirty="0">
                <a:solidFill>
                  <a:srgbClr val="FF0000"/>
                </a:solidFill>
                <a:latin typeface="Bookman Old Style" panose="02050604050505020204" pitchFamily="18" charset="0"/>
                <a:cs typeface="Times New Roman" panose="02020603050405020304" pitchFamily="18" charset="0"/>
              </a:rPr>
              <a:t>0</a:t>
            </a:r>
            <a:r>
              <a:rPr lang="ru-RU" sz="1400" b="1" dirty="0">
                <a:solidFill>
                  <a:srgbClr val="FF0000"/>
                </a:solidFill>
                <a:latin typeface="Bookman Old Style" panose="02050604050505020204" pitchFamily="18" charset="0"/>
                <a:cs typeface="Times New Roman" panose="02020603050405020304" pitchFamily="18" charset="0"/>
              </a:rPr>
              <a:t> </a:t>
            </a:r>
            <a:r>
              <a:rPr lang="ru-RU" sz="1400" dirty="0">
                <a:solidFill>
                  <a:srgbClr val="EEECE1">
                    <a:lumMod val="10000"/>
                  </a:srgbClr>
                </a:solidFill>
                <a:latin typeface="Bookman Old Style" panose="02050604050505020204" pitchFamily="18" charset="0"/>
                <a:cs typeface="Times New Roman" panose="02020603050405020304" pitchFamily="18" charset="0"/>
              </a:rPr>
              <a:t>%)</a:t>
            </a:r>
          </a:p>
          <a:p>
            <a:r>
              <a:rPr lang="ru-RU" sz="1400" dirty="0">
                <a:solidFill>
                  <a:srgbClr val="EEECE1">
                    <a:lumMod val="10000"/>
                  </a:srgbClr>
                </a:solidFill>
                <a:latin typeface="Bookman Old Style" panose="02050604050505020204" pitchFamily="18" charset="0"/>
                <a:cs typeface="Times New Roman" panose="02020603050405020304" pitchFamily="18" charset="0"/>
              </a:rPr>
              <a:t>сельское: </a:t>
            </a:r>
            <a:r>
              <a:rPr lang="ru-RU" sz="1400" b="1" dirty="0" smtClean="0">
                <a:solidFill>
                  <a:srgbClr val="FF0000"/>
                </a:solidFill>
                <a:latin typeface="Bookman Old Style" panose="02050604050505020204" pitchFamily="18" charset="0"/>
                <a:cs typeface="Times New Roman" panose="02020603050405020304" pitchFamily="18" charset="0"/>
              </a:rPr>
              <a:t>242 118 </a:t>
            </a:r>
            <a:r>
              <a:rPr lang="ru-RU" sz="1400" dirty="0" smtClean="0">
                <a:solidFill>
                  <a:srgbClr val="EEECE1">
                    <a:lumMod val="10000"/>
                  </a:srgbClr>
                </a:solidFill>
                <a:latin typeface="Bookman Old Style" panose="02050604050505020204" pitchFamily="18" charset="0"/>
                <a:cs typeface="Times New Roman" panose="02020603050405020304" pitchFamily="18" charset="0"/>
              </a:rPr>
              <a:t>чел</a:t>
            </a:r>
            <a:r>
              <a:rPr lang="ru-RU" sz="1400" dirty="0">
                <a:solidFill>
                  <a:srgbClr val="EEECE1">
                    <a:lumMod val="10000"/>
                  </a:srgbClr>
                </a:solidFill>
                <a:latin typeface="Bookman Old Style" panose="02050604050505020204" pitchFamily="18" charset="0"/>
                <a:cs typeface="Times New Roman" panose="02020603050405020304" pitchFamily="18" charset="0"/>
              </a:rPr>
              <a:t>. (</a:t>
            </a:r>
            <a:r>
              <a:rPr lang="ru-RU" sz="1400" b="1" dirty="0" smtClean="0">
                <a:solidFill>
                  <a:srgbClr val="FF0000"/>
                </a:solidFill>
                <a:latin typeface="Bookman Old Style" panose="02050604050505020204" pitchFamily="18" charset="0"/>
                <a:cs typeface="Times New Roman" panose="02020603050405020304" pitchFamily="18" charset="0"/>
              </a:rPr>
              <a:t>21,</a:t>
            </a:r>
            <a:r>
              <a:rPr lang="en-US" sz="1400" b="1" dirty="0">
                <a:solidFill>
                  <a:srgbClr val="FF0000"/>
                </a:solidFill>
                <a:latin typeface="Bookman Old Style" panose="02050604050505020204" pitchFamily="18" charset="0"/>
                <a:cs typeface="Times New Roman" panose="02020603050405020304" pitchFamily="18" charset="0"/>
              </a:rPr>
              <a:t>0</a:t>
            </a:r>
            <a:r>
              <a:rPr lang="ru-RU" sz="1400" b="1" dirty="0">
                <a:solidFill>
                  <a:srgbClr val="FF0000"/>
                </a:solidFill>
                <a:latin typeface="Bookman Old Style" panose="02050604050505020204" pitchFamily="18" charset="0"/>
                <a:cs typeface="Times New Roman" panose="02020603050405020304" pitchFamily="18" charset="0"/>
              </a:rPr>
              <a:t> </a:t>
            </a:r>
            <a:r>
              <a:rPr lang="ru-RU" sz="1400" dirty="0">
                <a:solidFill>
                  <a:srgbClr val="EEECE1">
                    <a:lumMod val="10000"/>
                  </a:srgbClr>
                </a:solidFill>
                <a:latin typeface="Bookman Old Style" panose="02050604050505020204" pitchFamily="18" charset="0"/>
                <a:cs typeface="Times New Roman" panose="02020603050405020304" pitchFamily="18" charset="0"/>
              </a:rPr>
              <a:t>%) </a:t>
            </a:r>
            <a:endParaRPr lang="ru-RU" sz="1400" dirty="0">
              <a:solidFill>
                <a:prstClr val="black"/>
              </a:solidFill>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xmlns="" val="2475448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1" name="TextBox 10"/>
          <p:cNvSpPr txBox="1"/>
          <p:nvPr/>
        </p:nvSpPr>
        <p:spPr>
          <a:xfrm>
            <a:off x="852513" y="987748"/>
            <a:ext cx="10233328" cy="4441697"/>
          </a:xfrm>
          <a:prstGeom prst="rect">
            <a:avLst/>
          </a:prstGeom>
          <a:no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endParaRPr lang="ru-RU" dirty="0"/>
          </a:p>
        </p:txBody>
      </p:sp>
      <p:sp>
        <p:nvSpPr>
          <p:cNvPr id="3" name="TextBox 2"/>
          <p:cNvSpPr txBox="1"/>
          <p:nvPr/>
        </p:nvSpPr>
        <p:spPr>
          <a:xfrm>
            <a:off x="667908" y="-73510"/>
            <a:ext cx="10861481" cy="830997"/>
          </a:xfrm>
          <a:prstGeom prst="rect">
            <a:avLst/>
          </a:prstGeom>
          <a:noFill/>
        </p:spPr>
        <p:txBody>
          <a:bodyPr wrap="square" rtlCol="0">
            <a:spAutoFit/>
          </a:bodyPr>
          <a:lstStyle/>
          <a:p>
            <a:pPr algn="ctr"/>
            <a:r>
              <a:rPr lang="ru-RU" sz="2400" b="1" dirty="0">
                <a:latin typeface="Bookman Old Style" pitchFamily="18" charset="0"/>
                <a:cs typeface="Arial" pitchFamily="34" charset="0"/>
              </a:rPr>
              <a:t>Повышение эффективности финансовых </a:t>
            </a:r>
          </a:p>
          <a:p>
            <a:pPr algn="ctr"/>
            <a:r>
              <a:rPr lang="ru-RU" sz="2400" b="1" dirty="0">
                <a:latin typeface="Bookman Old Style" pitchFamily="18" charset="0"/>
                <a:cs typeface="Arial" pitchFamily="34" charset="0"/>
              </a:rPr>
              <a:t>расходов на медицинскую помощь</a:t>
            </a:r>
          </a:p>
        </p:txBody>
      </p:sp>
      <p:graphicFrame>
        <p:nvGraphicFramePr>
          <p:cNvPr id="2" name="Диаграмма 1"/>
          <p:cNvGraphicFramePr/>
          <p:nvPr>
            <p:extLst>
              <p:ext uri="{D42A27DB-BD31-4B8C-83A1-F6EECF244321}">
                <p14:modId xmlns:p14="http://schemas.microsoft.com/office/powerpoint/2010/main" xmlns="" val="999609033"/>
              </p:ext>
            </p:extLst>
          </p:nvPr>
        </p:nvGraphicFramePr>
        <p:xfrm>
          <a:off x="214997" y="1357081"/>
          <a:ext cx="4401607" cy="3471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Диаграмма 3"/>
          <p:cNvGraphicFramePr/>
          <p:nvPr>
            <p:extLst>
              <p:ext uri="{D42A27DB-BD31-4B8C-83A1-F6EECF244321}">
                <p14:modId xmlns:p14="http://schemas.microsoft.com/office/powerpoint/2010/main" xmlns="" val="1829155065"/>
              </p:ext>
            </p:extLst>
          </p:nvPr>
        </p:nvGraphicFramePr>
        <p:xfrm>
          <a:off x="4475747" y="1357080"/>
          <a:ext cx="7975069" cy="3460247"/>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447845" y="780036"/>
            <a:ext cx="11405900" cy="369332"/>
          </a:xfrm>
          <a:prstGeom prst="rect">
            <a:avLst/>
          </a:prstGeom>
          <a:noFill/>
        </p:spPr>
        <p:txBody>
          <a:bodyPr wrap="square" rtlCol="0">
            <a:spAutoFit/>
          </a:bodyPr>
          <a:lstStyle/>
          <a:p>
            <a:pPr algn="ctr"/>
            <a:r>
              <a:rPr lang="ru-RU" b="1" dirty="0">
                <a:latin typeface="Bookman Old Style" panose="02050604050505020204" pitchFamily="18" charset="0"/>
              </a:rPr>
              <a:t>Реструктуризация объемов финансирования медицинской помощи в рамках ПГГ, %</a:t>
            </a:r>
          </a:p>
        </p:txBody>
      </p:sp>
      <p:sp>
        <p:nvSpPr>
          <p:cNvPr id="6" name="TextBox 5"/>
          <p:cNvSpPr txBox="1"/>
          <p:nvPr/>
        </p:nvSpPr>
        <p:spPr>
          <a:xfrm>
            <a:off x="1089326" y="4537189"/>
            <a:ext cx="5220031" cy="1446550"/>
          </a:xfrm>
          <a:prstGeom prst="rect">
            <a:avLst/>
          </a:prstGeom>
          <a:noFill/>
        </p:spPr>
        <p:txBody>
          <a:bodyPr wrap="square" rtlCol="0">
            <a:spAutoFit/>
          </a:bodyPr>
          <a:lstStyle/>
          <a:p>
            <a:r>
              <a:rPr lang="ru-RU" sz="1400" b="1" dirty="0">
                <a:latin typeface="Bookman Old Style" panose="02050604050505020204" pitchFamily="18" charset="0"/>
              </a:rPr>
              <a:t>Впервые введены:</a:t>
            </a:r>
          </a:p>
          <a:p>
            <a:pPr marL="171450" indent="-171450">
              <a:buFontTx/>
              <a:buChar char="-"/>
            </a:pPr>
            <a:r>
              <a:rPr lang="ru-RU" sz="1400" dirty="0">
                <a:latin typeface="Bookman Old Style" panose="02050604050505020204" pitchFamily="18" charset="0"/>
              </a:rPr>
              <a:t>с 2013 года нормативы объема профилактической, неотложной и паллиативной медицинской помощи;</a:t>
            </a:r>
          </a:p>
          <a:p>
            <a:pPr marL="171450" indent="-171450">
              <a:buFontTx/>
              <a:buChar char="-"/>
            </a:pPr>
            <a:r>
              <a:rPr lang="ru-RU" sz="1400" dirty="0">
                <a:latin typeface="Bookman Old Style" panose="02050604050505020204" pitchFamily="18" charset="0"/>
              </a:rPr>
              <a:t>с 2014 года нормативы объема медицинской реабилитации</a:t>
            </a:r>
          </a:p>
          <a:p>
            <a:endParaRPr lang="ru-RU" dirty="0"/>
          </a:p>
        </p:txBody>
      </p:sp>
      <p:sp>
        <p:nvSpPr>
          <p:cNvPr id="7" name="TextBox 6"/>
          <p:cNvSpPr txBox="1"/>
          <p:nvPr/>
        </p:nvSpPr>
        <p:spPr>
          <a:xfrm>
            <a:off x="6309357" y="4537189"/>
            <a:ext cx="5096785" cy="1015663"/>
          </a:xfrm>
          <a:prstGeom prst="rect">
            <a:avLst/>
          </a:prstGeom>
          <a:noFill/>
        </p:spPr>
        <p:txBody>
          <a:bodyPr wrap="square" rtlCol="0">
            <a:spAutoFit/>
          </a:bodyPr>
          <a:lstStyle/>
          <a:p>
            <a:r>
              <a:rPr lang="ru-RU" sz="1400" b="1" dirty="0">
                <a:latin typeface="Bookman Old Style" panose="02050604050505020204" pitchFamily="18" charset="0"/>
              </a:rPr>
              <a:t>в том числе:</a:t>
            </a:r>
          </a:p>
          <a:p>
            <a:r>
              <a:rPr lang="ru-RU" sz="1400" dirty="0">
                <a:latin typeface="Bookman Old Style" panose="02050604050505020204" pitchFamily="18" charset="0"/>
              </a:rPr>
              <a:t>* паллиативная медицинская помощь и медицинская реабилитация;</a:t>
            </a:r>
          </a:p>
          <a:p>
            <a:endParaRPr lang="ru-RU" dirty="0"/>
          </a:p>
        </p:txBody>
      </p:sp>
      <p:sp>
        <p:nvSpPr>
          <p:cNvPr id="12" name="TextBox 11"/>
          <p:cNvSpPr txBox="1"/>
          <p:nvPr/>
        </p:nvSpPr>
        <p:spPr>
          <a:xfrm>
            <a:off x="447845" y="5760067"/>
            <a:ext cx="12036425" cy="1354217"/>
          </a:xfrm>
          <a:prstGeom prst="rect">
            <a:avLst/>
          </a:prstGeom>
          <a:noFill/>
        </p:spPr>
        <p:txBody>
          <a:bodyPr wrap="square" rtlCol="0">
            <a:spAutoFit/>
          </a:bodyPr>
          <a:lstStyle/>
          <a:p>
            <a:r>
              <a:rPr lang="ru-RU" sz="1600" b="1" dirty="0">
                <a:latin typeface="Bookman Old Style" panose="02050604050505020204" pitchFamily="18" charset="0"/>
              </a:rPr>
              <a:t>Перераспределение объемов медицинской помощи финансовых средств со стационарного звена на:</a:t>
            </a:r>
          </a:p>
          <a:p>
            <a:pPr marL="285750" indent="-285750">
              <a:buFont typeface="Arial" charset="0"/>
              <a:buChar char="•"/>
            </a:pPr>
            <a:r>
              <a:rPr lang="ru-RU" sz="1600" dirty="0">
                <a:latin typeface="Bookman Old Style" panose="02050604050505020204" pitchFamily="18" charset="0"/>
              </a:rPr>
              <a:t>оказание профилактической, паллиативной, неотложной медицинской помощи;</a:t>
            </a:r>
          </a:p>
          <a:p>
            <a:pPr marL="285750" indent="-285750">
              <a:buFont typeface="Arial" charset="0"/>
              <a:buChar char="•"/>
            </a:pPr>
            <a:r>
              <a:rPr lang="ru-RU" sz="1600" dirty="0">
                <a:latin typeface="Bookman Old Style" panose="02050604050505020204" pitchFamily="18" charset="0"/>
              </a:rPr>
              <a:t>медицинскую реабилитации;</a:t>
            </a:r>
          </a:p>
          <a:p>
            <a:pPr marL="285750" indent="-285750">
              <a:buFont typeface="Arial" charset="0"/>
              <a:buChar char="•"/>
            </a:pPr>
            <a:r>
              <a:rPr lang="ru-RU" sz="1600" dirty="0">
                <a:latin typeface="Bookman Old Style" panose="02050604050505020204" pitchFamily="18" charset="0"/>
              </a:rPr>
              <a:t>увеличение расходов на медицинскую помощь в дневных стационарах в 3 раза</a:t>
            </a:r>
          </a:p>
          <a:p>
            <a:pPr marL="285750" indent="-285750">
              <a:buFont typeface="Arial" charset="0"/>
              <a:buChar char="•"/>
            </a:pPr>
            <a:endParaRPr lang="ru-RU" dirty="0"/>
          </a:p>
        </p:txBody>
      </p:sp>
    </p:spTree>
    <p:extLst>
      <p:ext uri="{BB962C8B-B14F-4D97-AF65-F5344CB8AC3E}">
        <p14:creationId xmlns:p14="http://schemas.microsoft.com/office/powerpoint/2010/main" xmlns="" val="3212321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5362" name="Прямоугольник 15"/>
          <p:cNvSpPr>
            <a:spLocks noChangeArrowheads="1"/>
          </p:cNvSpPr>
          <p:nvPr/>
        </p:nvSpPr>
        <p:spPr bwMode="auto">
          <a:xfrm>
            <a:off x="1524000" y="33339"/>
            <a:ext cx="91440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ru-RU" altLang="ru-RU" sz="2000" b="1" dirty="0">
                <a:solidFill>
                  <a:prstClr val="black"/>
                </a:solidFill>
                <a:latin typeface="Bookman Old Style" panose="02050604050505020204" pitchFamily="18" charset="0"/>
              </a:rPr>
              <a:t>Динамика выполнения объемов медицинской помощи</a:t>
            </a:r>
          </a:p>
          <a:p>
            <a:pPr algn="ctr" fontAlgn="base">
              <a:spcBef>
                <a:spcPct val="0"/>
              </a:spcBef>
              <a:spcAft>
                <a:spcPct val="0"/>
              </a:spcAft>
            </a:pPr>
            <a:r>
              <a:rPr lang="ru-RU" altLang="ru-RU" sz="2000" b="1" dirty="0">
                <a:solidFill>
                  <a:prstClr val="black"/>
                </a:solidFill>
                <a:latin typeface="Bookman Old Style" panose="02050604050505020204" pitchFamily="18" charset="0"/>
              </a:rPr>
              <a:t> по территориальной программе ОМС за 2016 - 2017 гг.</a:t>
            </a:r>
          </a:p>
        </p:txBody>
      </p:sp>
      <p:graphicFrame>
        <p:nvGraphicFramePr>
          <p:cNvPr id="17" name="Таблица 16"/>
          <p:cNvGraphicFramePr>
            <a:graphicFrameLocks noGrp="1"/>
          </p:cNvGraphicFramePr>
          <p:nvPr>
            <p:extLst>
              <p:ext uri="{D42A27DB-BD31-4B8C-83A1-F6EECF244321}">
                <p14:modId xmlns:p14="http://schemas.microsoft.com/office/powerpoint/2010/main" xmlns="" val="799752619"/>
              </p:ext>
            </p:extLst>
          </p:nvPr>
        </p:nvGraphicFramePr>
        <p:xfrm>
          <a:off x="165717" y="897647"/>
          <a:ext cx="11721483" cy="5256212"/>
        </p:xfrm>
        <a:graphic>
          <a:graphicData uri="http://schemas.openxmlformats.org/drawingml/2006/table">
            <a:tbl>
              <a:tblPr>
                <a:tableStyleId>{5C22544A-7EE6-4342-B048-85BDC9FD1C3A}</a:tableStyleId>
              </a:tblPr>
              <a:tblGrid>
                <a:gridCol w="3305452">
                  <a:extLst>
                    <a:ext uri="{9D8B030D-6E8A-4147-A177-3AD203B41FA5}">
                      <a16:colId xmlns="" xmlns:a16="http://schemas.microsoft.com/office/drawing/2014/main" val="20000"/>
                    </a:ext>
                  </a:extLst>
                </a:gridCol>
                <a:gridCol w="1305017">
                  <a:extLst>
                    <a:ext uri="{9D8B030D-6E8A-4147-A177-3AD203B41FA5}">
                      <a16:colId xmlns="" xmlns:a16="http://schemas.microsoft.com/office/drawing/2014/main" val="20001"/>
                    </a:ext>
                  </a:extLst>
                </a:gridCol>
                <a:gridCol w="1162975">
                  <a:extLst>
                    <a:ext uri="{9D8B030D-6E8A-4147-A177-3AD203B41FA5}">
                      <a16:colId xmlns="" xmlns:a16="http://schemas.microsoft.com/office/drawing/2014/main" val="20002"/>
                    </a:ext>
                  </a:extLst>
                </a:gridCol>
                <a:gridCol w="1269507">
                  <a:extLst>
                    <a:ext uri="{9D8B030D-6E8A-4147-A177-3AD203B41FA5}">
                      <a16:colId xmlns="" xmlns:a16="http://schemas.microsoft.com/office/drawing/2014/main" val="20003"/>
                    </a:ext>
                  </a:extLst>
                </a:gridCol>
                <a:gridCol w="1216241">
                  <a:extLst>
                    <a:ext uri="{9D8B030D-6E8A-4147-A177-3AD203B41FA5}">
                      <a16:colId xmlns="" xmlns:a16="http://schemas.microsoft.com/office/drawing/2014/main" val="20004"/>
                    </a:ext>
                  </a:extLst>
                </a:gridCol>
                <a:gridCol w="1109708">
                  <a:extLst>
                    <a:ext uri="{9D8B030D-6E8A-4147-A177-3AD203B41FA5}">
                      <a16:colId xmlns="" xmlns:a16="http://schemas.microsoft.com/office/drawing/2014/main" val="20005"/>
                    </a:ext>
                  </a:extLst>
                </a:gridCol>
                <a:gridCol w="1051981">
                  <a:extLst>
                    <a:ext uri="{9D8B030D-6E8A-4147-A177-3AD203B41FA5}">
                      <a16:colId xmlns="" xmlns:a16="http://schemas.microsoft.com/office/drawing/2014/main" val="20006"/>
                    </a:ext>
                  </a:extLst>
                </a:gridCol>
                <a:gridCol w="1300602">
                  <a:extLst>
                    <a:ext uri="{9D8B030D-6E8A-4147-A177-3AD203B41FA5}">
                      <a16:colId xmlns="" xmlns:a16="http://schemas.microsoft.com/office/drawing/2014/main" val="20007"/>
                    </a:ext>
                  </a:extLst>
                </a:gridCol>
              </a:tblGrid>
              <a:tr h="445903">
                <a:tc rowSpan="2">
                  <a:txBody>
                    <a:bodyPr/>
                    <a:lstStyle/>
                    <a:p>
                      <a:pPr algn="ctr">
                        <a:lnSpc>
                          <a:spcPct val="115000"/>
                        </a:lnSpc>
                        <a:spcAft>
                          <a:spcPts val="1000"/>
                        </a:spcAft>
                        <a:tabLst>
                          <a:tab pos="1620520" algn="l"/>
                        </a:tabLst>
                      </a:pPr>
                      <a:r>
                        <a:rPr lang="ru-RU" sz="1400" b="1" dirty="0">
                          <a:effectLst/>
                          <a:latin typeface="Bookman Old Style" pitchFamily="18" charset="0"/>
                        </a:rPr>
                        <a:t>Виды медицинской помощи</a:t>
                      </a:r>
                      <a:endParaRPr lang="ru-RU" sz="1400" b="1" dirty="0">
                        <a:effectLst/>
                        <a:latin typeface="Bookman Old Style" pitchFamily="18" charset="0"/>
                        <a:ea typeface="Calibri"/>
                        <a:cs typeface="Times New Roman"/>
                      </a:endParaRPr>
                    </a:p>
                  </a:txBody>
                  <a:tcPr marL="4979" marR="4979" marT="4979" marB="0" anchor="ctr">
                    <a:solidFill>
                      <a:srgbClr val="92D050"/>
                    </a:solidFill>
                  </a:tcPr>
                </a:tc>
                <a:tc rowSpan="2">
                  <a:txBody>
                    <a:bodyPr/>
                    <a:lstStyle/>
                    <a:p>
                      <a:pPr algn="ctr">
                        <a:lnSpc>
                          <a:spcPct val="115000"/>
                        </a:lnSpc>
                        <a:spcAft>
                          <a:spcPts val="1000"/>
                        </a:spcAft>
                        <a:tabLst>
                          <a:tab pos="1620520" algn="l"/>
                        </a:tabLst>
                      </a:pPr>
                      <a:r>
                        <a:rPr lang="ru-RU" sz="1400" b="1" dirty="0">
                          <a:effectLst/>
                          <a:latin typeface="Bookman Old Style" pitchFamily="18" charset="0"/>
                        </a:rPr>
                        <a:t>Единица измерения</a:t>
                      </a:r>
                      <a:endParaRPr lang="ru-RU" sz="1400" b="1" dirty="0">
                        <a:effectLst/>
                        <a:latin typeface="Bookman Old Style" pitchFamily="18" charset="0"/>
                        <a:ea typeface="Calibri"/>
                        <a:cs typeface="Times New Roman"/>
                      </a:endParaRPr>
                    </a:p>
                  </a:txBody>
                  <a:tcPr marL="4979" marR="4979" marT="4979" marB="0" anchor="ctr">
                    <a:solidFill>
                      <a:srgbClr val="92D050"/>
                    </a:solidFill>
                  </a:tcPr>
                </a:tc>
                <a:tc gridSpan="3">
                  <a:txBody>
                    <a:bodyPr/>
                    <a:lstStyle/>
                    <a:p>
                      <a:pPr algn="ctr">
                        <a:lnSpc>
                          <a:spcPct val="115000"/>
                        </a:lnSpc>
                        <a:spcAft>
                          <a:spcPts val="1000"/>
                        </a:spcAft>
                        <a:tabLst>
                          <a:tab pos="1620520" algn="l"/>
                        </a:tabLst>
                      </a:pPr>
                      <a:r>
                        <a:rPr lang="ru-RU" sz="1400" b="1" dirty="0">
                          <a:effectLst/>
                          <a:latin typeface="Bookman Old Style" pitchFamily="18" charset="0"/>
                        </a:rPr>
                        <a:t>2016 год</a:t>
                      </a:r>
                      <a:endParaRPr lang="ru-RU" sz="1400" b="1" dirty="0">
                        <a:effectLst/>
                        <a:latin typeface="Bookman Old Style" pitchFamily="18" charset="0"/>
                        <a:ea typeface="Calibri"/>
                        <a:cs typeface="Times New Roman"/>
                      </a:endParaRPr>
                    </a:p>
                  </a:txBody>
                  <a:tcPr marL="4979" marR="4979" marT="4979" marB="0" anchor="ctr">
                    <a:solidFill>
                      <a:srgbClr val="92D050"/>
                    </a:solidFill>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1000"/>
                        </a:spcAft>
                        <a:tabLst>
                          <a:tab pos="1620520" algn="l"/>
                        </a:tabLst>
                      </a:pPr>
                      <a:r>
                        <a:rPr lang="ru-RU" sz="1400" b="1">
                          <a:effectLst/>
                          <a:latin typeface="Bookman Old Style" pitchFamily="18" charset="0"/>
                        </a:rPr>
                        <a:t>2017 год</a:t>
                      </a:r>
                      <a:endParaRPr lang="ru-RU" sz="1400" b="1">
                        <a:effectLst/>
                        <a:latin typeface="Bookman Old Style" pitchFamily="18" charset="0"/>
                        <a:ea typeface="Calibri"/>
                        <a:cs typeface="Times New Roman"/>
                      </a:endParaRPr>
                    </a:p>
                  </a:txBody>
                  <a:tcPr marL="4979" marR="4979" marT="4979" marB="0" anchor="ctr">
                    <a:solidFill>
                      <a:srgbClr val="92D050"/>
                    </a:solidFill>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645199">
                <a:tc vMerge="1">
                  <a:txBody>
                    <a:bodyPr/>
                    <a:lstStyle/>
                    <a:p>
                      <a:endParaRPr lang="ru-RU"/>
                    </a:p>
                  </a:txBody>
                  <a:tcPr/>
                </a:tc>
                <a:tc vMerge="1">
                  <a:txBody>
                    <a:bodyPr/>
                    <a:lstStyle/>
                    <a:p>
                      <a:endParaRPr lang="ru-RU"/>
                    </a:p>
                  </a:txBody>
                  <a:tcPr/>
                </a:tc>
                <a:tc>
                  <a:txBody>
                    <a:bodyPr/>
                    <a:lstStyle/>
                    <a:p>
                      <a:pPr algn="ctr">
                        <a:lnSpc>
                          <a:spcPct val="115000"/>
                        </a:lnSpc>
                        <a:spcAft>
                          <a:spcPts val="1000"/>
                        </a:spcAft>
                        <a:tabLst>
                          <a:tab pos="1620520" algn="l"/>
                        </a:tabLst>
                      </a:pPr>
                      <a:r>
                        <a:rPr lang="ru-RU" sz="1400" b="1" dirty="0">
                          <a:effectLst/>
                          <a:latin typeface="Bookman Old Style" pitchFamily="18" charset="0"/>
                        </a:rPr>
                        <a:t>План </a:t>
                      </a:r>
                      <a:endParaRPr lang="ru-RU" sz="1400" b="1" dirty="0">
                        <a:effectLst/>
                        <a:latin typeface="Bookman Old Style" pitchFamily="18" charset="0"/>
                        <a:ea typeface="Calibri"/>
                        <a:cs typeface="Times New Roman"/>
                      </a:endParaRPr>
                    </a:p>
                  </a:txBody>
                  <a:tcPr marL="4979" marR="4979" marT="4979" marB="0" anchor="ctr">
                    <a:solidFill>
                      <a:srgbClr val="92D050"/>
                    </a:solidFill>
                  </a:tcPr>
                </a:tc>
                <a:tc>
                  <a:txBody>
                    <a:bodyPr/>
                    <a:lstStyle/>
                    <a:p>
                      <a:pPr algn="ctr">
                        <a:lnSpc>
                          <a:spcPct val="115000"/>
                        </a:lnSpc>
                        <a:spcAft>
                          <a:spcPts val="1000"/>
                        </a:spcAft>
                        <a:tabLst>
                          <a:tab pos="1620520" algn="l"/>
                        </a:tabLst>
                      </a:pPr>
                      <a:r>
                        <a:rPr lang="ru-RU" sz="1400" b="1" dirty="0">
                          <a:effectLst/>
                          <a:latin typeface="Bookman Old Style" pitchFamily="18" charset="0"/>
                        </a:rPr>
                        <a:t>Факт </a:t>
                      </a:r>
                      <a:endParaRPr lang="ru-RU" sz="1400" b="1" dirty="0">
                        <a:effectLst/>
                        <a:latin typeface="Bookman Old Style" pitchFamily="18" charset="0"/>
                        <a:ea typeface="Calibri"/>
                        <a:cs typeface="Times New Roman"/>
                      </a:endParaRPr>
                    </a:p>
                  </a:txBody>
                  <a:tcPr marL="4979" marR="4979" marT="4979" marB="0" anchor="ctr">
                    <a:solidFill>
                      <a:srgbClr val="92D050"/>
                    </a:solidFill>
                  </a:tcPr>
                </a:tc>
                <a:tc>
                  <a:txBody>
                    <a:bodyPr/>
                    <a:lstStyle/>
                    <a:p>
                      <a:pPr algn="ctr">
                        <a:lnSpc>
                          <a:spcPct val="115000"/>
                        </a:lnSpc>
                        <a:spcAft>
                          <a:spcPts val="1000"/>
                        </a:spcAft>
                        <a:tabLst>
                          <a:tab pos="1620520" algn="l"/>
                        </a:tabLst>
                      </a:pPr>
                      <a:r>
                        <a:rPr lang="ru-RU" sz="1400" b="1" dirty="0">
                          <a:effectLst/>
                          <a:latin typeface="Bookman Old Style" pitchFamily="18" charset="0"/>
                        </a:rPr>
                        <a:t>% исполнения</a:t>
                      </a:r>
                      <a:endParaRPr lang="ru-RU" sz="1400" b="1" dirty="0">
                        <a:effectLst/>
                        <a:latin typeface="Bookman Old Style" pitchFamily="18" charset="0"/>
                        <a:ea typeface="Calibri"/>
                        <a:cs typeface="Times New Roman"/>
                      </a:endParaRPr>
                    </a:p>
                  </a:txBody>
                  <a:tcPr marL="4979" marR="4979" marT="4979" marB="0" anchor="ctr">
                    <a:solidFill>
                      <a:srgbClr val="92D050"/>
                    </a:solidFill>
                  </a:tcPr>
                </a:tc>
                <a:tc>
                  <a:txBody>
                    <a:bodyPr/>
                    <a:lstStyle/>
                    <a:p>
                      <a:pPr algn="ctr">
                        <a:lnSpc>
                          <a:spcPct val="115000"/>
                        </a:lnSpc>
                        <a:spcAft>
                          <a:spcPts val="1000"/>
                        </a:spcAft>
                        <a:tabLst>
                          <a:tab pos="1620520" algn="l"/>
                        </a:tabLst>
                      </a:pPr>
                      <a:r>
                        <a:rPr lang="ru-RU" sz="1400" b="1" dirty="0">
                          <a:effectLst/>
                          <a:latin typeface="Bookman Old Style" pitchFamily="18" charset="0"/>
                        </a:rPr>
                        <a:t>План</a:t>
                      </a:r>
                      <a:endParaRPr lang="ru-RU" sz="1400" b="1" dirty="0">
                        <a:effectLst/>
                        <a:latin typeface="Bookman Old Style" pitchFamily="18" charset="0"/>
                        <a:ea typeface="Calibri"/>
                        <a:cs typeface="Times New Roman"/>
                      </a:endParaRPr>
                    </a:p>
                  </a:txBody>
                  <a:tcPr marL="4979" marR="4979" marT="4979" marB="0" anchor="ctr">
                    <a:solidFill>
                      <a:srgbClr val="92D050"/>
                    </a:solidFill>
                  </a:tcPr>
                </a:tc>
                <a:tc>
                  <a:txBody>
                    <a:bodyPr/>
                    <a:lstStyle/>
                    <a:p>
                      <a:pPr algn="ctr">
                        <a:lnSpc>
                          <a:spcPct val="115000"/>
                        </a:lnSpc>
                        <a:spcAft>
                          <a:spcPts val="1000"/>
                        </a:spcAft>
                        <a:tabLst>
                          <a:tab pos="1620520" algn="l"/>
                        </a:tabLst>
                      </a:pPr>
                      <a:r>
                        <a:rPr lang="ru-RU" sz="1400" b="1" dirty="0">
                          <a:effectLst/>
                          <a:latin typeface="Bookman Old Style" pitchFamily="18" charset="0"/>
                        </a:rPr>
                        <a:t>Факт</a:t>
                      </a:r>
                      <a:endParaRPr lang="ru-RU" sz="1400" b="1" dirty="0">
                        <a:effectLst/>
                        <a:latin typeface="Bookman Old Style" pitchFamily="18" charset="0"/>
                        <a:ea typeface="Calibri"/>
                        <a:cs typeface="Times New Roman"/>
                      </a:endParaRPr>
                    </a:p>
                  </a:txBody>
                  <a:tcPr marL="4979" marR="4979" marT="4979" marB="0" anchor="ctr">
                    <a:solidFill>
                      <a:srgbClr val="92D050"/>
                    </a:solidFill>
                  </a:tcPr>
                </a:tc>
                <a:tc>
                  <a:txBody>
                    <a:bodyPr/>
                    <a:lstStyle/>
                    <a:p>
                      <a:pPr algn="ctr">
                        <a:lnSpc>
                          <a:spcPct val="115000"/>
                        </a:lnSpc>
                        <a:spcAft>
                          <a:spcPts val="1000"/>
                        </a:spcAft>
                        <a:tabLst>
                          <a:tab pos="1620520" algn="l"/>
                        </a:tabLst>
                      </a:pPr>
                      <a:r>
                        <a:rPr lang="ru-RU" sz="1400" b="1" dirty="0">
                          <a:effectLst/>
                          <a:latin typeface="Bookman Old Style" pitchFamily="18" charset="0"/>
                        </a:rPr>
                        <a:t>% исполнения</a:t>
                      </a:r>
                      <a:endParaRPr lang="ru-RU" sz="1400" b="1" dirty="0">
                        <a:effectLst/>
                        <a:latin typeface="Bookman Old Style" pitchFamily="18" charset="0"/>
                        <a:ea typeface="Calibri"/>
                        <a:cs typeface="Times New Roman"/>
                      </a:endParaRPr>
                    </a:p>
                  </a:txBody>
                  <a:tcPr marL="4979" marR="4979" marT="4979" marB="0" anchor="ctr">
                    <a:solidFill>
                      <a:srgbClr val="92D050"/>
                    </a:solidFill>
                  </a:tcPr>
                </a:tc>
                <a:extLst>
                  <a:ext uri="{0D108BD9-81ED-4DB2-BD59-A6C34878D82A}">
                    <a16:rowId xmlns="" xmlns:a16="http://schemas.microsoft.com/office/drawing/2014/main" val="10001"/>
                  </a:ext>
                </a:extLst>
              </a:tr>
              <a:tr h="231231">
                <a:tc>
                  <a:txBody>
                    <a:bodyPr/>
                    <a:lstStyle/>
                    <a:p>
                      <a:pPr algn="ctr">
                        <a:lnSpc>
                          <a:spcPct val="115000"/>
                        </a:lnSpc>
                        <a:spcAft>
                          <a:spcPts val="1000"/>
                        </a:spcAft>
                        <a:tabLst>
                          <a:tab pos="1620520" algn="l"/>
                        </a:tabLst>
                      </a:pPr>
                      <a:r>
                        <a:rPr lang="ru-RU" sz="1200" dirty="0">
                          <a:effectLst/>
                          <a:latin typeface="Bookman Old Style" pitchFamily="18" charset="0"/>
                        </a:rPr>
                        <a:t> Амбулаторная: </a:t>
                      </a:r>
                      <a:endParaRPr lang="ru-RU" sz="1200" dirty="0">
                        <a:effectLst/>
                        <a:latin typeface="Bookman Old Style" pitchFamily="18" charset="0"/>
                        <a:ea typeface="Calibri"/>
                        <a:cs typeface="Times New Roman"/>
                      </a:endParaRPr>
                    </a:p>
                  </a:txBody>
                  <a:tcPr marL="4979" marR="4979" marT="4979" marB="0" anchor="ctr">
                    <a:solidFill>
                      <a:srgbClr val="92D050"/>
                    </a:solidFill>
                  </a:tcPr>
                </a:tc>
                <a:tc>
                  <a:txBody>
                    <a:bodyPr/>
                    <a:lstStyle/>
                    <a:p>
                      <a:pPr algn="ctr">
                        <a:lnSpc>
                          <a:spcPct val="115000"/>
                        </a:lnSpc>
                        <a:spcAft>
                          <a:spcPts val="1000"/>
                        </a:spcAft>
                        <a:tabLst>
                          <a:tab pos="1620520" algn="l"/>
                        </a:tabLst>
                      </a:pPr>
                      <a:r>
                        <a:rPr lang="ru-RU" sz="1200">
                          <a:effectLst/>
                          <a:latin typeface="Bookman Old Style" pitchFamily="18" charset="0"/>
                        </a:rPr>
                        <a:t> </a:t>
                      </a:r>
                      <a:endParaRPr lang="ru-RU" sz="1200">
                        <a:effectLst/>
                        <a:latin typeface="Bookman Old Style" pitchFamily="18" charset="0"/>
                        <a:ea typeface="Calibri"/>
                        <a:cs typeface="Times New Roman"/>
                      </a:endParaRPr>
                    </a:p>
                  </a:txBody>
                  <a:tcPr marL="4979" marR="4979" marT="4979" marB="0" anchor="b">
                    <a:solidFill>
                      <a:srgbClr val="92D050"/>
                    </a:solidFill>
                  </a:tcPr>
                </a:tc>
                <a:tc>
                  <a:txBody>
                    <a:bodyPr/>
                    <a:lstStyle/>
                    <a:p>
                      <a:pPr algn="ctr">
                        <a:lnSpc>
                          <a:spcPct val="115000"/>
                        </a:lnSpc>
                      </a:pPr>
                      <a:endParaRPr lang="ru-RU" sz="1200">
                        <a:effectLst/>
                        <a:latin typeface="Bookman Old Style" pitchFamily="18" charset="0"/>
                        <a:cs typeface="Times New Roman"/>
                      </a:endParaRPr>
                    </a:p>
                  </a:txBody>
                  <a:tcPr marL="4979" marR="4979" marT="4979" marB="0" anchor="ctr">
                    <a:solidFill>
                      <a:srgbClr val="92D050"/>
                    </a:solidFill>
                  </a:tcPr>
                </a:tc>
                <a:tc>
                  <a:txBody>
                    <a:bodyPr/>
                    <a:lstStyle/>
                    <a:p>
                      <a:pPr algn="ctr">
                        <a:lnSpc>
                          <a:spcPct val="115000"/>
                        </a:lnSpc>
                      </a:pPr>
                      <a:endParaRPr lang="ru-RU" sz="1200" dirty="0">
                        <a:effectLst/>
                        <a:latin typeface="Bookman Old Style" pitchFamily="18" charset="0"/>
                        <a:cs typeface="Times New Roman"/>
                      </a:endParaRPr>
                    </a:p>
                  </a:txBody>
                  <a:tcPr marL="4979" marR="4979" marT="4979" marB="0" anchor="ctr">
                    <a:solidFill>
                      <a:srgbClr val="92D050"/>
                    </a:solidFill>
                  </a:tcPr>
                </a:tc>
                <a:tc>
                  <a:txBody>
                    <a:bodyPr/>
                    <a:lstStyle/>
                    <a:p>
                      <a:pPr algn="ctr">
                        <a:lnSpc>
                          <a:spcPct val="115000"/>
                        </a:lnSpc>
                      </a:pPr>
                      <a:endParaRPr lang="ru-RU" sz="1200" b="1" dirty="0">
                        <a:effectLst/>
                        <a:latin typeface="Bookman Old Style" pitchFamily="18" charset="0"/>
                        <a:cs typeface="Times New Roman"/>
                      </a:endParaRPr>
                    </a:p>
                  </a:txBody>
                  <a:tcPr marL="4979" marR="4979" marT="4979" marB="0" anchor="ctr">
                    <a:solidFill>
                      <a:srgbClr val="92D050"/>
                    </a:solidFill>
                  </a:tcPr>
                </a:tc>
                <a:tc>
                  <a:txBody>
                    <a:bodyPr/>
                    <a:lstStyle/>
                    <a:p>
                      <a:pPr algn="ctr">
                        <a:lnSpc>
                          <a:spcPct val="115000"/>
                        </a:lnSpc>
                      </a:pPr>
                      <a:endParaRPr lang="ru-RU" sz="1200">
                        <a:effectLst/>
                        <a:latin typeface="Bookman Old Style" pitchFamily="18" charset="0"/>
                        <a:cs typeface="Times New Roman"/>
                      </a:endParaRPr>
                    </a:p>
                  </a:txBody>
                  <a:tcPr marL="4979" marR="4979" marT="4979" marB="0" anchor="ctr">
                    <a:solidFill>
                      <a:srgbClr val="92D050"/>
                    </a:solidFill>
                  </a:tcPr>
                </a:tc>
                <a:tc>
                  <a:txBody>
                    <a:bodyPr/>
                    <a:lstStyle/>
                    <a:p>
                      <a:pPr algn="ctr">
                        <a:lnSpc>
                          <a:spcPct val="115000"/>
                        </a:lnSpc>
                      </a:pPr>
                      <a:endParaRPr lang="ru-RU" sz="1200">
                        <a:effectLst/>
                        <a:latin typeface="Bookman Old Style" pitchFamily="18" charset="0"/>
                        <a:cs typeface="Times New Roman"/>
                      </a:endParaRPr>
                    </a:p>
                  </a:txBody>
                  <a:tcPr marL="4979" marR="4979" marT="4979" marB="0" anchor="ctr">
                    <a:solidFill>
                      <a:srgbClr val="92D050"/>
                    </a:solidFill>
                  </a:tcPr>
                </a:tc>
                <a:tc>
                  <a:txBody>
                    <a:bodyPr/>
                    <a:lstStyle/>
                    <a:p>
                      <a:pPr algn="ctr">
                        <a:lnSpc>
                          <a:spcPct val="115000"/>
                        </a:lnSpc>
                      </a:pPr>
                      <a:endParaRPr lang="ru-RU" sz="1200" b="1" dirty="0">
                        <a:effectLst/>
                        <a:latin typeface="Bookman Old Style" pitchFamily="18" charset="0"/>
                        <a:cs typeface="Times New Roman"/>
                      </a:endParaRPr>
                    </a:p>
                  </a:txBody>
                  <a:tcPr marL="4979" marR="4979" marT="4979" marB="0" anchor="ctr">
                    <a:solidFill>
                      <a:srgbClr val="92D050"/>
                    </a:solidFill>
                  </a:tcPr>
                </a:tc>
                <a:extLst>
                  <a:ext uri="{0D108BD9-81ED-4DB2-BD59-A6C34878D82A}">
                    <a16:rowId xmlns="" xmlns:a16="http://schemas.microsoft.com/office/drawing/2014/main" val="10002"/>
                  </a:ext>
                </a:extLst>
              </a:tr>
              <a:tr h="690143">
                <a:tc>
                  <a:txBody>
                    <a:bodyPr/>
                    <a:lstStyle/>
                    <a:p>
                      <a:pPr algn="ctr">
                        <a:lnSpc>
                          <a:spcPct val="115000"/>
                        </a:lnSpc>
                        <a:spcAft>
                          <a:spcPts val="1000"/>
                        </a:spcAft>
                        <a:tabLst>
                          <a:tab pos="1620520" algn="l"/>
                        </a:tabLst>
                      </a:pPr>
                      <a:r>
                        <a:rPr lang="ru-RU" sz="1200" dirty="0">
                          <a:effectLst/>
                          <a:latin typeface="Bookman Old Style" pitchFamily="18" charset="0"/>
                        </a:rPr>
                        <a:t>посещения с профилактической целью</a:t>
                      </a:r>
                      <a:endParaRPr lang="ru-RU" sz="1200" dirty="0">
                        <a:effectLst/>
                        <a:latin typeface="Bookman Old Style" pitchFamily="18" charset="0"/>
                        <a:ea typeface="Calibri"/>
                        <a:cs typeface="Times New Roman"/>
                      </a:endParaRPr>
                    </a:p>
                  </a:txBody>
                  <a:tcPr marL="4979" marR="4979" marT="4979" marB="0" anchor="ctr">
                    <a:solidFill>
                      <a:srgbClr val="92D050"/>
                    </a:solidFill>
                  </a:tcPr>
                </a:tc>
                <a:tc>
                  <a:txBody>
                    <a:bodyPr/>
                    <a:lstStyle/>
                    <a:p>
                      <a:pPr algn="ctr">
                        <a:lnSpc>
                          <a:spcPct val="115000"/>
                        </a:lnSpc>
                        <a:spcAft>
                          <a:spcPts val="1000"/>
                        </a:spcAft>
                        <a:tabLst>
                          <a:tab pos="1620520" algn="l"/>
                        </a:tabLst>
                      </a:pPr>
                      <a:r>
                        <a:rPr lang="ru-RU" sz="1200" dirty="0">
                          <a:effectLst/>
                          <a:latin typeface="Bookman Old Style" pitchFamily="18" charset="0"/>
                        </a:rPr>
                        <a:t>Число посещений</a:t>
                      </a:r>
                      <a:endParaRPr lang="ru-RU" sz="1200" dirty="0">
                        <a:effectLst/>
                        <a:latin typeface="Bookman Old Style" pitchFamily="18" charset="0"/>
                        <a:ea typeface="Calibri"/>
                        <a:cs typeface="Times New Roman"/>
                      </a:endParaRPr>
                    </a:p>
                  </a:txBody>
                  <a:tcPr marL="4979" marR="4979" marT="4979" marB="0" anchor="ctr">
                    <a:solidFill>
                      <a:srgbClr val="92D050"/>
                    </a:solidFill>
                  </a:tcPr>
                </a:tc>
                <a:tc>
                  <a:txBody>
                    <a:bodyPr/>
                    <a:lstStyle/>
                    <a:p>
                      <a:pPr algn="ctr">
                        <a:lnSpc>
                          <a:spcPct val="115000"/>
                        </a:lnSpc>
                        <a:spcAft>
                          <a:spcPts val="1000"/>
                        </a:spcAft>
                        <a:tabLst>
                          <a:tab pos="1620520" algn="l"/>
                        </a:tabLst>
                      </a:pPr>
                      <a:r>
                        <a:rPr lang="ru-RU" sz="1200" dirty="0">
                          <a:effectLst/>
                          <a:latin typeface="Bookman Old Style" pitchFamily="18" charset="0"/>
                        </a:rPr>
                        <a:t>2 775 503</a:t>
                      </a:r>
                      <a:endParaRPr lang="ru-RU" sz="1200" dirty="0">
                        <a:effectLst/>
                        <a:latin typeface="Bookman Old Style" pitchFamily="18" charset="0"/>
                        <a:ea typeface="Calibri"/>
                        <a:cs typeface="Times New Roman"/>
                      </a:endParaRPr>
                    </a:p>
                  </a:txBody>
                  <a:tcPr marL="4979" marR="4979" marT="4979" marB="0" anchor="ctr">
                    <a:solidFill>
                      <a:srgbClr val="92D050"/>
                    </a:solidFill>
                  </a:tcPr>
                </a:tc>
                <a:tc>
                  <a:txBody>
                    <a:bodyPr/>
                    <a:lstStyle/>
                    <a:p>
                      <a:pPr algn="ctr">
                        <a:lnSpc>
                          <a:spcPct val="115000"/>
                        </a:lnSpc>
                        <a:spcAft>
                          <a:spcPts val="1000"/>
                        </a:spcAft>
                        <a:tabLst>
                          <a:tab pos="1620520" algn="l"/>
                        </a:tabLst>
                      </a:pPr>
                      <a:r>
                        <a:rPr lang="ru-RU" sz="1200" dirty="0">
                          <a:effectLst/>
                          <a:latin typeface="Bookman Old Style" pitchFamily="18" charset="0"/>
                        </a:rPr>
                        <a:t>2 603 358</a:t>
                      </a:r>
                      <a:endParaRPr lang="ru-RU" sz="1200" dirty="0">
                        <a:effectLst/>
                        <a:latin typeface="Bookman Old Style" pitchFamily="18" charset="0"/>
                        <a:ea typeface="Calibri"/>
                        <a:cs typeface="Times New Roman"/>
                      </a:endParaRPr>
                    </a:p>
                  </a:txBody>
                  <a:tcPr marL="4979" marR="4979" marT="4979" marB="0" anchor="ctr">
                    <a:solidFill>
                      <a:srgbClr val="92D050"/>
                    </a:solidFill>
                  </a:tcPr>
                </a:tc>
                <a:tc>
                  <a:txBody>
                    <a:bodyPr/>
                    <a:lstStyle/>
                    <a:p>
                      <a:pPr algn="ctr">
                        <a:lnSpc>
                          <a:spcPct val="115000"/>
                        </a:lnSpc>
                        <a:spcAft>
                          <a:spcPts val="1000"/>
                        </a:spcAft>
                        <a:tabLst>
                          <a:tab pos="1620520" algn="l"/>
                        </a:tabLst>
                      </a:pPr>
                      <a:r>
                        <a:rPr lang="ru-RU" sz="1200" b="1" dirty="0">
                          <a:effectLst/>
                          <a:latin typeface="Bookman Old Style" pitchFamily="18" charset="0"/>
                        </a:rPr>
                        <a:t>93,8%</a:t>
                      </a:r>
                      <a:endParaRPr lang="ru-RU" sz="1200" b="1" dirty="0">
                        <a:effectLst/>
                        <a:latin typeface="Bookman Old Style" pitchFamily="18" charset="0"/>
                        <a:ea typeface="Calibri"/>
                        <a:cs typeface="Times New Roman"/>
                      </a:endParaRPr>
                    </a:p>
                  </a:txBody>
                  <a:tcPr marL="4979" marR="4979" marT="4979" marB="0" anchor="ctr">
                    <a:solidFill>
                      <a:srgbClr val="92D050"/>
                    </a:solidFill>
                  </a:tcPr>
                </a:tc>
                <a:tc>
                  <a:txBody>
                    <a:bodyPr/>
                    <a:lstStyle/>
                    <a:p>
                      <a:pPr algn="ctr">
                        <a:lnSpc>
                          <a:spcPct val="115000"/>
                        </a:lnSpc>
                        <a:spcAft>
                          <a:spcPts val="1000"/>
                        </a:spcAft>
                        <a:tabLst>
                          <a:tab pos="1620520" algn="l"/>
                        </a:tabLst>
                      </a:pPr>
                      <a:r>
                        <a:rPr lang="ru-RU" sz="1200">
                          <a:effectLst/>
                          <a:latin typeface="Bookman Old Style" pitchFamily="18" charset="0"/>
                        </a:rPr>
                        <a:t>2 760 141</a:t>
                      </a:r>
                      <a:endParaRPr lang="ru-RU" sz="1200">
                        <a:effectLst/>
                        <a:latin typeface="Bookman Old Style" pitchFamily="18" charset="0"/>
                        <a:ea typeface="Calibri"/>
                        <a:cs typeface="Times New Roman"/>
                      </a:endParaRPr>
                    </a:p>
                  </a:txBody>
                  <a:tcPr marL="4979" marR="4979" marT="4979" marB="0" anchor="ctr">
                    <a:solidFill>
                      <a:srgbClr val="92D050"/>
                    </a:solidFill>
                  </a:tcPr>
                </a:tc>
                <a:tc>
                  <a:txBody>
                    <a:bodyPr/>
                    <a:lstStyle/>
                    <a:p>
                      <a:pPr algn="ctr">
                        <a:lnSpc>
                          <a:spcPct val="115000"/>
                        </a:lnSpc>
                        <a:spcAft>
                          <a:spcPts val="1000"/>
                        </a:spcAft>
                        <a:tabLst>
                          <a:tab pos="1620520" algn="l"/>
                        </a:tabLst>
                      </a:pPr>
                      <a:r>
                        <a:rPr lang="ru-RU" sz="1200">
                          <a:effectLst/>
                          <a:latin typeface="Bookman Old Style" pitchFamily="18" charset="0"/>
                        </a:rPr>
                        <a:t>2 768 379</a:t>
                      </a:r>
                      <a:endParaRPr lang="ru-RU" sz="1200">
                        <a:effectLst/>
                        <a:latin typeface="Bookman Old Style" pitchFamily="18" charset="0"/>
                        <a:ea typeface="Calibri"/>
                        <a:cs typeface="Times New Roman"/>
                      </a:endParaRPr>
                    </a:p>
                  </a:txBody>
                  <a:tcPr marL="4979" marR="4979" marT="4979" marB="0" anchor="ctr">
                    <a:solidFill>
                      <a:srgbClr val="92D050"/>
                    </a:solidFill>
                  </a:tcPr>
                </a:tc>
                <a:tc>
                  <a:txBody>
                    <a:bodyPr/>
                    <a:lstStyle/>
                    <a:p>
                      <a:pPr algn="ctr">
                        <a:lnSpc>
                          <a:spcPct val="115000"/>
                        </a:lnSpc>
                        <a:spcAft>
                          <a:spcPts val="1000"/>
                        </a:spcAft>
                        <a:tabLst>
                          <a:tab pos="1620520" algn="l"/>
                        </a:tabLst>
                      </a:pPr>
                      <a:r>
                        <a:rPr lang="ru-RU" sz="1200" b="1" dirty="0">
                          <a:effectLst/>
                          <a:latin typeface="Bookman Old Style" pitchFamily="18" charset="0"/>
                        </a:rPr>
                        <a:t>100,3%</a:t>
                      </a:r>
                      <a:endParaRPr lang="ru-RU" sz="1200" b="1" dirty="0">
                        <a:effectLst/>
                        <a:latin typeface="Bookman Old Style" pitchFamily="18" charset="0"/>
                        <a:ea typeface="Calibri"/>
                        <a:cs typeface="Times New Roman"/>
                      </a:endParaRPr>
                    </a:p>
                  </a:txBody>
                  <a:tcPr marL="4979" marR="4979" marT="4979" marB="0" anchor="ctr">
                    <a:solidFill>
                      <a:srgbClr val="92D050"/>
                    </a:solidFill>
                  </a:tcPr>
                </a:tc>
                <a:extLst>
                  <a:ext uri="{0D108BD9-81ED-4DB2-BD59-A6C34878D82A}">
                    <a16:rowId xmlns="" xmlns:a16="http://schemas.microsoft.com/office/drawing/2014/main" val="10003"/>
                  </a:ext>
                </a:extLst>
              </a:tr>
              <a:tr h="620952">
                <a:tc>
                  <a:txBody>
                    <a:bodyPr/>
                    <a:lstStyle/>
                    <a:p>
                      <a:pPr algn="ctr">
                        <a:lnSpc>
                          <a:spcPct val="115000"/>
                        </a:lnSpc>
                        <a:spcAft>
                          <a:spcPts val="1000"/>
                        </a:spcAft>
                        <a:tabLst>
                          <a:tab pos="1620520" algn="l"/>
                        </a:tabLst>
                      </a:pPr>
                      <a:r>
                        <a:rPr lang="ru-RU" sz="1200" dirty="0">
                          <a:effectLst/>
                          <a:latin typeface="Bookman Old Style" pitchFamily="18" charset="0"/>
                        </a:rPr>
                        <a:t>посещения в неотложной форме</a:t>
                      </a:r>
                      <a:endParaRPr lang="ru-RU" sz="1200" dirty="0">
                        <a:effectLst/>
                        <a:latin typeface="Bookman Old Style" pitchFamily="18" charset="0"/>
                        <a:ea typeface="Calibri"/>
                        <a:cs typeface="Times New Roman"/>
                      </a:endParaRPr>
                    </a:p>
                  </a:txBody>
                  <a:tcPr marL="4979" marR="4979" marT="4979" marB="0" anchor="ctr">
                    <a:solidFill>
                      <a:srgbClr val="92D050"/>
                    </a:solidFill>
                  </a:tcPr>
                </a:tc>
                <a:tc>
                  <a:txBody>
                    <a:bodyPr/>
                    <a:lstStyle/>
                    <a:p>
                      <a:pPr algn="ctr">
                        <a:lnSpc>
                          <a:spcPct val="115000"/>
                        </a:lnSpc>
                        <a:spcAft>
                          <a:spcPts val="1000"/>
                        </a:spcAft>
                        <a:tabLst>
                          <a:tab pos="1620520" algn="l"/>
                        </a:tabLst>
                      </a:pPr>
                      <a:r>
                        <a:rPr lang="ru-RU" sz="1200" dirty="0">
                          <a:effectLst/>
                          <a:latin typeface="Bookman Old Style" pitchFamily="18" charset="0"/>
                        </a:rPr>
                        <a:t>Число посещений</a:t>
                      </a:r>
                      <a:endParaRPr lang="ru-RU" sz="1200" dirty="0">
                        <a:effectLst/>
                        <a:latin typeface="Bookman Old Style" pitchFamily="18" charset="0"/>
                        <a:ea typeface="Calibri"/>
                        <a:cs typeface="Times New Roman"/>
                      </a:endParaRPr>
                    </a:p>
                  </a:txBody>
                  <a:tcPr marL="4979" marR="4979" marT="4979" marB="0" anchor="ctr">
                    <a:solidFill>
                      <a:srgbClr val="92D050"/>
                    </a:solidFill>
                  </a:tcPr>
                </a:tc>
                <a:tc>
                  <a:txBody>
                    <a:bodyPr/>
                    <a:lstStyle/>
                    <a:p>
                      <a:pPr algn="ctr">
                        <a:lnSpc>
                          <a:spcPct val="115000"/>
                        </a:lnSpc>
                        <a:spcAft>
                          <a:spcPts val="1000"/>
                        </a:spcAft>
                        <a:tabLst>
                          <a:tab pos="1620520" algn="l"/>
                        </a:tabLst>
                      </a:pPr>
                      <a:r>
                        <a:rPr lang="ru-RU" sz="1200" dirty="0">
                          <a:effectLst/>
                          <a:latin typeface="Bookman Old Style" pitchFamily="18" charset="0"/>
                        </a:rPr>
                        <a:t>661 396</a:t>
                      </a:r>
                      <a:endParaRPr lang="ru-RU" sz="1200" dirty="0">
                        <a:effectLst/>
                        <a:latin typeface="Bookman Old Style" pitchFamily="18" charset="0"/>
                        <a:ea typeface="Calibri"/>
                        <a:cs typeface="Times New Roman"/>
                      </a:endParaRPr>
                    </a:p>
                  </a:txBody>
                  <a:tcPr marL="4979" marR="4979" marT="4979" marB="0" anchor="ctr">
                    <a:solidFill>
                      <a:srgbClr val="92D050"/>
                    </a:solidFill>
                  </a:tcPr>
                </a:tc>
                <a:tc>
                  <a:txBody>
                    <a:bodyPr/>
                    <a:lstStyle/>
                    <a:p>
                      <a:pPr algn="ctr">
                        <a:lnSpc>
                          <a:spcPct val="115000"/>
                        </a:lnSpc>
                        <a:spcAft>
                          <a:spcPts val="1000"/>
                        </a:spcAft>
                        <a:tabLst>
                          <a:tab pos="1620520" algn="l"/>
                        </a:tabLst>
                      </a:pPr>
                      <a:r>
                        <a:rPr lang="ru-RU" sz="1200" dirty="0">
                          <a:effectLst/>
                          <a:latin typeface="Bookman Old Style" pitchFamily="18" charset="0"/>
                        </a:rPr>
                        <a:t>621 671</a:t>
                      </a:r>
                      <a:endParaRPr lang="ru-RU" sz="1200" dirty="0">
                        <a:effectLst/>
                        <a:latin typeface="Bookman Old Style" pitchFamily="18" charset="0"/>
                        <a:ea typeface="Calibri"/>
                        <a:cs typeface="Times New Roman"/>
                      </a:endParaRPr>
                    </a:p>
                  </a:txBody>
                  <a:tcPr marL="4979" marR="4979" marT="4979" marB="0" anchor="ctr">
                    <a:solidFill>
                      <a:srgbClr val="92D050"/>
                    </a:solidFill>
                  </a:tcPr>
                </a:tc>
                <a:tc>
                  <a:txBody>
                    <a:bodyPr/>
                    <a:lstStyle/>
                    <a:p>
                      <a:pPr algn="ctr">
                        <a:lnSpc>
                          <a:spcPct val="115000"/>
                        </a:lnSpc>
                        <a:spcAft>
                          <a:spcPts val="1000"/>
                        </a:spcAft>
                        <a:tabLst>
                          <a:tab pos="1620520" algn="l"/>
                        </a:tabLst>
                      </a:pPr>
                      <a:r>
                        <a:rPr lang="ru-RU" sz="1200" b="1" dirty="0">
                          <a:effectLst/>
                          <a:latin typeface="Bookman Old Style" pitchFamily="18" charset="0"/>
                        </a:rPr>
                        <a:t>94,0%</a:t>
                      </a:r>
                      <a:endParaRPr lang="ru-RU" sz="1200" b="1" dirty="0">
                        <a:effectLst/>
                        <a:latin typeface="Bookman Old Style" pitchFamily="18" charset="0"/>
                        <a:ea typeface="Calibri"/>
                        <a:cs typeface="Times New Roman"/>
                      </a:endParaRPr>
                    </a:p>
                  </a:txBody>
                  <a:tcPr marL="4979" marR="4979" marT="4979" marB="0" anchor="ctr">
                    <a:solidFill>
                      <a:srgbClr val="92D050"/>
                    </a:solidFill>
                  </a:tcPr>
                </a:tc>
                <a:tc>
                  <a:txBody>
                    <a:bodyPr/>
                    <a:lstStyle/>
                    <a:p>
                      <a:pPr algn="ctr">
                        <a:lnSpc>
                          <a:spcPct val="115000"/>
                        </a:lnSpc>
                        <a:spcAft>
                          <a:spcPts val="1000"/>
                        </a:spcAft>
                        <a:tabLst>
                          <a:tab pos="1620520" algn="l"/>
                        </a:tabLst>
                      </a:pPr>
                      <a:r>
                        <a:rPr lang="ru-RU" sz="1200" dirty="0">
                          <a:effectLst/>
                          <a:latin typeface="Bookman Old Style" pitchFamily="18" charset="0"/>
                        </a:rPr>
                        <a:t>657 736</a:t>
                      </a:r>
                      <a:endParaRPr lang="ru-RU" sz="1200" dirty="0">
                        <a:effectLst/>
                        <a:latin typeface="Bookman Old Style" pitchFamily="18" charset="0"/>
                        <a:ea typeface="Calibri"/>
                        <a:cs typeface="Times New Roman"/>
                      </a:endParaRPr>
                    </a:p>
                  </a:txBody>
                  <a:tcPr marL="4979" marR="4979" marT="4979" marB="0" anchor="ctr">
                    <a:solidFill>
                      <a:srgbClr val="92D050"/>
                    </a:solidFill>
                  </a:tcPr>
                </a:tc>
                <a:tc>
                  <a:txBody>
                    <a:bodyPr/>
                    <a:lstStyle/>
                    <a:p>
                      <a:pPr algn="ctr">
                        <a:lnSpc>
                          <a:spcPct val="115000"/>
                        </a:lnSpc>
                        <a:spcAft>
                          <a:spcPts val="1000"/>
                        </a:spcAft>
                        <a:tabLst>
                          <a:tab pos="1620520" algn="l"/>
                        </a:tabLst>
                      </a:pPr>
                      <a:r>
                        <a:rPr lang="ru-RU" sz="1200">
                          <a:effectLst/>
                          <a:latin typeface="Bookman Old Style" pitchFamily="18" charset="0"/>
                        </a:rPr>
                        <a:t>658 726</a:t>
                      </a:r>
                      <a:endParaRPr lang="ru-RU" sz="1200">
                        <a:effectLst/>
                        <a:latin typeface="Bookman Old Style" pitchFamily="18" charset="0"/>
                        <a:ea typeface="Calibri"/>
                        <a:cs typeface="Times New Roman"/>
                      </a:endParaRPr>
                    </a:p>
                  </a:txBody>
                  <a:tcPr marL="4979" marR="4979" marT="4979" marB="0" anchor="ctr">
                    <a:solidFill>
                      <a:srgbClr val="92D050"/>
                    </a:solidFill>
                  </a:tcPr>
                </a:tc>
                <a:tc>
                  <a:txBody>
                    <a:bodyPr/>
                    <a:lstStyle/>
                    <a:p>
                      <a:pPr algn="ctr">
                        <a:lnSpc>
                          <a:spcPct val="115000"/>
                        </a:lnSpc>
                        <a:spcAft>
                          <a:spcPts val="1000"/>
                        </a:spcAft>
                        <a:tabLst>
                          <a:tab pos="1620520" algn="l"/>
                        </a:tabLst>
                      </a:pPr>
                      <a:r>
                        <a:rPr lang="ru-RU" sz="1200" b="1" dirty="0">
                          <a:effectLst/>
                          <a:latin typeface="Bookman Old Style" pitchFamily="18" charset="0"/>
                        </a:rPr>
                        <a:t>100,2%</a:t>
                      </a:r>
                      <a:endParaRPr lang="ru-RU" sz="1200" b="1" dirty="0">
                        <a:effectLst/>
                        <a:latin typeface="Bookman Old Style" pitchFamily="18" charset="0"/>
                        <a:ea typeface="Calibri"/>
                        <a:cs typeface="Times New Roman"/>
                      </a:endParaRPr>
                    </a:p>
                  </a:txBody>
                  <a:tcPr marL="4979" marR="4979" marT="4979" marB="0" anchor="ctr">
                    <a:solidFill>
                      <a:srgbClr val="92D050"/>
                    </a:solidFill>
                  </a:tcPr>
                </a:tc>
                <a:extLst>
                  <a:ext uri="{0D108BD9-81ED-4DB2-BD59-A6C34878D82A}">
                    <a16:rowId xmlns="" xmlns:a16="http://schemas.microsoft.com/office/drawing/2014/main" val="10004"/>
                  </a:ext>
                </a:extLst>
              </a:tr>
              <a:tr h="607942">
                <a:tc>
                  <a:txBody>
                    <a:bodyPr/>
                    <a:lstStyle/>
                    <a:p>
                      <a:pPr algn="ctr">
                        <a:lnSpc>
                          <a:spcPct val="115000"/>
                        </a:lnSpc>
                        <a:spcAft>
                          <a:spcPts val="1000"/>
                        </a:spcAft>
                        <a:tabLst>
                          <a:tab pos="1620520" algn="l"/>
                        </a:tabLst>
                      </a:pPr>
                      <a:r>
                        <a:rPr lang="ru-RU" sz="1200" dirty="0">
                          <a:effectLst/>
                          <a:latin typeface="Bookman Old Style" pitchFamily="18" charset="0"/>
                        </a:rPr>
                        <a:t>обращения в связи с заболеваниями</a:t>
                      </a:r>
                      <a:endParaRPr lang="ru-RU" sz="1200" dirty="0">
                        <a:effectLst/>
                        <a:latin typeface="Bookman Old Style" pitchFamily="18" charset="0"/>
                        <a:ea typeface="Calibri"/>
                        <a:cs typeface="Times New Roman"/>
                      </a:endParaRPr>
                    </a:p>
                  </a:txBody>
                  <a:tcPr marL="4979" marR="4979" marT="4979" marB="0" anchor="ctr">
                    <a:solidFill>
                      <a:srgbClr val="92D050"/>
                    </a:solidFill>
                  </a:tcPr>
                </a:tc>
                <a:tc>
                  <a:txBody>
                    <a:bodyPr/>
                    <a:lstStyle/>
                    <a:p>
                      <a:pPr algn="ctr">
                        <a:lnSpc>
                          <a:spcPct val="115000"/>
                        </a:lnSpc>
                        <a:spcAft>
                          <a:spcPts val="1000"/>
                        </a:spcAft>
                        <a:tabLst>
                          <a:tab pos="1620520" algn="l"/>
                        </a:tabLst>
                      </a:pPr>
                      <a:r>
                        <a:rPr lang="ru-RU" sz="1200">
                          <a:effectLst/>
                          <a:latin typeface="Bookman Old Style" pitchFamily="18" charset="0"/>
                        </a:rPr>
                        <a:t>Число обращений</a:t>
                      </a:r>
                      <a:endParaRPr lang="ru-RU" sz="1200">
                        <a:effectLst/>
                        <a:latin typeface="Bookman Old Style" pitchFamily="18" charset="0"/>
                        <a:ea typeface="Calibri"/>
                        <a:cs typeface="Times New Roman"/>
                      </a:endParaRPr>
                    </a:p>
                  </a:txBody>
                  <a:tcPr marL="4979" marR="4979" marT="4979" marB="0" anchor="ctr">
                    <a:solidFill>
                      <a:srgbClr val="92D050"/>
                    </a:solidFill>
                  </a:tcPr>
                </a:tc>
                <a:tc>
                  <a:txBody>
                    <a:bodyPr/>
                    <a:lstStyle/>
                    <a:p>
                      <a:pPr algn="ctr">
                        <a:lnSpc>
                          <a:spcPct val="115000"/>
                        </a:lnSpc>
                        <a:spcAft>
                          <a:spcPts val="1000"/>
                        </a:spcAft>
                        <a:tabLst>
                          <a:tab pos="1620520" algn="l"/>
                        </a:tabLst>
                      </a:pPr>
                      <a:r>
                        <a:rPr lang="ru-RU" sz="1200">
                          <a:effectLst/>
                          <a:latin typeface="Bookman Old Style" pitchFamily="18" charset="0"/>
                        </a:rPr>
                        <a:t>2 338 509</a:t>
                      </a:r>
                      <a:endParaRPr lang="ru-RU" sz="1200">
                        <a:effectLst/>
                        <a:latin typeface="Bookman Old Style" pitchFamily="18" charset="0"/>
                        <a:ea typeface="Calibri"/>
                        <a:cs typeface="Times New Roman"/>
                      </a:endParaRPr>
                    </a:p>
                  </a:txBody>
                  <a:tcPr marL="4979" marR="4979" marT="4979" marB="0" anchor="ctr">
                    <a:solidFill>
                      <a:srgbClr val="92D050"/>
                    </a:solidFill>
                  </a:tcPr>
                </a:tc>
                <a:tc>
                  <a:txBody>
                    <a:bodyPr/>
                    <a:lstStyle/>
                    <a:p>
                      <a:pPr algn="ctr">
                        <a:lnSpc>
                          <a:spcPct val="115000"/>
                        </a:lnSpc>
                        <a:spcAft>
                          <a:spcPts val="1000"/>
                        </a:spcAft>
                        <a:tabLst>
                          <a:tab pos="1620520" algn="l"/>
                        </a:tabLst>
                      </a:pPr>
                      <a:r>
                        <a:rPr lang="ru-RU" sz="1200" dirty="0">
                          <a:effectLst/>
                          <a:latin typeface="Bookman Old Style" pitchFamily="18" charset="0"/>
                        </a:rPr>
                        <a:t>2 109 248</a:t>
                      </a:r>
                      <a:endParaRPr lang="ru-RU" sz="1200" dirty="0">
                        <a:effectLst/>
                        <a:latin typeface="Bookman Old Style" pitchFamily="18" charset="0"/>
                        <a:ea typeface="Calibri"/>
                        <a:cs typeface="Times New Roman"/>
                      </a:endParaRPr>
                    </a:p>
                  </a:txBody>
                  <a:tcPr marL="4979" marR="4979" marT="4979" marB="0" anchor="ctr">
                    <a:solidFill>
                      <a:srgbClr val="92D050"/>
                    </a:solidFill>
                  </a:tcPr>
                </a:tc>
                <a:tc>
                  <a:txBody>
                    <a:bodyPr/>
                    <a:lstStyle/>
                    <a:p>
                      <a:pPr algn="ctr">
                        <a:lnSpc>
                          <a:spcPct val="115000"/>
                        </a:lnSpc>
                        <a:spcAft>
                          <a:spcPts val="1000"/>
                        </a:spcAft>
                        <a:tabLst>
                          <a:tab pos="1620520" algn="l"/>
                        </a:tabLst>
                      </a:pPr>
                      <a:r>
                        <a:rPr lang="ru-RU" sz="1200" b="1" dirty="0">
                          <a:effectLst/>
                          <a:latin typeface="Bookman Old Style" pitchFamily="18" charset="0"/>
                        </a:rPr>
                        <a:t>90,2%</a:t>
                      </a:r>
                      <a:endParaRPr lang="ru-RU" sz="1200" b="1" dirty="0">
                        <a:effectLst/>
                        <a:latin typeface="Bookman Old Style" pitchFamily="18" charset="0"/>
                        <a:ea typeface="Calibri"/>
                        <a:cs typeface="Times New Roman"/>
                      </a:endParaRPr>
                    </a:p>
                  </a:txBody>
                  <a:tcPr marL="4979" marR="4979" marT="4979" marB="0" anchor="ctr">
                    <a:solidFill>
                      <a:srgbClr val="92D050"/>
                    </a:solidFill>
                  </a:tcPr>
                </a:tc>
                <a:tc>
                  <a:txBody>
                    <a:bodyPr/>
                    <a:lstStyle/>
                    <a:p>
                      <a:pPr algn="ctr">
                        <a:lnSpc>
                          <a:spcPct val="115000"/>
                        </a:lnSpc>
                        <a:spcAft>
                          <a:spcPts val="1000"/>
                        </a:spcAft>
                        <a:tabLst>
                          <a:tab pos="1620520" algn="l"/>
                        </a:tabLst>
                      </a:pPr>
                      <a:r>
                        <a:rPr lang="ru-RU" sz="1200" dirty="0">
                          <a:effectLst/>
                          <a:latin typeface="Bookman Old Style" pitchFamily="18" charset="0"/>
                        </a:rPr>
                        <a:t>2 325 565</a:t>
                      </a:r>
                      <a:endParaRPr lang="ru-RU" sz="1200" dirty="0">
                        <a:effectLst/>
                        <a:latin typeface="Bookman Old Style" pitchFamily="18" charset="0"/>
                        <a:ea typeface="Calibri"/>
                        <a:cs typeface="Times New Roman"/>
                      </a:endParaRPr>
                    </a:p>
                  </a:txBody>
                  <a:tcPr marL="4979" marR="4979" marT="4979" marB="0" anchor="ctr">
                    <a:solidFill>
                      <a:srgbClr val="92D050"/>
                    </a:solidFill>
                  </a:tcPr>
                </a:tc>
                <a:tc>
                  <a:txBody>
                    <a:bodyPr/>
                    <a:lstStyle/>
                    <a:p>
                      <a:pPr algn="ctr">
                        <a:lnSpc>
                          <a:spcPct val="115000"/>
                        </a:lnSpc>
                        <a:spcAft>
                          <a:spcPts val="1000"/>
                        </a:spcAft>
                        <a:tabLst>
                          <a:tab pos="1620520" algn="l"/>
                        </a:tabLst>
                      </a:pPr>
                      <a:r>
                        <a:rPr lang="ru-RU" sz="1200" dirty="0">
                          <a:effectLst/>
                          <a:latin typeface="Bookman Old Style" pitchFamily="18" charset="0"/>
                        </a:rPr>
                        <a:t>2 252 082</a:t>
                      </a:r>
                      <a:endParaRPr lang="ru-RU" sz="1200" dirty="0">
                        <a:effectLst/>
                        <a:latin typeface="Bookman Old Style" pitchFamily="18" charset="0"/>
                        <a:ea typeface="Calibri"/>
                        <a:cs typeface="Times New Roman"/>
                      </a:endParaRPr>
                    </a:p>
                  </a:txBody>
                  <a:tcPr marL="4979" marR="4979" marT="4979" marB="0" anchor="ctr">
                    <a:solidFill>
                      <a:srgbClr val="92D050"/>
                    </a:solidFill>
                  </a:tcPr>
                </a:tc>
                <a:tc>
                  <a:txBody>
                    <a:bodyPr/>
                    <a:lstStyle/>
                    <a:p>
                      <a:pPr algn="ctr">
                        <a:lnSpc>
                          <a:spcPct val="115000"/>
                        </a:lnSpc>
                        <a:spcAft>
                          <a:spcPts val="1000"/>
                        </a:spcAft>
                        <a:tabLst>
                          <a:tab pos="1620520" algn="l"/>
                        </a:tabLst>
                      </a:pPr>
                      <a:r>
                        <a:rPr lang="ru-RU" sz="1200" b="1" dirty="0">
                          <a:effectLst/>
                          <a:latin typeface="Bookman Old Style" pitchFamily="18" charset="0"/>
                        </a:rPr>
                        <a:t>96,8%</a:t>
                      </a:r>
                      <a:endParaRPr lang="ru-RU" sz="1200" b="1" dirty="0">
                        <a:effectLst/>
                        <a:latin typeface="Bookman Old Style" pitchFamily="18" charset="0"/>
                        <a:ea typeface="Calibri"/>
                        <a:cs typeface="Times New Roman"/>
                      </a:endParaRPr>
                    </a:p>
                  </a:txBody>
                  <a:tcPr marL="4979" marR="4979" marT="4979" marB="0" anchor="ctr">
                    <a:solidFill>
                      <a:srgbClr val="92D050"/>
                    </a:solidFill>
                  </a:tcPr>
                </a:tc>
                <a:extLst>
                  <a:ext uri="{0D108BD9-81ED-4DB2-BD59-A6C34878D82A}">
                    <a16:rowId xmlns="" xmlns:a16="http://schemas.microsoft.com/office/drawing/2014/main" val="10005"/>
                  </a:ext>
                </a:extLst>
              </a:tr>
              <a:tr h="858096">
                <a:tc>
                  <a:txBody>
                    <a:bodyPr/>
                    <a:lstStyle/>
                    <a:p>
                      <a:pPr algn="ctr">
                        <a:lnSpc>
                          <a:spcPct val="115000"/>
                        </a:lnSpc>
                        <a:spcAft>
                          <a:spcPts val="1000"/>
                        </a:spcAft>
                        <a:tabLst>
                          <a:tab pos="1620520" algn="l"/>
                        </a:tabLst>
                      </a:pPr>
                      <a:r>
                        <a:rPr lang="ru-RU" sz="1200">
                          <a:effectLst/>
                          <a:latin typeface="Bookman Old Style" pitchFamily="18" charset="0"/>
                        </a:rPr>
                        <a:t>Круглосуточный стационар</a:t>
                      </a:r>
                      <a:endParaRPr lang="ru-RU" sz="1200">
                        <a:effectLst/>
                        <a:latin typeface="Bookman Old Style" pitchFamily="18" charset="0"/>
                        <a:ea typeface="Calibri"/>
                        <a:cs typeface="Times New Roman"/>
                      </a:endParaRPr>
                    </a:p>
                  </a:txBody>
                  <a:tcPr marL="4979" marR="4979" marT="4979" marB="0" anchor="ctr">
                    <a:solidFill>
                      <a:srgbClr val="92D050"/>
                    </a:solidFill>
                  </a:tcPr>
                </a:tc>
                <a:tc>
                  <a:txBody>
                    <a:bodyPr/>
                    <a:lstStyle/>
                    <a:p>
                      <a:pPr algn="ctr">
                        <a:lnSpc>
                          <a:spcPct val="115000"/>
                        </a:lnSpc>
                        <a:spcAft>
                          <a:spcPts val="1000"/>
                        </a:spcAft>
                        <a:tabLst>
                          <a:tab pos="1620520" algn="l"/>
                        </a:tabLst>
                      </a:pPr>
                      <a:r>
                        <a:rPr lang="ru-RU" sz="1200">
                          <a:effectLst/>
                          <a:latin typeface="Bookman Old Style" pitchFamily="18" charset="0"/>
                        </a:rPr>
                        <a:t>Число случаев госпитализации</a:t>
                      </a:r>
                      <a:endParaRPr lang="ru-RU" sz="1200">
                        <a:effectLst/>
                        <a:latin typeface="Bookman Old Style" pitchFamily="18" charset="0"/>
                        <a:ea typeface="Calibri"/>
                        <a:cs typeface="Times New Roman"/>
                      </a:endParaRPr>
                    </a:p>
                  </a:txBody>
                  <a:tcPr marL="4979" marR="4979" marT="4979" marB="0" anchor="ctr">
                    <a:solidFill>
                      <a:srgbClr val="92D050"/>
                    </a:solidFill>
                  </a:tcPr>
                </a:tc>
                <a:tc>
                  <a:txBody>
                    <a:bodyPr/>
                    <a:lstStyle/>
                    <a:p>
                      <a:pPr algn="ctr">
                        <a:lnSpc>
                          <a:spcPct val="115000"/>
                        </a:lnSpc>
                        <a:spcAft>
                          <a:spcPts val="1000"/>
                        </a:spcAft>
                        <a:tabLst>
                          <a:tab pos="1620520" algn="l"/>
                        </a:tabLst>
                      </a:pPr>
                      <a:r>
                        <a:rPr lang="ru-RU" sz="1200">
                          <a:effectLst/>
                          <a:latin typeface="Bookman Old Style" pitchFamily="18" charset="0"/>
                        </a:rPr>
                        <a:t>205672*</a:t>
                      </a:r>
                      <a:endParaRPr lang="ru-RU" sz="1200">
                        <a:effectLst/>
                        <a:latin typeface="Bookman Old Style" pitchFamily="18" charset="0"/>
                        <a:ea typeface="Calibri"/>
                        <a:cs typeface="Times New Roman"/>
                      </a:endParaRPr>
                    </a:p>
                  </a:txBody>
                  <a:tcPr marL="4979" marR="4979" marT="4979" marB="0" anchor="ctr">
                    <a:solidFill>
                      <a:srgbClr val="92D050"/>
                    </a:solidFill>
                  </a:tcPr>
                </a:tc>
                <a:tc>
                  <a:txBody>
                    <a:bodyPr/>
                    <a:lstStyle/>
                    <a:p>
                      <a:pPr algn="ctr">
                        <a:lnSpc>
                          <a:spcPct val="115000"/>
                        </a:lnSpc>
                        <a:spcAft>
                          <a:spcPts val="1000"/>
                        </a:spcAft>
                        <a:tabLst>
                          <a:tab pos="1620520" algn="l"/>
                        </a:tabLst>
                      </a:pPr>
                      <a:r>
                        <a:rPr lang="ru-RU" sz="1200">
                          <a:effectLst/>
                          <a:latin typeface="Bookman Old Style" pitchFamily="18" charset="0"/>
                        </a:rPr>
                        <a:t>206354**</a:t>
                      </a:r>
                      <a:endParaRPr lang="ru-RU" sz="1200">
                        <a:effectLst/>
                        <a:latin typeface="Bookman Old Style" pitchFamily="18" charset="0"/>
                        <a:ea typeface="Calibri"/>
                        <a:cs typeface="Times New Roman"/>
                      </a:endParaRPr>
                    </a:p>
                  </a:txBody>
                  <a:tcPr marL="4979" marR="4979" marT="4979" marB="0" anchor="ctr">
                    <a:solidFill>
                      <a:srgbClr val="92D050"/>
                    </a:solidFill>
                  </a:tcPr>
                </a:tc>
                <a:tc>
                  <a:txBody>
                    <a:bodyPr/>
                    <a:lstStyle/>
                    <a:p>
                      <a:pPr algn="ctr">
                        <a:lnSpc>
                          <a:spcPct val="115000"/>
                        </a:lnSpc>
                        <a:spcAft>
                          <a:spcPts val="1000"/>
                        </a:spcAft>
                        <a:tabLst>
                          <a:tab pos="1620520" algn="l"/>
                        </a:tabLst>
                      </a:pPr>
                      <a:r>
                        <a:rPr lang="ru-RU" sz="1200" b="1" dirty="0">
                          <a:effectLst/>
                          <a:latin typeface="Bookman Old Style" pitchFamily="18" charset="0"/>
                        </a:rPr>
                        <a:t>100,3%</a:t>
                      </a:r>
                      <a:endParaRPr lang="ru-RU" sz="1200" b="1" dirty="0">
                        <a:effectLst/>
                        <a:latin typeface="Bookman Old Style" pitchFamily="18" charset="0"/>
                        <a:ea typeface="Calibri"/>
                        <a:cs typeface="Times New Roman"/>
                      </a:endParaRPr>
                    </a:p>
                  </a:txBody>
                  <a:tcPr marL="4979" marR="4979" marT="4979" marB="0" anchor="ctr">
                    <a:solidFill>
                      <a:srgbClr val="92D050"/>
                    </a:solidFill>
                  </a:tcPr>
                </a:tc>
                <a:tc>
                  <a:txBody>
                    <a:bodyPr/>
                    <a:lstStyle/>
                    <a:p>
                      <a:pPr algn="ctr">
                        <a:lnSpc>
                          <a:spcPct val="115000"/>
                        </a:lnSpc>
                        <a:spcAft>
                          <a:spcPts val="1000"/>
                        </a:spcAft>
                        <a:tabLst>
                          <a:tab pos="1620520" algn="l"/>
                        </a:tabLst>
                      </a:pPr>
                      <a:r>
                        <a:rPr lang="ru-RU" sz="1200" dirty="0">
                          <a:effectLst/>
                          <a:latin typeface="Bookman Old Style" pitchFamily="18" charset="0"/>
                        </a:rPr>
                        <a:t>202 406</a:t>
                      </a:r>
                      <a:endParaRPr lang="ru-RU" sz="1200" dirty="0">
                        <a:effectLst/>
                        <a:latin typeface="Bookman Old Style" pitchFamily="18" charset="0"/>
                        <a:ea typeface="Calibri"/>
                        <a:cs typeface="Times New Roman"/>
                      </a:endParaRPr>
                    </a:p>
                  </a:txBody>
                  <a:tcPr marL="4979" marR="4979" marT="4979" marB="0" anchor="ctr">
                    <a:solidFill>
                      <a:srgbClr val="92D050"/>
                    </a:solidFill>
                  </a:tcPr>
                </a:tc>
                <a:tc>
                  <a:txBody>
                    <a:bodyPr/>
                    <a:lstStyle/>
                    <a:p>
                      <a:pPr algn="ctr">
                        <a:lnSpc>
                          <a:spcPct val="115000"/>
                        </a:lnSpc>
                        <a:spcAft>
                          <a:spcPts val="1000"/>
                        </a:spcAft>
                        <a:tabLst>
                          <a:tab pos="1620520" algn="l"/>
                        </a:tabLst>
                      </a:pPr>
                      <a:r>
                        <a:rPr lang="ru-RU" sz="1200" dirty="0">
                          <a:effectLst/>
                          <a:latin typeface="Bookman Old Style" pitchFamily="18" charset="0"/>
                        </a:rPr>
                        <a:t>206 412</a:t>
                      </a:r>
                      <a:endParaRPr lang="ru-RU" sz="1200" dirty="0">
                        <a:effectLst/>
                        <a:latin typeface="Bookman Old Style" pitchFamily="18" charset="0"/>
                        <a:ea typeface="Calibri"/>
                        <a:cs typeface="Times New Roman"/>
                      </a:endParaRPr>
                    </a:p>
                  </a:txBody>
                  <a:tcPr marL="4979" marR="4979" marT="4979" marB="0" anchor="ctr">
                    <a:solidFill>
                      <a:srgbClr val="92D050"/>
                    </a:solidFill>
                  </a:tcPr>
                </a:tc>
                <a:tc>
                  <a:txBody>
                    <a:bodyPr/>
                    <a:lstStyle/>
                    <a:p>
                      <a:pPr algn="ctr">
                        <a:lnSpc>
                          <a:spcPct val="115000"/>
                        </a:lnSpc>
                        <a:spcAft>
                          <a:spcPts val="1000"/>
                        </a:spcAft>
                        <a:tabLst>
                          <a:tab pos="1620520" algn="l"/>
                        </a:tabLst>
                      </a:pPr>
                      <a:r>
                        <a:rPr lang="ru-RU" sz="1200" b="1" dirty="0">
                          <a:effectLst/>
                          <a:latin typeface="Bookman Old Style" pitchFamily="18" charset="0"/>
                        </a:rPr>
                        <a:t>102,0%</a:t>
                      </a:r>
                      <a:endParaRPr lang="ru-RU" sz="1200" b="1" dirty="0">
                        <a:effectLst/>
                        <a:latin typeface="Bookman Old Style" pitchFamily="18" charset="0"/>
                        <a:ea typeface="Calibri"/>
                        <a:cs typeface="Times New Roman"/>
                      </a:endParaRPr>
                    </a:p>
                  </a:txBody>
                  <a:tcPr marL="4979" marR="4979" marT="4979" marB="0" anchor="ctr">
                    <a:solidFill>
                      <a:srgbClr val="92D050"/>
                    </a:solidFill>
                  </a:tcPr>
                </a:tc>
                <a:extLst>
                  <a:ext uri="{0D108BD9-81ED-4DB2-BD59-A6C34878D82A}">
                    <a16:rowId xmlns="" xmlns:a16="http://schemas.microsoft.com/office/drawing/2014/main" val="10006"/>
                  </a:ext>
                </a:extLst>
              </a:tr>
              <a:tr h="645199">
                <a:tc>
                  <a:txBody>
                    <a:bodyPr/>
                    <a:lstStyle/>
                    <a:p>
                      <a:pPr algn="ctr">
                        <a:lnSpc>
                          <a:spcPct val="115000"/>
                        </a:lnSpc>
                        <a:spcAft>
                          <a:spcPts val="1000"/>
                        </a:spcAft>
                        <a:tabLst>
                          <a:tab pos="1620520" algn="l"/>
                        </a:tabLst>
                      </a:pPr>
                      <a:r>
                        <a:rPr lang="ru-RU" sz="1200">
                          <a:effectLst/>
                          <a:latin typeface="Bookman Old Style" pitchFamily="18" charset="0"/>
                        </a:rPr>
                        <a:t>Дневной стационар</a:t>
                      </a:r>
                      <a:endParaRPr lang="ru-RU" sz="1200">
                        <a:effectLst/>
                        <a:latin typeface="Bookman Old Style" pitchFamily="18" charset="0"/>
                        <a:ea typeface="Calibri"/>
                        <a:cs typeface="Times New Roman"/>
                      </a:endParaRPr>
                    </a:p>
                  </a:txBody>
                  <a:tcPr marL="4979" marR="4979" marT="4979" marB="0" anchor="ctr">
                    <a:solidFill>
                      <a:srgbClr val="92D050"/>
                    </a:solidFill>
                  </a:tcPr>
                </a:tc>
                <a:tc>
                  <a:txBody>
                    <a:bodyPr/>
                    <a:lstStyle/>
                    <a:p>
                      <a:pPr algn="ctr">
                        <a:lnSpc>
                          <a:spcPct val="115000"/>
                        </a:lnSpc>
                        <a:spcAft>
                          <a:spcPts val="1000"/>
                        </a:spcAft>
                        <a:tabLst>
                          <a:tab pos="1620520" algn="l"/>
                        </a:tabLst>
                      </a:pPr>
                      <a:r>
                        <a:rPr lang="ru-RU" sz="1200">
                          <a:effectLst/>
                          <a:latin typeface="Bookman Old Style" pitchFamily="18" charset="0"/>
                        </a:rPr>
                        <a:t>Число случаев лечения</a:t>
                      </a:r>
                      <a:endParaRPr lang="ru-RU" sz="1200">
                        <a:effectLst/>
                        <a:latin typeface="Bookman Old Style" pitchFamily="18" charset="0"/>
                        <a:ea typeface="Calibri"/>
                        <a:cs typeface="Times New Roman"/>
                      </a:endParaRPr>
                    </a:p>
                  </a:txBody>
                  <a:tcPr marL="4979" marR="4979" marT="4979" marB="0" anchor="ctr">
                    <a:solidFill>
                      <a:srgbClr val="92D050"/>
                    </a:solidFill>
                  </a:tcPr>
                </a:tc>
                <a:tc>
                  <a:txBody>
                    <a:bodyPr/>
                    <a:lstStyle/>
                    <a:p>
                      <a:pPr algn="ctr">
                        <a:lnSpc>
                          <a:spcPct val="115000"/>
                        </a:lnSpc>
                        <a:spcAft>
                          <a:spcPts val="1000"/>
                        </a:spcAft>
                        <a:tabLst>
                          <a:tab pos="1620520" algn="l"/>
                        </a:tabLst>
                      </a:pPr>
                      <a:r>
                        <a:rPr lang="ru-RU" sz="1200">
                          <a:effectLst/>
                          <a:latin typeface="Bookman Old Style" pitchFamily="18" charset="0"/>
                        </a:rPr>
                        <a:t>70941*</a:t>
                      </a:r>
                      <a:endParaRPr lang="ru-RU" sz="1200">
                        <a:effectLst/>
                        <a:latin typeface="Bookman Old Style" pitchFamily="18" charset="0"/>
                        <a:ea typeface="Calibri"/>
                        <a:cs typeface="Times New Roman"/>
                      </a:endParaRPr>
                    </a:p>
                  </a:txBody>
                  <a:tcPr marL="4979" marR="4979" marT="4979" marB="0" anchor="ctr">
                    <a:solidFill>
                      <a:srgbClr val="92D050"/>
                    </a:solidFill>
                  </a:tcPr>
                </a:tc>
                <a:tc>
                  <a:txBody>
                    <a:bodyPr/>
                    <a:lstStyle/>
                    <a:p>
                      <a:pPr algn="ctr">
                        <a:lnSpc>
                          <a:spcPct val="115000"/>
                        </a:lnSpc>
                        <a:spcAft>
                          <a:spcPts val="1000"/>
                        </a:spcAft>
                        <a:tabLst>
                          <a:tab pos="1620520" algn="l"/>
                        </a:tabLst>
                      </a:pPr>
                      <a:r>
                        <a:rPr lang="ru-RU" sz="1200">
                          <a:effectLst/>
                          <a:latin typeface="Bookman Old Style" pitchFamily="18" charset="0"/>
                        </a:rPr>
                        <a:t>70566**</a:t>
                      </a:r>
                      <a:endParaRPr lang="ru-RU" sz="1200">
                        <a:effectLst/>
                        <a:latin typeface="Bookman Old Style" pitchFamily="18" charset="0"/>
                        <a:ea typeface="Calibri"/>
                        <a:cs typeface="Times New Roman"/>
                      </a:endParaRPr>
                    </a:p>
                  </a:txBody>
                  <a:tcPr marL="4979" marR="4979" marT="4979" marB="0" anchor="ctr">
                    <a:solidFill>
                      <a:srgbClr val="92D050"/>
                    </a:solidFill>
                  </a:tcPr>
                </a:tc>
                <a:tc>
                  <a:txBody>
                    <a:bodyPr/>
                    <a:lstStyle/>
                    <a:p>
                      <a:pPr algn="ctr">
                        <a:lnSpc>
                          <a:spcPct val="115000"/>
                        </a:lnSpc>
                        <a:spcAft>
                          <a:spcPts val="1000"/>
                        </a:spcAft>
                        <a:tabLst>
                          <a:tab pos="1620520" algn="l"/>
                        </a:tabLst>
                      </a:pPr>
                      <a:r>
                        <a:rPr lang="ru-RU" sz="1200" b="1" dirty="0">
                          <a:effectLst/>
                          <a:latin typeface="Bookman Old Style" pitchFamily="18" charset="0"/>
                        </a:rPr>
                        <a:t>99,5%</a:t>
                      </a:r>
                      <a:endParaRPr lang="ru-RU" sz="1200" b="1" dirty="0">
                        <a:effectLst/>
                        <a:latin typeface="Bookman Old Style" pitchFamily="18" charset="0"/>
                        <a:ea typeface="Calibri"/>
                        <a:cs typeface="Times New Roman"/>
                      </a:endParaRPr>
                    </a:p>
                  </a:txBody>
                  <a:tcPr marL="4979" marR="4979" marT="4979" marB="0" anchor="ctr">
                    <a:solidFill>
                      <a:srgbClr val="92D050"/>
                    </a:solidFill>
                  </a:tcPr>
                </a:tc>
                <a:tc>
                  <a:txBody>
                    <a:bodyPr/>
                    <a:lstStyle/>
                    <a:p>
                      <a:pPr algn="ctr">
                        <a:lnSpc>
                          <a:spcPct val="115000"/>
                        </a:lnSpc>
                        <a:spcAft>
                          <a:spcPts val="1000"/>
                        </a:spcAft>
                        <a:tabLst>
                          <a:tab pos="1620520" algn="l"/>
                        </a:tabLst>
                      </a:pPr>
                      <a:r>
                        <a:rPr lang="ru-RU" sz="1200" dirty="0">
                          <a:effectLst/>
                          <a:latin typeface="Bookman Old Style" pitchFamily="18" charset="0"/>
                        </a:rPr>
                        <a:t>70 472</a:t>
                      </a:r>
                      <a:endParaRPr lang="ru-RU" sz="1200" dirty="0">
                        <a:effectLst/>
                        <a:latin typeface="Bookman Old Style" pitchFamily="18" charset="0"/>
                        <a:ea typeface="Calibri"/>
                        <a:cs typeface="Times New Roman"/>
                      </a:endParaRPr>
                    </a:p>
                  </a:txBody>
                  <a:tcPr marL="4979" marR="4979" marT="4979" marB="0" anchor="ctr">
                    <a:solidFill>
                      <a:srgbClr val="92D050"/>
                    </a:solidFill>
                  </a:tcPr>
                </a:tc>
                <a:tc>
                  <a:txBody>
                    <a:bodyPr/>
                    <a:lstStyle/>
                    <a:p>
                      <a:pPr algn="ctr">
                        <a:lnSpc>
                          <a:spcPct val="115000"/>
                        </a:lnSpc>
                        <a:spcAft>
                          <a:spcPts val="1000"/>
                        </a:spcAft>
                        <a:tabLst>
                          <a:tab pos="1620520" algn="l"/>
                        </a:tabLst>
                      </a:pPr>
                      <a:r>
                        <a:rPr lang="ru-RU" sz="1200" dirty="0">
                          <a:effectLst/>
                          <a:latin typeface="Bookman Old Style" pitchFamily="18" charset="0"/>
                        </a:rPr>
                        <a:t>70 844</a:t>
                      </a:r>
                      <a:endParaRPr lang="ru-RU" sz="1200" dirty="0">
                        <a:effectLst/>
                        <a:latin typeface="Bookman Old Style" pitchFamily="18" charset="0"/>
                        <a:ea typeface="Calibri"/>
                        <a:cs typeface="Times New Roman"/>
                      </a:endParaRPr>
                    </a:p>
                  </a:txBody>
                  <a:tcPr marL="4979" marR="4979" marT="4979" marB="0" anchor="ctr">
                    <a:solidFill>
                      <a:srgbClr val="92D050"/>
                    </a:solidFill>
                  </a:tcPr>
                </a:tc>
                <a:tc>
                  <a:txBody>
                    <a:bodyPr/>
                    <a:lstStyle/>
                    <a:p>
                      <a:pPr algn="ctr">
                        <a:lnSpc>
                          <a:spcPct val="115000"/>
                        </a:lnSpc>
                        <a:spcAft>
                          <a:spcPts val="1000"/>
                        </a:spcAft>
                        <a:tabLst>
                          <a:tab pos="1620520" algn="l"/>
                        </a:tabLst>
                      </a:pPr>
                      <a:r>
                        <a:rPr lang="ru-RU" sz="1200" b="1" dirty="0">
                          <a:effectLst/>
                          <a:latin typeface="Bookman Old Style" pitchFamily="18" charset="0"/>
                        </a:rPr>
                        <a:t>100,5%</a:t>
                      </a:r>
                      <a:endParaRPr lang="ru-RU" sz="1200" b="1" dirty="0">
                        <a:effectLst/>
                        <a:latin typeface="Bookman Old Style" pitchFamily="18" charset="0"/>
                        <a:ea typeface="Calibri"/>
                        <a:cs typeface="Times New Roman"/>
                      </a:endParaRPr>
                    </a:p>
                  </a:txBody>
                  <a:tcPr marL="4979" marR="4979" marT="4979" marB="0" anchor="ctr">
                    <a:solidFill>
                      <a:srgbClr val="92D050"/>
                    </a:solidFill>
                  </a:tcPr>
                </a:tc>
                <a:extLst>
                  <a:ext uri="{0D108BD9-81ED-4DB2-BD59-A6C34878D82A}">
                    <a16:rowId xmlns="" xmlns:a16="http://schemas.microsoft.com/office/drawing/2014/main" val="10007"/>
                  </a:ext>
                </a:extLst>
              </a:tr>
              <a:tr h="511547">
                <a:tc>
                  <a:txBody>
                    <a:bodyPr/>
                    <a:lstStyle/>
                    <a:p>
                      <a:pPr algn="ctr">
                        <a:lnSpc>
                          <a:spcPct val="115000"/>
                        </a:lnSpc>
                        <a:spcAft>
                          <a:spcPts val="1000"/>
                        </a:spcAft>
                        <a:tabLst>
                          <a:tab pos="1620520" algn="l"/>
                        </a:tabLst>
                      </a:pPr>
                      <a:r>
                        <a:rPr lang="ru-RU" sz="1200" dirty="0">
                          <a:effectLst/>
                          <a:latin typeface="Bookman Old Style" pitchFamily="18" charset="0"/>
                        </a:rPr>
                        <a:t>Скорая  помощь</a:t>
                      </a:r>
                      <a:endParaRPr lang="ru-RU" sz="1200" dirty="0">
                        <a:effectLst/>
                        <a:latin typeface="Bookman Old Style" pitchFamily="18" charset="0"/>
                        <a:ea typeface="Calibri"/>
                        <a:cs typeface="Times New Roman"/>
                      </a:endParaRPr>
                    </a:p>
                  </a:txBody>
                  <a:tcPr marL="4979" marR="4979" marT="4979" marB="0" anchor="ctr">
                    <a:solidFill>
                      <a:srgbClr val="92D050"/>
                    </a:solidFill>
                  </a:tcPr>
                </a:tc>
                <a:tc>
                  <a:txBody>
                    <a:bodyPr/>
                    <a:lstStyle/>
                    <a:p>
                      <a:pPr algn="ctr">
                        <a:lnSpc>
                          <a:spcPct val="115000"/>
                        </a:lnSpc>
                        <a:spcAft>
                          <a:spcPts val="1000"/>
                        </a:spcAft>
                        <a:tabLst>
                          <a:tab pos="1620520" algn="l"/>
                        </a:tabLst>
                      </a:pPr>
                      <a:r>
                        <a:rPr lang="ru-RU" sz="1200">
                          <a:effectLst/>
                          <a:latin typeface="Bookman Old Style" pitchFamily="18" charset="0"/>
                        </a:rPr>
                        <a:t>Число вызовов</a:t>
                      </a:r>
                      <a:endParaRPr lang="ru-RU" sz="1200">
                        <a:effectLst/>
                        <a:latin typeface="Bookman Old Style" pitchFamily="18" charset="0"/>
                        <a:ea typeface="Calibri"/>
                        <a:cs typeface="Times New Roman"/>
                      </a:endParaRPr>
                    </a:p>
                  </a:txBody>
                  <a:tcPr marL="4979" marR="4979" marT="4979" marB="0" anchor="ctr">
                    <a:solidFill>
                      <a:srgbClr val="92D050"/>
                    </a:solidFill>
                  </a:tcPr>
                </a:tc>
                <a:tc>
                  <a:txBody>
                    <a:bodyPr/>
                    <a:lstStyle/>
                    <a:p>
                      <a:pPr algn="ctr">
                        <a:lnSpc>
                          <a:spcPct val="115000"/>
                        </a:lnSpc>
                        <a:spcAft>
                          <a:spcPts val="1000"/>
                        </a:spcAft>
                        <a:tabLst>
                          <a:tab pos="1620520" algn="l"/>
                        </a:tabLst>
                      </a:pPr>
                      <a:r>
                        <a:rPr lang="ru-RU" sz="1200">
                          <a:effectLst/>
                          <a:latin typeface="Bookman Old Style" pitchFamily="18" charset="0"/>
                        </a:rPr>
                        <a:t>354 320</a:t>
                      </a:r>
                      <a:endParaRPr lang="ru-RU" sz="1200">
                        <a:effectLst/>
                        <a:latin typeface="Bookman Old Style" pitchFamily="18" charset="0"/>
                        <a:ea typeface="Calibri"/>
                        <a:cs typeface="Times New Roman"/>
                      </a:endParaRPr>
                    </a:p>
                  </a:txBody>
                  <a:tcPr marL="4979" marR="4979" marT="4979" marB="0" anchor="ctr">
                    <a:solidFill>
                      <a:srgbClr val="92D050"/>
                    </a:solidFill>
                  </a:tcPr>
                </a:tc>
                <a:tc>
                  <a:txBody>
                    <a:bodyPr/>
                    <a:lstStyle/>
                    <a:p>
                      <a:pPr algn="ctr">
                        <a:lnSpc>
                          <a:spcPct val="115000"/>
                        </a:lnSpc>
                        <a:spcAft>
                          <a:spcPts val="1000"/>
                        </a:spcAft>
                        <a:tabLst>
                          <a:tab pos="1620520" algn="l"/>
                        </a:tabLst>
                      </a:pPr>
                      <a:r>
                        <a:rPr lang="ru-RU" sz="1200">
                          <a:effectLst/>
                          <a:latin typeface="Bookman Old Style" pitchFamily="18" charset="0"/>
                        </a:rPr>
                        <a:t>339 709</a:t>
                      </a:r>
                      <a:endParaRPr lang="ru-RU" sz="1200">
                        <a:effectLst/>
                        <a:latin typeface="Bookman Old Style" pitchFamily="18" charset="0"/>
                        <a:ea typeface="Calibri"/>
                        <a:cs typeface="Times New Roman"/>
                      </a:endParaRPr>
                    </a:p>
                  </a:txBody>
                  <a:tcPr marL="4979" marR="4979" marT="4979" marB="0" anchor="ctr">
                    <a:solidFill>
                      <a:srgbClr val="92D050"/>
                    </a:solidFill>
                  </a:tcPr>
                </a:tc>
                <a:tc>
                  <a:txBody>
                    <a:bodyPr/>
                    <a:lstStyle/>
                    <a:p>
                      <a:pPr algn="ctr">
                        <a:lnSpc>
                          <a:spcPct val="115000"/>
                        </a:lnSpc>
                        <a:spcAft>
                          <a:spcPts val="1000"/>
                        </a:spcAft>
                        <a:tabLst>
                          <a:tab pos="1620520" algn="l"/>
                        </a:tabLst>
                      </a:pPr>
                      <a:r>
                        <a:rPr lang="ru-RU" sz="1200" b="1" dirty="0">
                          <a:effectLst/>
                          <a:latin typeface="Bookman Old Style" pitchFamily="18" charset="0"/>
                        </a:rPr>
                        <a:t>95,9%</a:t>
                      </a:r>
                      <a:endParaRPr lang="ru-RU" sz="1200" b="1" dirty="0">
                        <a:effectLst/>
                        <a:latin typeface="Bookman Old Style" pitchFamily="18" charset="0"/>
                        <a:ea typeface="Calibri"/>
                        <a:cs typeface="Times New Roman"/>
                      </a:endParaRPr>
                    </a:p>
                  </a:txBody>
                  <a:tcPr marL="4979" marR="4979" marT="4979" marB="0" anchor="ctr">
                    <a:solidFill>
                      <a:srgbClr val="92D050"/>
                    </a:solidFill>
                  </a:tcPr>
                </a:tc>
                <a:tc>
                  <a:txBody>
                    <a:bodyPr/>
                    <a:lstStyle/>
                    <a:p>
                      <a:pPr algn="ctr">
                        <a:lnSpc>
                          <a:spcPct val="115000"/>
                        </a:lnSpc>
                        <a:spcAft>
                          <a:spcPts val="1000"/>
                        </a:spcAft>
                        <a:tabLst>
                          <a:tab pos="1620520" algn="l"/>
                        </a:tabLst>
                      </a:pPr>
                      <a:r>
                        <a:rPr lang="ru-RU" sz="1200">
                          <a:effectLst/>
                          <a:latin typeface="Bookman Old Style" pitchFamily="18" charset="0"/>
                        </a:rPr>
                        <a:t>352 358</a:t>
                      </a:r>
                      <a:endParaRPr lang="ru-RU" sz="1200">
                        <a:effectLst/>
                        <a:latin typeface="Bookman Old Style" pitchFamily="18" charset="0"/>
                        <a:ea typeface="Calibri"/>
                        <a:cs typeface="Times New Roman"/>
                      </a:endParaRPr>
                    </a:p>
                  </a:txBody>
                  <a:tcPr marL="4979" marR="4979" marT="4979" marB="0" anchor="ctr">
                    <a:solidFill>
                      <a:srgbClr val="92D050"/>
                    </a:solidFill>
                  </a:tcPr>
                </a:tc>
                <a:tc>
                  <a:txBody>
                    <a:bodyPr/>
                    <a:lstStyle/>
                    <a:p>
                      <a:pPr algn="ctr">
                        <a:lnSpc>
                          <a:spcPct val="115000"/>
                        </a:lnSpc>
                        <a:spcAft>
                          <a:spcPts val="1000"/>
                        </a:spcAft>
                        <a:tabLst>
                          <a:tab pos="1620520" algn="l"/>
                        </a:tabLst>
                      </a:pPr>
                      <a:r>
                        <a:rPr lang="ru-RU" sz="1200" dirty="0">
                          <a:effectLst/>
                          <a:latin typeface="Bookman Old Style" pitchFamily="18" charset="0"/>
                        </a:rPr>
                        <a:t>325 095</a:t>
                      </a:r>
                      <a:endParaRPr lang="ru-RU" sz="1200" dirty="0">
                        <a:effectLst/>
                        <a:latin typeface="Bookman Old Style" pitchFamily="18" charset="0"/>
                        <a:ea typeface="Calibri"/>
                        <a:cs typeface="Times New Roman"/>
                      </a:endParaRPr>
                    </a:p>
                  </a:txBody>
                  <a:tcPr marL="4979" marR="4979" marT="4979" marB="0" anchor="ctr">
                    <a:solidFill>
                      <a:srgbClr val="92D050"/>
                    </a:solidFill>
                  </a:tcPr>
                </a:tc>
                <a:tc>
                  <a:txBody>
                    <a:bodyPr/>
                    <a:lstStyle/>
                    <a:p>
                      <a:pPr algn="ctr">
                        <a:lnSpc>
                          <a:spcPct val="115000"/>
                        </a:lnSpc>
                        <a:spcAft>
                          <a:spcPts val="1000"/>
                        </a:spcAft>
                        <a:tabLst>
                          <a:tab pos="1620520" algn="l"/>
                        </a:tabLst>
                      </a:pPr>
                      <a:r>
                        <a:rPr lang="ru-RU" sz="1200" b="1" dirty="0">
                          <a:effectLst/>
                          <a:latin typeface="Bookman Old Style" pitchFamily="18" charset="0"/>
                        </a:rPr>
                        <a:t>92,3%</a:t>
                      </a:r>
                      <a:endParaRPr lang="ru-RU" sz="1200" b="1" dirty="0">
                        <a:effectLst/>
                        <a:latin typeface="Bookman Old Style" pitchFamily="18" charset="0"/>
                        <a:ea typeface="Calibri"/>
                        <a:cs typeface="Times New Roman"/>
                      </a:endParaRPr>
                    </a:p>
                  </a:txBody>
                  <a:tcPr marL="4979" marR="4979" marT="4979" marB="0" anchor="ctr">
                    <a:solidFill>
                      <a:srgbClr val="92D050"/>
                    </a:solidFill>
                  </a:tcPr>
                </a:tc>
                <a:extLst>
                  <a:ext uri="{0D108BD9-81ED-4DB2-BD59-A6C34878D82A}">
                    <a16:rowId xmlns="" xmlns:a16="http://schemas.microsoft.com/office/drawing/2014/main" val="10008"/>
                  </a:ext>
                </a:extLst>
              </a:tr>
            </a:tbl>
          </a:graphicData>
        </a:graphic>
      </p:graphicFrame>
      <p:sp>
        <p:nvSpPr>
          <p:cNvPr id="15449" name="Прямоугольник 17"/>
          <p:cNvSpPr>
            <a:spLocks noChangeArrowheads="1"/>
          </p:cNvSpPr>
          <p:nvPr/>
        </p:nvSpPr>
        <p:spPr bwMode="auto">
          <a:xfrm>
            <a:off x="1978026" y="6264753"/>
            <a:ext cx="856932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ru-RU" altLang="ru-RU" sz="1200" b="1" dirty="0">
                <a:solidFill>
                  <a:prstClr val="black"/>
                </a:solidFill>
                <a:latin typeface="Bookman Old Style" panose="02050604050505020204" pitchFamily="18" charset="0"/>
              </a:rPr>
              <a:t>*</a:t>
            </a:r>
            <a:r>
              <a:rPr lang="ru-RU" altLang="ru-RU" sz="1200" dirty="0">
                <a:solidFill>
                  <a:prstClr val="black"/>
                </a:solidFill>
                <a:latin typeface="Bookman Old Style" panose="02050604050505020204" pitchFamily="18" charset="0"/>
              </a:rPr>
              <a:t>- в том числе плановый объем за счет средств межбюджетного трансферта </a:t>
            </a:r>
          </a:p>
          <a:p>
            <a:pPr fontAlgn="base">
              <a:spcBef>
                <a:spcPct val="0"/>
              </a:spcBef>
              <a:spcAft>
                <a:spcPct val="0"/>
              </a:spcAft>
            </a:pPr>
            <a:r>
              <a:rPr lang="ru-RU" altLang="ru-RU" sz="1200" b="1" dirty="0">
                <a:solidFill>
                  <a:prstClr val="black"/>
                </a:solidFill>
                <a:latin typeface="Bookman Old Style" panose="02050604050505020204" pitchFamily="18" charset="0"/>
              </a:rPr>
              <a:t>**</a:t>
            </a:r>
            <a:r>
              <a:rPr lang="ru-RU" altLang="ru-RU" sz="1200" dirty="0">
                <a:solidFill>
                  <a:prstClr val="black"/>
                </a:solidFill>
                <a:latin typeface="Bookman Old Style" panose="02050604050505020204" pitchFamily="18" charset="0"/>
              </a:rPr>
              <a:t> - в том числе фактическое выполнение за счет средств межбюджетного трансферта </a:t>
            </a:r>
          </a:p>
        </p:txBody>
      </p:sp>
    </p:spTree>
    <p:extLst>
      <p:ext uri="{BB962C8B-B14F-4D97-AF65-F5344CB8AC3E}">
        <p14:creationId xmlns:p14="http://schemas.microsoft.com/office/powerpoint/2010/main" xmlns="" val="1752319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graphicFrame>
        <p:nvGraphicFramePr>
          <p:cNvPr id="2" name="Диаграмма 5"/>
          <p:cNvGraphicFramePr>
            <a:graphicFrameLocks/>
          </p:cNvGraphicFramePr>
          <p:nvPr>
            <p:extLst>
              <p:ext uri="{D42A27DB-BD31-4B8C-83A1-F6EECF244321}">
                <p14:modId xmlns:p14="http://schemas.microsoft.com/office/powerpoint/2010/main" xmlns="" val="224127337"/>
              </p:ext>
            </p:extLst>
          </p:nvPr>
        </p:nvGraphicFramePr>
        <p:xfrm>
          <a:off x="414867" y="1204914"/>
          <a:ext cx="5695951" cy="53927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p:cNvGraphicFramePr>
            <a:graphicFrameLocks/>
          </p:cNvGraphicFramePr>
          <p:nvPr>
            <p:extLst>
              <p:ext uri="{D42A27DB-BD31-4B8C-83A1-F6EECF244321}">
                <p14:modId xmlns:p14="http://schemas.microsoft.com/office/powerpoint/2010/main" xmlns="" val="2785425267"/>
              </p:ext>
            </p:extLst>
          </p:nvPr>
        </p:nvGraphicFramePr>
        <p:xfrm>
          <a:off x="6293898" y="1268761"/>
          <a:ext cx="5658753" cy="5328592"/>
        </p:xfrm>
        <a:graphic>
          <a:graphicData uri="http://schemas.openxmlformats.org/drawingml/2006/chart">
            <c:chart xmlns:c="http://schemas.openxmlformats.org/drawingml/2006/chart" xmlns:r="http://schemas.openxmlformats.org/officeDocument/2006/relationships" r:id="rId4"/>
          </a:graphicData>
        </a:graphic>
      </p:graphicFrame>
      <p:sp>
        <p:nvSpPr>
          <p:cNvPr id="13316" name="TextBox 8"/>
          <p:cNvSpPr txBox="1">
            <a:spLocks noChangeArrowheads="1"/>
          </p:cNvSpPr>
          <p:nvPr/>
        </p:nvSpPr>
        <p:spPr bwMode="auto">
          <a:xfrm>
            <a:off x="1240366" y="866775"/>
            <a:ext cx="1974851"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r>
              <a:rPr lang="ru-RU" altLang="ru-RU" sz="1600" b="1">
                <a:latin typeface="Bookman Old Style" pitchFamily="18" charset="0"/>
              </a:rPr>
              <a:t>2016 год</a:t>
            </a:r>
          </a:p>
        </p:txBody>
      </p:sp>
      <p:sp>
        <p:nvSpPr>
          <p:cNvPr id="13317" name="TextBox 11"/>
          <p:cNvSpPr txBox="1">
            <a:spLocks noChangeArrowheads="1"/>
          </p:cNvSpPr>
          <p:nvPr/>
        </p:nvSpPr>
        <p:spPr bwMode="auto">
          <a:xfrm>
            <a:off x="8974667" y="866775"/>
            <a:ext cx="1921933"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r>
              <a:rPr lang="ru-RU" altLang="ru-RU" sz="1600" b="1">
                <a:latin typeface="Bookman Old Style" pitchFamily="18" charset="0"/>
              </a:rPr>
              <a:t>2017 год</a:t>
            </a:r>
          </a:p>
        </p:txBody>
      </p:sp>
      <p:sp>
        <p:nvSpPr>
          <p:cNvPr id="13318" name="TextBox 19"/>
          <p:cNvSpPr txBox="1">
            <a:spLocks noChangeArrowheads="1"/>
          </p:cNvSpPr>
          <p:nvPr/>
        </p:nvSpPr>
        <p:spPr bwMode="auto">
          <a:xfrm>
            <a:off x="510117" y="2116138"/>
            <a:ext cx="109008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r>
              <a:rPr lang="ru-RU" altLang="ru-RU" sz="1400" b="1" dirty="0">
                <a:solidFill>
                  <a:srgbClr val="FF0000"/>
                </a:solidFill>
                <a:latin typeface="Bookman Old Style" pitchFamily="18" charset="0"/>
              </a:rPr>
              <a:t>91,0</a:t>
            </a:r>
            <a:r>
              <a:rPr lang="ru-RU" altLang="ru-RU" sz="1400" b="1" dirty="0">
                <a:solidFill>
                  <a:srgbClr val="FF0000"/>
                </a:solidFill>
              </a:rPr>
              <a:t>%</a:t>
            </a:r>
          </a:p>
        </p:txBody>
      </p:sp>
      <p:sp>
        <p:nvSpPr>
          <p:cNvPr id="13319" name="TextBox 21"/>
          <p:cNvSpPr txBox="1">
            <a:spLocks noChangeArrowheads="1"/>
          </p:cNvSpPr>
          <p:nvPr/>
        </p:nvSpPr>
        <p:spPr bwMode="auto">
          <a:xfrm>
            <a:off x="1968500" y="1395414"/>
            <a:ext cx="1035051"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r>
              <a:rPr lang="ru-RU" altLang="ru-RU" sz="1400" b="1">
                <a:solidFill>
                  <a:srgbClr val="FF0000"/>
                </a:solidFill>
                <a:latin typeface="Bookman Old Style" pitchFamily="18" charset="0"/>
              </a:rPr>
              <a:t>98,7%</a:t>
            </a:r>
          </a:p>
        </p:txBody>
      </p:sp>
      <p:sp>
        <p:nvSpPr>
          <p:cNvPr id="13320" name="TextBox 22"/>
          <p:cNvSpPr txBox="1">
            <a:spLocks noChangeArrowheads="1"/>
          </p:cNvSpPr>
          <p:nvPr/>
        </p:nvSpPr>
        <p:spPr bwMode="auto">
          <a:xfrm>
            <a:off x="3407833" y="4932017"/>
            <a:ext cx="103716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r>
              <a:rPr lang="ru-RU" altLang="ru-RU" sz="1400" b="1" dirty="0">
                <a:solidFill>
                  <a:srgbClr val="FF0000"/>
                </a:solidFill>
                <a:latin typeface="Bookman Old Style" pitchFamily="18" charset="0"/>
              </a:rPr>
              <a:t>94,8</a:t>
            </a:r>
            <a:r>
              <a:rPr lang="ru-RU" altLang="ru-RU" sz="1400" b="1" dirty="0">
                <a:solidFill>
                  <a:srgbClr val="FF0000"/>
                </a:solidFill>
              </a:rPr>
              <a:t>%</a:t>
            </a:r>
          </a:p>
        </p:txBody>
      </p:sp>
      <p:sp>
        <p:nvSpPr>
          <p:cNvPr id="13321" name="TextBox 23"/>
          <p:cNvSpPr txBox="1">
            <a:spLocks noChangeArrowheads="1"/>
          </p:cNvSpPr>
          <p:nvPr/>
        </p:nvSpPr>
        <p:spPr bwMode="auto">
          <a:xfrm>
            <a:off x="4882677" y="5078407"/>
            <a:ext cx="1051984"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r>
              <a:rPr lang="ru-RU" altLang="ru-RU" sz="1400" b="1" dirty="0">
                <a:solidFill>
                  <a:srgbClr val="FF0000"/>
                </a:solidFill>
                <a:latin typeface="Bookman Old Style" pitchFamily="18" charset="0"/>
              </a:rPr>
              <a:t>98,8</a:t>
            </a:r>
            <a:r>
              <a:rPr lang="ru-RU" altLang="ru-RU" sz="1400" b="1" dirty="0">
                <a:solidFill>
                  <a:srgbClr val="FF0000"/>
                </a:solidFill>
              </a:rPr>
              <a:t>%</a:t>
            </a:r>
          </a:p>
        </p:txBody>
      </p:sp>
      <p:sp>
        <p:nvSpPr>
          <p:cNvPr id="13322" name="TextBox 24"/>
          <p:cNvSpPr txBox="1">
            <a:spLocks noChangeArrowheads="1"/>
          </p:cNvSpPr>
          <p:nvPr/>
        </p:nvSpPr>
        <p:spPr bwMode="auto">
          <a:xfrm>
            <a:off x="6288618" y="2266951"/>
            <a:ext cx="1246716"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r>
              <a:rPr lang="ru-RU" altLang="ru-RU" sz="1400" b="1">
                <a:solidFill>
                  <a:srgbClr val="FF0000"/>
                </a:solidFill>
                <a:latin typeface="Bookman Old Style" pitchFamily="18" charset="0"/>
              </a:rPr>
              <a:t>100,7%</a:t>
            </a:r>
          </a:p>
        </p:txBody>
      </p:sp>
      <p:sp>
        <p:nvSpPr>
          <p:cNvPr id="13323" name="TextBox 25"/>
          <p:cNvSpPr txBox="1">
            <a:spLocks noChangeArrowheads="1"/>
          </p:cNvSpPr>
          <p:nvPr/>
        </p:nvSpPr>
        <p:spPr bwMode="auto">
          <a:xfrm>
            <a:off x="7727951" y="1395414"/>
            <a:ext cx="1246716"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r>
              <a:rPr lang="ru-RU" altLang="ru-RU" sz="1400" b="1">
                <a:solidFill>
                  <a:srgbClr val="FF0000"/>
                </a:solidFill>
                <a:latin typeface="Bookman Old Style" pitchFamily="18" charset="0"/>
              </a:rPr>
              <a:t>100,3%</a:t>
            </a:r>
          </a:p>
        </p:txBody>
      </p:sp>
      <p:sp>
        <p:nvSpPr>
          <p:cNvPr id="13324" name="TextBox 26"/>
          <p:cNvSpPr txBox="1">
            <a:spLocks noChangeArrowheads="1"/>
          </p:cNvSpPr>
          <p:nvPr/>
        </p:nvSpPr>
        <p:spPr bwMode="auto">
          <a:xfrm>
            <a:off x="9264651" y="4818857"/>
            <a:ext cx="1056216"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r>
              <a:rPr lang="ru-RU" altLang="ru-RU" sz="1200" b="1" dirty="0">
                <a:solidFill>
                  <a:srgbClr val="FF0000"/>
                </a:solidFill>
                <a:latin typeface="Bookman Old Style" pitchFamily="18" charset="0"/>
              </a:rPr>
              <a:t>100,9</a:t>
            </a:r>
            <a:r>
              <a:rPr lang="ru-RU" altLang="ru-RU" sz="1200" b="1" dirty="0">
                <a:solidFill>
                  <a:srgbClr val="FF0000"/>
                </a:solidFill>
              </a:rPr>
              <a:t>%</a:t>
            </a:r>
          </a:p>
        </p:txBody>
      </p:sp>
      <p:sp>
        <p:nvSpPr>
          <p:cNvPr id="13325" name="TextBox 27"/>
          <p:cNvSpPr txBox="1">
            <a:spLocks noChangeArrowheads="1"/>
          </p:cNvSpPr>
          <p:nvPr/>
        </p:nvSpPr>
        <p:spPr bwMode="auto">
          <a:xfrm>
            <a:off x="10630188" y="5096670"/>
            <a:ext cx="105621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r>
              <a:rPr lang="ru-RU" altLang="ru-RU" sz="1400" b="1" dirty="0">
                <a:solidFill>
                  <a:srgbClr val="FF0000"/>
                </a:solidFill>
                <a:latin typeface="Bookman Old Style" pitchFamily="18" charset="0"/>
              </a:rPr>
              <a:t>99,8%</a:t>
            </a:r>
          </a:p>
        </p:txBody>
      </p:sp>
      <p:sp>
        <p:nvSpPr>
          <p:cNvPr id="13326" name="Прямоугольник 14"/>
          <p:cNvSpPr>
            <a:spLocks noChangeArrowheads="1"/>
          </p:cNvSpPr>
          <p:nvPr/>
        </p:nvSpPr>
        <p:spPr bwMode="auto">
          <a:xfrm>
            <a:off x="0" y="63501"/>
            <a:ext cx="121920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r>
              <a:rPr lang="ru-RU" altLang="ru-RU" sz="2000" b="1">
                <a:latin typeface="Bookman Old Style" pitchFamily="18" charset="0"/>
              </a:rPr>
              <a:t>Исполнение территориальной программы</a:t>
            </a:r>
          </a:p>
          <a:p>
            <a:pPr algn="ctr" eaLnBrk="1" hangingPunct="1"/>
            <a:r>
              <a:rPr lang="ru-RU" altLang="ru-RU" sz="2000" b="1">
                <a:latin typeface="Bookman Old Style" pitchFamily="18" charset="0"/>
              </a:rPr>
              <a:t> ОМС (млн. руб.)</a:t>
            </a:r>
          </a:p>
        </p:txBody>
      </p:sp>
    </p:spTree>
    <p:extLst>
      <p:ext uri="{BB962C8B-B14F-4D97-AF65-F5344CB8AC3E}">
        <p14:creationId xmlns:p14="http://schemas.microsoft.com/office/powerpoint/2010/main" xmlns="" val="15969208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1266" name="Rectangle 2052"/>
          <p:cNvSpPr>
            <a:spLocks noRot="1" noChangeArrowheads="1"/>
          </p:cNvSpPr>
          <p:nvPr/>
        </p:nvSpPr>
        <p:spPr bwMode="auto">
          <a:xfrm>
            <a:off x="0" y="0"/>
            <a:ext cx="12192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fontAlgn="base" hangingPunct="1">
              <a:spcBef>
                <a:spcPct val="0"/>
              </a:spcBef>
              <a:spcAft>
                <a:spcPct val="0"/>
              </a:spcAft>
            </a:pPr>
            <a:r>
              <a:rPr lang="ru-RU" altLang="ru-RU" sz="2000" b="1" dirty="0">
                <a:solidFill>
                  <a:prstClr val="black"/>
                </a:solidFill>
                <a:latin typeface="Bookman Old Style" panose="02050604050505020204" pitchFamily="18" charset="0"/>
              </a:rPr>
              <a:t>Рейтинг муниципальных образований области по исполнению ПГГ в 201</a:t>
            </a:r>
            <a:r>
              <a:rPr lang="en-US" altLang="ru-RU" sz="2000" b="1" dirty="0">
                <a:solidFill>
                  <a:prstClr val="black"/>
                </a:solidFill>
                <a:latin typeface="Bookman Old Style" panose="02050604050505020204" pitchFamily="18" charset="0"/>
              </a:rPr>
              <a:t>7</a:t>
            </a:r>
            <a:r>
              <a:rPr lang="ru-RU" altLang="ru-RU" sz="2000" b="1" dirty="0">
                <a:solidFill>
                  <a:prstClr val="black"/>
                </a:solidFill>
                <a:latin typeface="Bookman Old Style" panose="02050604050505020204" pitchFamily="18" charset="0"/>
              </a:rPr>
              <a:t> году</a:t>
            </a:r>
          </a:p>
        </p:txBody>
      </p:sp>
      <p:sp>
        <p:nvSpPr>
          <p:cNvPr id="11267" name="Rectangle 21"/>
          <p:cNvSpPr>
            <a:spLocks noChangeArrowheads="1"/>
          </p:cNvSpPr>
          <p:nvPr/>
        </p:nvSpPr>
        <p:spPr bwMode="auto">
          <a:xfrm>
            <a:off x="1524000" y="3930442"/>
            <a:ext cx="9144000" cy="338554"/>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endParaRPr lang="ru-RU" altLang="ru-RU"/>
          </a:p>
        </p:txBody>
      </p:sp>
      <p:graphicFrame>
        <p:nvGraphicFramePr>
          <p:cNvPr id="11268" name="Object 22"/>
          <p:cNvGraphicFramePr>
            <a:graphicFrameLocks noChangeAspect="1"/>
          </p:cNvGraphicFramePr>
          <p:nvPr>
            <p:extLst>
              <p:ext uri="{D42A27DB-BD31-4B8C-83A1-F6EECF244321}">
                <p14:modId xmlns:p14="http://schemas.microsoft.com/office/powerpoint/2010/main" xmlns="" val="3651795796"/>
              </p:ext>
            </p:extLst>
          </p:nvPr>
        </p:nvGraphicFramePr>
        <p:xfrm>
          <a:off x="795338" y="855663"/>
          <a:ext cx="10541000" cy="5427662"/>
        </p:xfrm>
        <a:graphic>
          <a:graphicData uri="http://schemas.openxmlformats.org/presentationml/2006/ole">
            <p:oleObj spid="_x0000_s5176" name="Лист" r:id="rId4" imgW="10420378" imgH="5372190" progId="Excel.Sheet.8">
              <p:embed/>
            </p:oleObj>
          </a:graphicData>
        </a:graphic>
      </p:graphicFrame>
      <p:sp>
        <p:nvSpPr>
          <p:cNvPr id="11269" name="AutoShape 23"/>
          <p:cNvSpPr>
            <a:spLocks noChangeArrowheads="1"/>
          </p:cNvSpPr>
          <p:nvPr/>
        </p:nvSpPr>
        <p:spPr bwMode="auto">
          <a:xfrm>
            <a:off x="1660124" y="2868308"/>
            <a:ext cx="6507331" cy="792162"/>
          </a:xfrm>
          <a:prstGeom prst="homePlate">
            <a:avLst>
              <a:gd name="adj" fmla="val 79513"/>
            </a:avLst>
          </a:prstGeom>
          <a:solidFill>
            <a:srgbClr val="FFC000"/>
          </a:solidFill>
          <a:ln w="9525">
            <a:solidFill>
              <a:schemeClr val="bg2"/>
            </a:solidFill>
            <a:miter lim="800000"/>
            <a:headEnd/>
            <a:tailEnd/>
          </a:ln>
        </p:spPr>
        <p:txBody>
          <a:bodyPr wrap="none" anchor="ct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ru-RU" altLang="ru-RU" sz="1200" b="1" dirty="0">
                <a:latin typeface="Arial" panose="020B0604020202020204" pitchFamily="34" charset="0"/>
              </a:rPr>
              <a:t>Хорошее </a:t>
            </a:r>
          </a:p>
          <a:p>
            <a:pPr algn="ctr" eaLnBrk="1" hangingPunct="1"/>
            <a:r>
              <a:rPr lang="ru-RU" altLang="ru-RU" sz="1200" b="1" dirty="0">
                <a:latin typeface="Arial" panose="020B0604020202020204" pitchFamily="34" charset="0"/>
              </a:rPr>
              <a:t>исполнение</a:t>
            </a:r>
          </a:p>
        </p:txBody>
      </p:sp>
      <p:sp>
        <p:nvSpPr>
          <p:cNvPr id="11270" name="AutoShape 24"/>
          <p:cNvSpPr>
            <a:spLocks noChangeArrowheads="1"/>
          </p:cNvSpPr>
          <p:nvPr/>
        </p:nvSpPr>
        <p:spPr bwMode="auto">
          <a:xfrm>
            <a:off x="8455232" y="3660470"/>
            <a:ext cx="2508690" cy="865187"/>
          </a:xfrm>
          <a:prstGeom prst="homePlate">
            <a:avLst>
              <a:gd name="adj" fmla="val 79083"/>
            </a:avLst>
          </a:prstGeom>
          <a:solidFill>
            <a:srgbClr val="92D050"/>
          </a:solidFill>
          <a:ln w="9525">
            <a:solidFill>
              <a:schemeClr val="tx1"/>
            </a:solidFill>
            <a:miter lim="800000"/>
            <a:headEnd/>
            <a:tailEnd/>
          </a:ln>
        </p:spPr>
        <p:txBody>
          <a:bodyPr wrap="none" anchor="ct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ru-RU" altLang="ru-RU" sz="1200" b="1" dirty="0">
                <a:latin typeface="Arial" panose="020B0604020202020204" pitchFamily="34" charset="0"/>
              </a:rPr>
              <a:t>Удовлетворительное </a:t>
            </a:r>
          </a:p>
          <a:p>
            <a:pPr algn="ctr" eaLnBrk="1" hangingPunct="1"/>
            <a:r>
              <a:rPr lang="ru-RU" altLang="ru-RU" sz="1200" b="1" dirty="0">
                <a:latin typeface="Arial" panose="020B0604020202020204" pitchFamily="34" charset="0"/>
              </a:rPr>
              <a:t>исполнение</a:t>
            </a:r>
          </a:p>
        </p:txBody>
      </p:sp>
    </p:spTree>
    <p:extLst>
      <p:ext uri="{BB962C8B-B14F-4D97-AF65-F5344CB8AC3E}">
        <p14:creationId xmlns:p14="http://schemas.microsoft.com/office/powerpoint/2010/main" xmlns="" val="23718167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graphicFrame>
        <p:nvGraphicFramePr>
          <p:cNvPr id="5" name="Диаграмма 4"/>
          <p:cNvGraphicFramePr/>
          <p:nvPr>
            <p:extLst>
              <p:ext uri="{D42A27DB-BD31-4B8C-83A1-F6EECF244321}">
                <p14:modId xmlns:p14="http://schemas.microsoft.com/office/powerpoint/2010/main" xmlns="" val="2552569990"/>
              </p:ext>
            </p:extLst>
          </p:nvPr>
        </p:nvGraphicFramePr>
        <p:xfrm>
          <a:off x="2005367" y="996143"/>
          <a:ext cx="8128000" cy="5521911"/>
        </p:xfrm>
        <a:graphic>
          <a:graphicData uri="http://schemas.openxmlformats.org/drawingml/2006/chart">
            <c:chart xmlns:c="http://schemas.openxmlformats.org/drawingml/2006/chart" xmlns:r="http://schemas.openxmlformats.org/officeDocument/2006/relationships" r:id="rId3"/>
          </a:graphicData>
        </a:graphic>
      </p:graphicFrame>
      <p:sp>
        <p:nvSpPr>
          <p:cNvPr id="6" name="Прямоугольник 5"/>
          <p:cNvSpPr/>
          <p:nvPr/>
        </p:nvSpPr>
        <p:spPr>
          <a:xfrm>
            <a:off x="239696" y="0"/>
            <a:ext cx="11952303" cy="923330"/>
          </a:xfrm>
          <a:prstGeom prst="rect">
            <a:avLst/>
          </a:prstGeom>
        </p:spPr>
        <p:txBody>
          <a:bodyPr wrap="square">
            <a:spAutoFit/>
          </a:bodyPr>
          <a:lstStyle/>
          <a:p>
            <a:pPr algn="ctr">
              <a:buClr>
                <a:prstClr val="black"/>
              </a:buClr>
              <a:defRPr/>
            </a:pPr>
            <a:r>
              <a:rPr lang="ru-RU" altLang="ru-RU" b="1" dirty="0">
                <a:solidFill>
                  <a:prstClr val="black"/>
                </a:solidFill>
                <a:latin typeface="Bookman Old Style" panose="02050604050505020204" pitchFamily="18" charset="0"/>
              </a:rPr>
              <a:t>Выполнение плана ДВН</a:t>
            </a:r>
            <a:endParaRPr lang="en-US" altLang="ru-RU" b="1" dirty="0">
              <a:solidFill>
                <a:prstClr val="black"/>
              </a:solidFill>
              <a:latin typeface="Bookman Old Style" panose="02050604050505020204" pitchFamily="18" charset="0"/>
            </a:endParaRPr>
          </a:p>
          <a:p>
            <a:pPr algn="ctr">
              <a:buClr>
                <a:prstClr val="black"/>
              </a:buClr>
              <a:defRPr/>
            </a:pPr>
            <a:r>
              <a:rPr lang="ru-RU" altLang="ru-RU" b="1" dirty="0">
                <a:solidFill>
                  <a:prstClr val="black"/>
                </a:solidFill>
                <a:latin typeface="Bookman Old Style" panose="02050604050505020204" pitchFamily="18" charset="0"/>
              </a:rPr>
              <a:t>В 2017 году осмотрено  151 183 чел.</a:t>
            </a:r>
            <a:endParaRPr lang="en-US" altLang="ru-RU" b="1" dirty="0">
              <a:solidFill>
                <a:prstClr val="black"/>
              </a:solidFill>
              <a:latin typeface="Bookman Old Style" panose="02050604050505020204" pitchFamily="18" charset="0"/>
            </a:endParaRPr>
          </a:p>
          <a:p>
            <a:pPr algn="ctr">
              <a:buClr>
                <a:prstClr val="black"/>
              </a:buClr>
              <a:defRPr/>
            </a:pPr>
            <a:r>
              <a:rPr lang="ru-RU" altLang="ru-RU" b="1" dirty="0">
                <a:solidFill>
                  <a:prstClr val="black"/>
                </a:solidFill>
                <a:latin typeface="Bookman Old Style" panose="02050604050505020204" pitchFamily="18" charset="0"/>
              </a:rPr>
              <a:t>(план на 01.01.2017  159 030 чел. – выполнение плана 95,1</a:t>
            </a:r>
            <a:r>
              <a:rPr lang="ru-RU" altLang="ru-RU" b="1" dirty="0" smtClean="0">
                <a:solidFill>
                  <a:prstClr val="black"/>
                </a:solidFill>
                <a:latin typeface="Bookman Old Style" panose="02050604050505020204" pitchFamily="18" charset="0"/>
              </a:rPr>
              <a:t>%)</a:t>
            </a:r>
            <a:endParaRPr lang="ru-RU" altLang="ru-RU" b="1" dirty="0">
              <a:solidFill>
                <a:prstClr val="black"/>
              </a:solidFill>
              <a:latin typeface="Bookman Old Style" panose="02050604050505020204" pitchFamily="18" charset="0"/>
            </a:endParaRPr>
          </a:p>
        </p:txBody>
      </p:sp>
    </p:spTree>
    <p:extLst>
      <p:ext uri="{BB962C8B-B14F-4D97-AF65-F5344CB8AC3E}">
        <p14:creationId xmlns:p14="http://schemas.microsoft.com/office/powerpoint/2010/main" xmlns="" val="565808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93186" name="AutoShape 30"/>
          <p:cNvSpPr>
            <a:spLocks noChangeArrowheads="1"/>
          </p:cNvSpPr>
          <p:nvPr/>
        </p:nvSpPr>
        <p:spPr bwMode="auto">
          <a:xfrm>
            <a:off x="4417485" y="1052514"/>
            <a:ext cx="3405716" cy="2016125"/>
          </a:xfrm>
          <a:prstGeom prst="rect">
            <a:avLst/>
          </a:prstGeom>
          <a:gradFill rotWithShape="0">
            <a:gsLst>
              <a:gs pos="0">
                <a:srgbClr val="FFFFFF"/>
              </a:gs>
              <a:gs pos="100000">
                <a:srgbClr val="C0C0C0"/>
              </a:gs>
            </a:gsLst>
            <a:lin ang="2700000" scaled="1"/>
          </a:gradFill>
          <a:ln w="9525">
            <a:miter lim="800000"/>
            <a:headEnd/>
            <a:tailEnd/>
          </a:ln>
          <a:scene3d>
            <a:camera prst="legacyObliqueTopRight"/>
            <a:lightRig rig="legacyFlat3" dir="b"/>
          </a:scene3d>
          <a:sp3d extrusionH="100000" prstMaterial="legacyMatte">
            <a:bevelT w="13500" h="13500" prst="angle"/>
            <a:bevelB w="13500" h="13500" prst="angle"/>
            <a:extrusionClr>
              <a:srgbClr val="C0C0C0"/>
            </a:extrusionClr>
          </a:sp3d>
        </p:spPr>
        <p:txBody>
          <a:bodyPr anchor="ctr">
            <a:flatTx/>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1200">
                <a:latin typeface="Bookman Old Style" pitchFamily="18" charset="0"/>
              </a:rPr>
              <a:t>Осмотрено в 2017 году: </a:t>
            </a:r>
          </a:p>
          <a:p>
            <a:pPr eaLnBrk="1" hangingPunct="1">
              <a:spcBef>
                <a:spcPct val="0"/>
              </a:spcBef>
              <a:buFontTx/>
              <a:buNone/>
            </a:pPr>
            <a:r>
              <a:rPr lang="ru-RU" altLang="ru-RU" sz="1200">
                <a:solidFill>
                  <a:srgbClr val="FF0000"/>
                </a:solidFill>
                <a:latin typeface="Bookman Old Style" pitchFamily="18" charset="0"/>
              </a:rPr>
              <a:t>221 898 </a:t>
            </a:r>
            <a:r>
              <a:rPr lang="ru-RU" altLang="ru-RU" sz="1200">
                <a:latin typeface="Bookman Old Style" pitchFamily="18" charset="0"/>
              </a:rPr>
              <a:t>(</a:t>
            </a:r>
            <a:r>
              <a:rPr lang="ru-RU" altLang="ru-RU" sz="1200" b="1">
                <a:solidFill>
                  <a:srgbClr val="FF0000"/>
                </a:solidFill>
                <a:latin typeface="Bookman Old Style" pitchFamily="18" charset="0"/>
              </a:rPr>
              <a:t>96,6%</a:t>
            </a:r>
            <a:r>
              <a:rPr lang="ru-RU" altLang="ru-RU" sz="1200">
                <a:latin typeface="Bookman Old Style" pitchFamily="18" charset="0"/>
              </a:rPr>
              <a:t>)</a:t>
            </a:r>
            <a:r>
              <a:rPr lang="ru-RU" altLang="ru-RU" sz="1200">
                <a:solidFill>
                  <a:srgbClr val="C00000"/>
                </a:solidFill>
                <a:latin typeface="Bookman Old Style" pitchFamily="18" charset="0"/>
              </a:rPr>
              <a:t> </a:t>
            </a:r>
            <a:r>
              <a:rPr lang="ru-RU" altLang="ru-RU" sz="1200">
                <a:latin typeface="Bookman Old Style" pitchFamily="18" charset="0"/>
              </a:rPr>
              <a:t>профилактические осмотры;</a:t>
            </a:r>
          </a:p>
          <a:p>
            <a:pPr eaLnBrk="1" hangingPunct="1">
              <a:spcBef>
                <a:spcPct val="0"/>
              </a:spcBef>
              <a:buFontTx/>
              <a:buNone/>
            </a:pPr>
            <a:r>
              <a:rPr lang="ru-RU" altLang="ru-RU" sz="1200">
                <a:latin typeface="Bookman Old Style" pitchFamily="18" charset="0"/>
              </a:rPr>
              <a:t> </a:t>
            </a:r>
          </a:p>
          <a:p>
            <a:pPr eaLnBrk="1" hangingPunct="1">
              <a:spcBef>
                <a:spcPct val="0"/>
              </a:spcBef>
              <a:buFontTx/>
              <a:buNone/>
            </a:pPr>
            <a:r>
              <a:rPr lang="ru-RU" altLang="ru-RU" sz="1200" b="1">
                <a:latin typeface="Bookman Old Style" pitchFamily="18" charset="0"/>
              </a:rPr>
              <a:t> </a:t>
            </a:r>
            <a:r>
              <a:rPr lang="ru-RU" altLang="ru-RU" sz="1200">
                <a:solidFill>
                  <a:srgbClr val="FF0000"/>
                </a:solidFill>
                <a:latin typeface="Bookman Old Style" pitchFamily="18" charset="0"/>
              </a:rPr>
              <a:t>2 099</a:t>
            </a:r>
            <a:r>
              <a:rPr lang="ru-RU" altLang="ru-RU" sz="1200">
                <a:latin typeface="Bookman Old Style" pitchFamily="18" charset="0"/>
              </a:rPr>
              <a:t>  (</a:t>
            </a:r>
            <a:r>
              <a:rPr lang="ru-RU" altLang="ru-RU" sz="1200" b="1">
                <a:solidFill>
                  <a:srgbClr val="FF0000"/>
                </a:solidFill>
                <a:latin typeface="Bookman Old Style" pitchFamily="18" charset="0"/>
              </a:rPr>
              <a:t>95,5%</a:t>
            </a:r>
            <a:r>
              <a:rPr lang="ru-RU" altLang="ru-RU" sz="1200">
                <a:latin typeface="Bookman Old Style" pitchFamily="18" charset="0"/>
              </a:rPr>
              <a:t>)</a:t>
            </a:r>
            <a:r>
              <a:rPr lang="ru-RU" altLang="ru-RU" sz="1200">
                <a:solidFill>
                  <a:srgbClr val="FF0000"/>
                </a:solidFill>
                <a:latin typeface="Bookman Old Style" pitchFamily="18" charset="0"/>
              </a:rPr>
              <a:t> </a:t>
            </a:r>
            <a:r>
              <a:rPr lang="ru-RU" altLang="ru-RU" sz="1200">
                <a:latin typeface="Bookman Old Style" pitchFamily="18" charset="0"/>
              </a:rPr>
              <a:t>дети-сироты и находящихся в ТЖС;</a:t>
            </a:r>
          </a:p>
          <a:p>
            <a:pPr eaLnBrk="1" hangingPunct="1">
              <a:spcBef>
                <a:spcPct val="0"/>
              </a:spcBef>
              <a:buFontTx/>
              <a:buNone/>
            </a:pPr>
            <a:endParaRPr lang="ru-RU" altLang="ru-RU" sz="1200">
              <a:latin typeface="Bookman Old Style" pitchFamily="18" charset="0"/>
            </a:endParaRPr>
          </a:p>
          <a:p>
            <a:pPr eaLnBrk="1" hangingPunct="1">
              <a:spcBef>
                <a:spcPct val="0"/>
              </a:spcBef>
              <a:buFontTx/>
              <a:buNone/>
            </a:pPr>
            <a:r>
              <a:rPr lang="ru-RU" altLang="ru-RU" sz="1200">
                <a:solidFill>
                  <a:srgbClr val="FF0000"/>
                </a:solidFill>
                <a:latin typeface="Bookman Old Style" pitchFamily="18" charset="0"/>
              </a:rPr>
              <a:t> 2 929  </a:t>
            </a:r>
            <a:r>
              <a:rPr lang="ru-RU" altLang="ru-RU" sz="1200">
                <a:latin typeface="Bookman Old Style" pitchFamily="18" charset="0"/>
              </a:rPr>
              <a:t>(</a:t>
            </a:r>
            <a:r>
              <a:rPr lang="ru-RU" altLang="ru-RU" sz="1200" b="1">
                <a:solidFill>
                  <a:srgbClr val="FF0000"/>
                </a:solidFill>
                <a:latin typeface="Bookman Old Style" pitchFamily="18" charset="0"/>
              </a:rPr>
              <a:t>96%</a:t>
            </a:r>
            <a:r>
              <a:rPr lang="ru-RU" altLang="ru-RU" sz="1200">
                <a:latin typeface="Bookman Old Style" pitchFamily="18" charset="0"/>
              </a:rPr>
              <a:t>) дети, оставшихся без попечения родителей, приняты под опеку</a:t>
            </a:r>
          </a:p>
        </p:txBody>
      </p:sp>
      <p:sp>
        <p:nvSpPr>
          <p:cNvPr id="93187" name="Rectangle 7"/>
          <p:cNvSpPr>
            <a:spLocks/>
          </p:cNvSpPr>
          <p:nvPr/>
        </p:nvSpPr>
        <p:spPr bwMode="auto">
          <a:xfrm>
            <a:off x="6197601" y="3317876"/>
            <a:ext cx="2434167" cy="1884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80000"/>
              </a:lnSpc>
              <a:buFont typeface="Arial" pitchFamily="34" charset="0"/>
              <a:buNone/>
            </a:pPr>
            <a:endParaRPr lang="ru-RU" altLang="ru-RU" sz="1200" b="1">
              <a:solidFill>
                <a:srgbClr val="44546A"/>
              </a:solidFill>
              <a:latin typeface="Arial" pitchFamily="34" charset="0"/>
            </a:endParaRPr>
          </a:p>
        </p:txBody>
      </p:sp>
      <p:sp>
        <p:nvSpPr>
          <p:cNvPr id="27" name="Объект 2"/>
          <p:cNvSpPr txBox="1">
            <a:spLocks/>
          </p:cNvSpPr>
          <p:nvPr/>
        </p:nvSpPr>
        <p:spPr>
          <a:xfrm>
            <a:off x="6576484" y="4071939"/>
            <a:ext cx="5308600" cy="24669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Font typeface="Arial" pitchFamily="34" charset="0"/>
              <a:buNone/>
              <a:defRPr/>
            </a:pPr>
            <a:r>
              <a:rPr lang="ru-RU" sz="1400" b="1" dirty="0" smtClean="0">
                <a:solidFill>
                  <a:srgbClr val="FF0000"/>
                </a:solidFill>
                <a:latin typeface="Bookman Old Style" pitchFamily="18" charset="0"/>
                <a:cs typeface="Arial" panose="020B0604020202020204" pitchFamily="34" charset="0"/>
              </a:rPr>
              <a:t>Иммунопрофилактика</a:t>
            </a:r>
          </a:p>
          <a:p>
            <a:pPr fontAlgn="auto">
              <a:spcAft>
                <a:spcPts val="0"/>
              </a:spcAft>
              <a:buFont typeface="Wingdings" pitchFamily="2" charset="2"/>
              <a:buChar char="ü"/>
              <a:defRPr/>
            </a:pPr>
            <a:r>
              <a:rPr lang="ru-RU" sz="1400" dirty="0" smtClean="0">
                <a:latin typeface="Bookman Old Style" pitchFamily="18" charset="0"/>
                <a:cs typeface="Arial" panose="020B0604020202020204" pitchFamily="34" charset="0"/>
              </a:rPr>
              <a:t>Охват профилактическими прививками детского населения </a:t>
            </a:r>
            <a:r>
              <a:rPr lang="ru-RU" sz="1400" b="1" dirty="0" smtClean="0">
                <a:solidFill>
                  <a:srgbClr val="FF0000"/>
                </a:solidFill>
                <a:latin typeface="Bookman Old Style" pitchFamily="18" charset="0"/>
                <a:cs typeface="Arial" panose="020B0604020202020204" pitchFamily="34" charset="0"/>
              </a:rPr>
              <a:t>95%</a:t>
            </a:r>
          </a:p>
          <a:p>
            <a:pPr fontAlgn="auto">
              <a:spcAft>
                <a:spcPts val="0"/>
              </a:spcAft>
              <a:buFont typeface="Wingdings" pitchFamily="2" charset="2"/>
              <a:buChar char="ü"/>
              <a:defRPr/>
            </a:pPr>
            <a:r>
              <a:rPr lang="ru-RU" sz="1400" dirty="0" smtClean="0">
                <a:latin typeface="Bookman Old Style" pitchFamily="18" charset="0"/>
                <a:cs typeface="Arial" panose="020B0604020202020204" pitchFamily="34" charset="0"/>
              </a:rPr>
              <a:t>Вакцинация призывников:</a:t>
            </a:r>
          </a:p>
          <a:p>
            <a:pPr fontAlgn="auto">
              <a:spcAft>
                <a:spcPts val="0"/>
              </a:spcAft>
              <a:buFont typeface="Wingdings" pitchFamily="2" charset="2"/>
              <a:buChar char="ü"/>
              <a:defRPr/>
            </a:pPr>
            <a:r>
              <a:rPr lang="ru-RU" sz="1400" dirty="0" smtClean="0">
                <a:latin typeface="Bookman Old Style" pitchFamily="18" charset="0"/>
                <a:cs typeface="Arial" panose="020B0604020202020204" pitchFamily="34" charset="0"/>
              </a:rPr>
              <a:t>Против гриппа (3000 чел.)</a:t>
            </a:r>
          </a:p>
          <a:p>
            <a:pPr fontAlgn="auto">
              <a:spcAft>
                <a:spcPts val="0"/>
              </a:spcAft>
              <a:buFont typeface="Wingdings" pitchFamily="2" charset="2"/>
              <a:buChar char="ü"/>
              <a:defRPr/>
            </a:pPr>
            <a:r>
              <a:rPr lang="ru-RU" sz="1400" dirty="0" smtClean="0">
                <a:latin typeface="Bookman Old Style" pitchFamily="18" charset="0"/>
                <a:cs typeface="Arial" panose="020B0604020202020204" pitchFamily="34" charset="0"/>
              </a:rPr>
              <a:t>Против пневмококковой инфекции (1000 чел.)</a:t>
            </a:r>
            <a:endParaRPr lang="ru-RU" sz="1400" dirty="0" smtClean="0">
              <a:latin typeface="Bookman Old Style" pitchFamily="18" charset="0"/>
            </a:endParaRPr>
          </a:p>
          <a:p>
            <a:pPr fontAlgn="auto">
              <a:spcAft>
                <a:spcPts val="0"/>
              </a:spcAft>
              <a:buFont typeface="Wingdings" pitchFamily="2" charset="2"/>
              <a:buChar char="ü"/>
              <a:defRPr/>
            </a:pPr>
            <a:endParaRPr lang="ru-RU" sz="2800" dirty="0">
              <a:latin typeface="Bookman Old Style" pitchFamily="18" charset="0"/>
            </a:endParaRPr>
          </a:p>
        </p:txBody>
      </p:sp>
      <p:sp>
        <p:nvSpPr>
          <p:cNvPr id="93189" name="Объект 7"/>
          <p:cNvSpPr>
            <a:spLocks/>
          </p:cNvSpPr>
          <p:nvPr/>
        </p:nvSpPr>
        <p:spPr bwMode="auto">
          <a:xfrm>
            <a:off x="0" y="3592513"/>
            <a:ext cx="12192000" cy="417512"/>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buFont typeface="Arial" pitchFamily="34" charset="0"/>
              <a:buNone/>
            </a:pPr>
            <a:endParaRPr lang="ru-RU" altLang="ru-RU" sz="1800" b="1">
              <a:latin typeface="Bookman Old Style" pitchFamily="18" charset="0"/>
              <a:cs typeface="Times New Roman" pitchFamily="18" charset="0"/>
            </a:endParaRPr>
          </a:p>
        </p:txBody>
      </p:sp>
      <p:sp>
        <p:nvSpPr>
          <p:cNvPr id="29" name="Объект 3"/>
          <p:cNvSpPr txBox="1">
            <a:spLocks/>
          </p:cNvSpPr>
          <p:nvPr/>
        </p:nvSpPr>
        <p:spPr>
          <a:xfrm>
            <a:off x="342900" y="4087814"/>
            <a:ext cx="5776384" cy="25923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ru-RU" sz="1400" b="1" dirty="0" smtClean="0">
                <a:solidFill>
                  <a:srgbClr val="FF0000"/>
                </a:solidFill>
                <a:latin typeface="Bookman Old Style" pitchFamily="18" charset="0"/>
                <a:cs typeface="Arial" panose="020B0604020202020204" pitchFamily="34" charset="0"/>
              </a:rPr>
              <a:t>Наркологическое тестирование учащихся в 2017 году</a:t>
            </a:r>
          </a:p>
          <a:p>
            <a:pPr fontAlgn="auto">
              <a:spcAft>
                <a:spcPts val="0"/>
              </a:spcAft>
              <a:buFont typeface="Wingdings" pitchFamily="2" charset="2"/>
              <a:buChar char="ü"/>
              <a:defRPr/>
            </a:pPr>
            <a:r>
              <a:rPr lang="ru-RU" sz="1400" dirty="0" smtClean="0">
                <a:latin typeface="Bookman Old Style" pitchFamily="18" charset="0"/>
                <a:cs typeface="Arial" panose="020B0604020202020204" pitchFamily="34" charset="0"/>
              </a:rPr>
              <a:t>25 муниципальных образований </a:t>
            </a:r>
          </a:p>
          <a:p>
            <a:pPr fontAlgn="auto">
              <a:spcAft>
                <a:spcPts val="0"/>
              </a:spcAft>
              <a:buFont typeface="Wingdings" pitchFamily="2" charset="2"/>
              <a:buChar char="ü"/>
              <a:defRPr/>
            </a:pPr>
            <a:r>
              <a:rPr lang="ru-RU" sz="1400" dirty="0" smtClean="0">
                <a:latin typeface="Bookman Old Style" pitchFamily="18" charset="0"/>
                <a:cs typeface="Arial" panose="020B0604020202020204" pitchFamily="34" charset="0"/>
              </a:rPr>
              <a:t>План – </a:t>
            </a:r>
            <a:r>
              <a:rPr lang="ru-RU" sz="1400" b="1" dirty="0" smtClean="0">
                <a:solidFill>
                  <a:srgbClr val="FF0000"/>
                </a:solidFill>
                <a:latin typeface="Bookman Old Style" pitchFamily="18" charset="0"/>
                <a:cs typeface="Arial" panose="020B0604020202020204" pitchFamily="34" charset="0"/>
              </a:rPr>
              <a:t>3500</a:t>
            </a:r>
            <a:r>
              <a:rPr lang="ru-RU" sz="1400" dirty="0" smtClean="0">
                <a:latin typeface="Bookman Old Style" pitchFamily="18" charset="0"/>
                <a:cs typeface="Arial" panose="020B0604020202020204" pitchFamily="34" charset="0"/>
              </a:rPr>
              <a:t> чел., обследовано – </a:t>
            </a:r>
            <a:r>
              <a:rPr lang="ru-RU" sz="1400" b="1" dirty="0" smtClean="0">
                <a:solidFill>
                  <a:srgbClr val="FF0000"/>
                </a:solidFill>
                <a:latin typeface="Bookman Old Style" pitchFamily="18" charset="0"/>
                <a:cs typeface="Arial" panose="020B0604020202020204" pitchFamily="34" charset="0"/>
              </a:rPr>
              <a:t>3642</a:t>
            </a:r>
            <a:r>
              <a:rPr lang="ru-RU" sz="1400" dirty="0" smtClean="0">
                <a:latin typeface="Bookman Old Style" pitchFamily="18" charset="0"/>
                <a:cs typeface="Arial" panose="020B0604020202020204" pitchFamily="34" charset="0"/>
              </a:rPr>
              <a:t> ребенка</a:t>
            </a:r>
          </a:p>
          <a:p>
            <a:pPr fontAlgn="auto">
              <a:spcAft>
                <a:spcPts val="0"/>
              </a:spcAft>
              <a:buFont typeface="Wingdings" pitchFamily="2" charset="2"/>
              <a:buChar char="ü"/>
              <a:defRPr/>
            </a:pPr>
            <a:r>
              <a:rPr lang="ru-RU" sz="1400" dirty="0" smtClean="0">
                <a:latin typeface="Bookman Old Style" pitchFamily="18" charset="0"/>
                <a:cs typeface="Arial" panose="020B0604020202020204" pitchFamily="34" charset="0"/>
              </a:rPr>
              <a:t>5 положительная проба за 2017 г.:</a:t>
            </a:r>
          </a:p>
          <a:p>
            <a:pPr fontAlgn="auto">
              <a:spcAft>
                <a:spcPts val="0"/>
              </a:spcAft>
              <a:buFont typeface="Wingdings" pitchFamily="2" charset="2"/>
              <a:buChar char="ü"/>
              <a:defRPr/>
            </a:pPr>
            <a:r>
              <a:rPr lang="ru-RU" sz="1400" dirty="0" smtClean="0">
                <a:latin typeface="Bookman Old Style" pitchFamily="18" charset="0"/>
                <a:cs typeface="Arial" panose="020B0604020202020204" pitchFamily="34" charset="0"/>
              </a:rPr>
              <a:t>5 – г. Архангельск</a:t>
            </a:r>
          </a:p>
          <a:p>
            <a:pPr fontAlgn="auto">
              <a:spcAft>
                <a:spcPts val="0"/>
              </a:spcAft>
              <a:buFont typeface="Wingdings" pitchFamily="2" charset="2"/>
              <a:buChar char="ü"/>
              <a:defRPr/>
            </a:pPr>
            <a:r>
              <a:rPr lang="ru-RU" sz="1400" dirty="0" smtClean="0">
                <a:latin typeface="Bookman Old Style" pitchFamily="18" charset="0"/>
                <a:cs typeface="Arial" panose="020B0604020202020204" pitchFamily="34" charset="0"/>
              </a:rPr>
              <a:t>4 – принимали барбитураты по назначению врача</a:t>
            </a:r>
          </a:p>
          <a:p>
            <a:pPr marL="0" indent="0" algn="ctr" fontAlgn="auto">
              <a:spcBef>
                <a:spcPts val="0"/>
              </a:spcBef>
              <a:spcAft>
                <a:spcPts val="0"/>
              </a:spcAft>
              <a:buFont typeface="Arial" pitchFamily="34" charset="0"/>
              <a:buNone/>
              <a:defRPr/>
            </a:pPr>
            <a:endParaRPr lang="ru-RU" sz="1400" dirty="0">
              <a:latin typeface="Bookman Old Style" pitchFamily="18" charset="0"/>
              <a:cs typeface="Arial" panose="020B0604020202020204" pitchFamily="34" charset="0"/>
            </a:endParaRPr>
          </a:p>
        </p:txBody>
      </p:sp>
      <p:sp>
        <p:nvSpPr>
          <p:cNvPr id="30" name="Стрелка вправо 29"/>
          <p:cNvSpPr/>
          <p:nvPr/>
        </p:nvSpPr>
        <p:spPr>
          <a:xfrm>
            <a:off x="7863418" y="2125664"/>
            <a:ext cx="537633" cy="249237"/>
          </a:xfrm>
          <a:prstGeom prst="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solidFill>
                <a:prstClr val="white"/>
              </a:solidFill>
            </a:endParaRPr>
          </a:p>
        </p:txBody>
      </p:sp>
      <p:graphicFrame>
        <p:nvGraphicFramePr>
          <p:cNvPr id="31" name="Таблица 30"/>
          <p:cNvGraphicFramePr>
            <a:graphicFrameLocks noGrp="1"/>
          </p:cNvGraphicFramePr>
          <p:nvPr/>
        </p:nvGraphicFramePr>
        <p:xfrm>
          <a:off x="8401051" y="798513"/>
          <a:ext cx="3691467" cy="2559051"/>
        </p:xfrm>
        <a:graphic>
          <a:graphicData uri="http://schemas.openxmlformats.org/drawingml/2006/table">
            <a:tbl>
              <a:tblPr>
                <a:tableStyleId>{9D7B26C5-4107-4FEC-AEDC-1716B250A1EF}</a:tableStyleId>
              </a:tblPr>
              <a:tblGrid>
                <a:gridCol w="682748">
                  <a:extLst>
                    <a:ext uri="{9D8B030D-6E8A-4147-A177-3AD203B41FA5}">
                      <a16:colId xmlns="" xmlns:a16="http://schemas.microsoft.com/office/drawing/2014/main" val="20000"/>
                    </a:ext>
                  </a:extLst>
                </a:gridCol>
                <a:gridCol w="705892">
                  <a:extLst>
                    <a:ext uri="{9D8B030D-6E8A-4147-A177-3AD203B41FA5}">
                      <a16:colId xmlns="" xmlns:a16="http://schemas.microsoft.com/office/drawing/2014/main" val="20001"/>
                    </a:ext>
                  </a:extLst>
                </a:gridCol>
                <a:gridCol w="775324">
                  <a:extLst>
                    <a:ext uri="{9D8B030D-6E8A-4147-A177-3AD203B41FA5}">
                      <a16:colId xmlns="" xmlns:a16="http://schemas.microsoft.com/office/drawing/2014/main" val="20002"/>
                    </a:ext>
                  </a:extLst>
                </a:gridCol>
                <a:gridCol w="775324">
                  <a:extLst>
                    <a:ext uri="{9D8B030D-6E8A-4147-A177-3AD203B41FA5}">
                      <a16:colId xmlns="" xmlns:a16="http://schemas.microsoft.com/office/drawing/2014/main" val="20003"/>
                    </a:ext>
                  </a:extLst>
                </a:gridCol>
                <a:gridCol w="752179">
                  <a:extLst>
                    <a:ext uri="{9D8B030D-6E8A-4147-A177-3AD203B41FA5}">
                      <a16:colId xmlns="" xmlns:a16="http://schemas.microsoft.com/office/drawing/2014/main" val="20004"/>
                    </a:ext>
                  </a:extLst>
                </a:gridCol>
              </a:tblGrid>
              <a:tr h="504141">
                <a:tc rowSpan="2">
                  <a:txBody>
                    <a:bodyPr/>
                    <a:lstStyle/>
                    <a:p>
                      <a:pPr algn="ctr">
                        <a:lnSpc>
                          <a:spcPct val="115000"/>
                        </a:lnSpc>
                        <a:spcAft>
                          <a:spcPts val="0"/>
                        </a:spcAft>
                      </a:pPr>
                      <a:r>
                        <a:rPr lang="ru-RU" sz="1200" b="1" dirty="0">
                          <a:effectLst/>
                          <a:latin typeface="Bookman Old Style" pitchFamily="18" charset="0"/>
                        </a:rPr>
                        <a:t>ГОД</a:t>
                      </a:r>
                      <a:endParaRPr lang="ru-RU" sz="1200" b="1" dirty="0">
                        <a:effectLst/>
                        <a:latin typeface="Bookman Old Style" pitchFamily="18" charset="0"/>
                        <a:ea typeface="Calibri"/>
                        <a:cs typeface="Times New Roman"/>
                      </a:endParaRPr>
                    </a:p>
                  </a:txBody>
                  <a:tcPr marL="60112" marR="60112" marT="45743" marB="4574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gridSpan="4">
                  <a:txBody>
                    <a:bodyPr/>
                    <a:lstStyle/>
                    <a:p>
                      <a:pPr algn="ctr">
                        <a:lnSpc>
                          <a:spcPct val="115000"/>
                        </a:lnSpc>
                        <a:spcAft>
                          <a:spcPts val="0"/>
                        </a:spcAft>
                      </a:pPr>
                      <a:r>
                        <a:rPr lang="ru-RU" sz="1200" b="1" dirty="0">
                          <a:effectLst/>
                          <a:latin typeface="Bookman Old Style" pitchFamily="18" charset="0"/>
                        </a:rPr>
                        <a:t>Группы здоровья (в %)</a:t>
                      </a:r>
                      <a:endParaRPr lang="ru-RU" sz="1200" b="1" dirty="0">
                        <a:effectLst/>
                        <a:latin typeface="Bookman Old Style" pitchFamily="18" charset="0"/>
                        <a:ea typeface="Calibri"/>
                        <a:cs typeface="Times New Roman"/>
                      </a:endParaRPr>
                    </a:p>
                  </a:txBody>
                  <a:tcPr marL="60112" marR="60112" marT="45743" marB="4574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487817">
                <a:tc vMerge="1">
                  <a:txBody>
                    <a:bodyPr/>
                    <a:lstStyle/>
                    <a:p>
                      <a:endParaRPr lang="ru-RU"/>
                    </a:p>
                  </a:txBody>
                  <a:tcPr/>
                </a:tc>
                <a:tc>
                  <a:txBody>
                    <a:bodyPr/>
                    <a:lstStyle/>
                    <a:p>
                      <a:pPr algn="ctr">
                        <a:lnSpc>
                          <a:spcPct val="115000"/>
                        </a:lnSpc>
                        <a:spcAft>
                          <a:spcPts val="0"/>
                        </a:spcAft>
                      </a:pPr>
                      <a:r>
                        <a:rPr lang="en-US" sz="1100" dirty="0">
                          <a:effectLst/>
                          <a:latin typeface="Bookman Old Style" pitchFamily="18" charset="0"/>
                        </a:rPr>
                        <a:t>I </a:t>
                      </a:r>
                      <a:r>
                        <a:rPr lang="ru-RU" sz="1100" dirty="0">
                          <a:effectLst/>
                          <a:latin typeface="Bookman Old Style" pitchFamily="18" charset="0"/>
                        </a:rPr>
                        <a:t> и </a:t>
                      </a:r>
                      <a:r>
                        <a:rPr lang="en-US" sz="1100" dirty="0">
                          <a:effectLst/>
                          <a:latin typeface="Bookman Old Style" pitchFamily="18" charset="0"/>
                        </a:rPr>
                        <a:t> II</a:t>
                      </a:r>
                      <a:endParaRPr lang="ru-RU" sz="1100" dirty="0">
                        <a:effectLst/>
                        <a:latin typeface="Bookman Old Style" pitchFamily="18" charset="0"/>
                        <a:ea typeface="Calibri"/>
                        <a:cs typeface="Times New Roman"/>
                      </a:endParaRPr>
                    </a:p>
                  </a:txBody>
                  <a:tcPr marL="60112" marR="60112" marT="45743" marB="4574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15000"/>
                        </a:lnSpc>
                        <a:spcAft>
                          <a:spcPts val="0"/>
                        </a:spcAft>
                      </a:pPr>
                      <a:r>
                        <a:rPr lang="en-US" sz="1100" dirty="0">
                          <a:effectLst/>
                          <a:latin typeface="Bookman Old Style" pitchFamily="18" charset="0"/>
                        </a:rPr>
                        <a:t>III</a:t>
                      </a:r>
                      <a:endParaRPr lang="ru-RU" sz="1100" dirty="0">
                        <a:effectLst/>
                        <a:latin typeface="Bookman Old Style" pitchFamily="18" charset="0"/>
                        <a:ea typeface="Calibri"/>
                        <a:cs typeface="Times New Roman"/>
                      </a:endParaRPr>
                    </a:p>
                  </a:txBody>
                  <a:tcPr marL="60112" marR="60112" marT="45743" marB="4574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15000"/>
                        </a:lnSpc>
                        <a:spcAft>
                          <a:spcPts val="0"/>
                        </a:spcAft>
                      </a:pPr>
                      <a:r>
                        <a:rPr lang="en-US" sz="1100" dirty="0">
                          <a:effectLst/>
                          <a:latin typeface="Bookman Old Style" pitchFamily="18" charset="0"/>
                        </a:rPr>
                        <a:t>IV</a:t>
                      </a:r>
                      <a:endParaRPr lang="ru-RU" sz="1100" dirty="0">
                        <a:effectLst/>
                        <a:latin typeface="Bookman Old Style" pitchFamily="18" charset="0"/>
                        <a:ea typeface="Calibri"/>
                        <a:cs typeface="Times New Roman"/>
                      </a:endParaRPr>
                    </a:p>
                  </a:txBody>
                  <a:tcPr marL="60112" marR="60112" marT="45743" marB="4574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15000"/>
                        </a:lnSpc>
                        <a:spcAft>
                          <a:spcPts val="0"/>
                        </a:spcAft>
                      </a:pPr>
                      <a:r>
                        <a:rPr lang="en-US" sz="1100">
                          <a:effectLst/>
                          <a:latin typeface="Bookman Old Style" pitchFamily="18" charset="0"/>
                        </a:rPr>
                        <a:t>V</a:t>
                      </a:r>
                      <a:endParaRPr lang="ru-RU" sz="1100">
                        <a:effectLst/>
                        <a:latin typeface="Bookman Old Style" pitchFamily="18" charset="0"/>
                        <a:ea typeface="Calibri"/>
                        <a:cs typeface="Times New Roman"/>
                      </a:endParaRPr>
                    </a:p>
                  </a:txBody>
                  <a:tcPr marL="60112" marR="60112" marT="45743" marB="4574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1"/>
                  </a:ext>
                </a:extLst>
              </a:tr>
              <a:tr h="509647">
                <a:tc>
                  <a:txBody>
                    <a:bodyPr/>
                    <a:lstStyle/>
                    <a:p>
                      <a:pPr algn="ctr">
                        <a:lnSpc>
                          <a:spcPct val="115000"/>
                        </a:lnSpc>
                        <a:spcAft>
                          <a:spcPts val="0"/>
                        </a:spcAft>
                      </a:pPr>
                      <a:r>
                        <a:rPr lang="ru-RU" sz="1200" b="1" dirty="0" smtClean="0">
                          <a:effectLst/>
                          <a:latin typeface="Bookman Old Style" pitchFamily="18" charset="0"/>
                        </a:rPr>
                        <a:t>2015</a:t>
                      </a:r>
                      <a:endParaRPr lang="ru-RU" sz="1200" b="1" dirty="0">
                        <a:effectLst/>
                        <a:latin typeface="Bookman Old Style" pitchFamily="18" charset="0"/>
                        <a:ea typeface="Calibri"/>
                        <a:cs typeface="Times New Roman"/>
                      </a:endParaRPr>
                    </a:p>
                  </a:txBody>
                  <a:tcPr marL="60112" marR="60112" marT="45743" marB="4574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15000"/>
                        </a:lnSpc>
                        <a:spcAft>
                          <a:spcPts val="0"/>
                        </a:spcAft>
                      </a:pPr>
                      <a:r>
                        <a:rPr lang="ru-RU" sz="1100" dirty="0" smtClean="0">
                          <a:effectLst/>
                          <a:latin typeface="Bookman Old Style" pitchFamily="18" charset="0"/>
                        </a:rPr>
                        <a:t>81</a:t>
                      </a:r>
                      <a:endParaRPr lang="ru-RU" sz="1100" dirty="0">
                        <a:effectLst/>
                        <a:latin typeface="Bookman Old Style" pitchFamily="18" charset="0"/>
                        <a:ea typeface="Calibri"/>
                        <a:cs typeface="Times New Roman"/>
                      </a:endParaRPr>
                    </a:p>
                  </a:txBody>
                  <a:tcPr marL="60112" marR="60112" marT="45743" marB="4574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15000"/>
                        </a:lnSpc>
                        <a:spcAft>
                          <a:spcPts val="0"/>
                        </a:spcAft>
                      </a:pPr>
                      <a:r>
                        <a:rPr lang="ru-RU" sz="1100" dirty="0" smtClean="0">
                          <a:effectLst/>
                          <a:latin typeface="Bookman Old Style" pitchFamily="18" charset="0"/>
                        </a:rPr>
                        <a:t>18</a:t>
                      </a:r>
                      <a:endParaRPr lang="ru-RU" sz="1100" dirty="0">
                        <a:effectLst/>
                        <a:latin typeface="Bookman Old Style" pitchFamily="18" charset="0"/>
                        <a:ea typeface="Calibri"/>
                        <a:cs typeface="Times New Roman"/>
                      </a:endParaRPr>
                    </a:p>
                  </a:txBody>
                  <a:tcPr marL="60112" marR="60112" marT="45743" marB="4574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15000"/>
                        </a:lnSpc>
                        <a:spcAft>
                          <a:spcPts val="0"/>
                        </a:spcAft>
                      </a:pPr>
                      <a:r>
                        <a:rPr lang="ru-RU" sz="1100" dirty="0" smtClean="0">
                          <a:effectLst/>
                          <a:latin typeface="Bookman Old Style" pitchFamily="18" charset="0"/>
                        </a:rPr>
                        <a:t>0,7</a:t>
                      </a:r>
                      <a:endParaRPr lang="ru-RU" sz="1100" dirty="0">
                        <a:effectLst/>
                        <a:latin typeface="Bookman Old Style" pitchFamily="18" charset="0"/>
                        <a:ea typeface="Calibri"/>
                        <a:cs typeface="Times New Roman"/>
                      </a:endParaRPr>
                    </a:p>
                  </a:txBody>
                  <a:tcPr marL="60112" marR="60112" marT="45743" marB="4574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15000"/>
                        </a:lnSpc>
                        <a:spcAft>
                          <a:spcPts val="0"/>
                        </a:spcAft>
                      </a:pPr>
                      <a:r>
                        <a:rPr lang="ru-RU" sz="1100" dirty="0" smtClean="0">
                          <a:effectLst/>
                          <a:latin typeface="Bookman Old Style" pitchFamily="18" charset="0"/>
                        </a:rPr>
                        <a:t>0,3</a:t>
                      </a:r>
                      <a:endParaRPr lang="ru-RU" sz="1100" dirty="0">
                        <a:effectLst/>
                        <a:latin typeface="Bookman Old Style" pitchFamily="18" charset="0"/>
                        <a:ea typeface="Calibri"/>
                        <a:cs typeface="Times New Roman"/>
                      </a:endParaRPr>
                    </a:p>
                  </a:txBody>
                  <a:tcPr marL="60112" marR="60112" marT="45743" marB="4574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2"/>
                  </a:ext>
                </a:extLst>
              </a:tr>
              <a:tr h="504141">
                <a:tc>
                  <a:txBody>
                    <a:bodyPr/>
                    <a:lstStyle/>
                    <a:p>
                      <a:pPr algn="ctr">
                        <a:lnSpc>
                          <a:spcPct val="115000"/>
                        </a:lnSpc>
                        <a:spcAft>
                          <a:spcPts val="0"/>
                        </a:spcAft>
                      </a:pPr>
                      <a:r>
                        <a:rPr lang="ru-RU" sz="1200" b="1" dirty="0" smtClean="0">
                          <a:effectLst/>
                          <a:latin typeface="Bookman Old Style" pitchFamily="18" charset="0"/>
                        </a:rPr>
                        <a:t>2016</a:t>
                      </a:r>
                      <a:endParaRPr lang="ru-RU" sz="1200" b="1" dirty="0">
                        <a:effectLst/>
                        <a:latin typeface="Bookman Old Style" pitchFamily="18" charset="0"/>
                        <a:ea typeface="Calibri"/>
                        <a:cs typeface="Times New Roman"/>
                      </a:endParaRPr>
                    </a:p>
                  </a:txBody>
                  <a:tcPr marL="60112" marR="60112" marT="45743" marB="4574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15000"/>
                        </a:lnSpc>
                        <a:spcAft>
                          <a:spcPts val="0"/>
                        </a:spcAft>
                      </a:pPr>
                      <a:r>
                        <a:rPr lang="ru-RU" sz="1100" dirty="0" smtClean="0">
                          <a:effectLst/>
                          <a:latin typeface="Bookman Old Style" pitchFamily="18" charset="0"/>
                        </a:rPr>
                        <a:t>84,5</a:t>
                      </a:r>
                      <a:endParaRPr lang="ru-RU" sz="1100" dirty="0">
                        <a:effectLst/>
                        <a:latin typeface="Bookman Old Style" pitchFamily="18" charset="0"/>
                        <a:ea typeface="Calibri"/>
                        <a:cs typeface="Times New Roman"/>
                      </a:endParaRPr>
                    </a:p>
                  </a:txBody>
                  <a:tcPr marL="60112" marR="60112" marT="45743" marB="4574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15000"/>
                        </a:lnSpc>
                        <a:spcAft>
                          <a:spcPts val="0"/>
                        </a:spcAft>
                      </a:pPr>
                      <a:r>
                        <a:rPr lang="ru-RU" sz="1100" dirty="0" smtClean="0">
                          <a:effectLst/>
                          <a:latin typeface="Bookman Old Style" pitchFamily="18" charset="0"/>
                          <a:ea typeface="Calibri"/>
                          <a:cs typeface="Times New Roman"/>
                        </a:rPr>
                        <a:t>16,1</a:t>
                      </a:r>
                      <a:endParaRPr lang="ru-RU" sz="1100" dirty="0">
                        <a:effectLst/>
                        <a:latin typeface="Bookman Old Style" pitchFamily="18" charset="0"/>
                        <a:ea typeface="Calibri"/>
                        <a:cs typeface="Times New Roman"/>
                      </a:endParaRPr>
                    </a:p>
                  </a:txBody>
                  <a:tcPr marL="60112" marR="60112" marT="45743" marB="4574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15000"/>
                        </a:lnSpc>
                        <a:spcAft>
                          <a:spcPts val="0"/>
                        </a:spcAft>
                      </a:pPr>
                      <a:r>
                        <a:rPr lang="ru-RU" sz="1100" dirty="0" smtClean="0">
                          <a:effectLst/>
                          <a:latin typeface="Bookman Old Style" pitchFamily="18" charset="0"/>
                          <a:ea typeface="Calibri"/>
                          <a:cs typeface="Times New Roman"/>
                        </a:rPr>
                        <a:t>0,7</a:t>
                      </a:r>
                      <a:endParaRPr lang="ru-RU" sz="1100" dirty="0">
                        <a:effectLst/>
                        <a:latin typeface="Bookman Old Style" pitchFamily="18" charset="0"/>
                        <a:ea typeface="Calibri"/>
                        <a:cs typeface="Times New Roman"/>
                      </a:endParaRPr>
                    </a:p>
                  </a:txBody>
                  <a:tcPr marL="60112" marR="60112" marT="45743" marB="4574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15000"/>
                        </a:lnSpc>
                        <a:spcAft>
                          <a:spcPts val="0"/>
                        </a:spcAft>
                      </a:pPr>
                      <a:r>
                        <a:rPr lang="ru-RU" sz="1100" dirty="0" smtClean="0">
                          <a:effectLst/>
                          <a:latin typeface="Bookman Old Style" pitchFamily="18" charset="0"/>
                        </a:rPr>
                        <a:t>0,7</a:t>
                      </a:r>
                      <a:endParaRPr lang="ru-RU" sz="1100" dirty="0">
                        <a:effectLst/>
                        <a:latin typeface="Bookman Old Style" pitchFamily="18" charset="0"/>
                        <a:ea typeface="Calibri"/>
                        <a:cs typeface="Times New Roman"/>
                      </a:endParaRPr>
                    </a:p>
                  </a:txBody>
                  <a:tcPr marL="60112" marR="60112" marT="45743" marB="4574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3"/>
                  </a:ext>
                </a:extLst>
              </a:tr>
              <a:tr h="553305">
                <a:tc>
                  <a:txBody>
                    <a:bodyPr/>
                    <a:lstStyle/>
                    <a:p>
                      <a:pPr algn="ctr">
                        <a:lnSpc>
                          <a:spcPct val="115000"/>
                        </a:lnSpc>
                        <a:spcAft>
                          <a:spcPts val="0"/>
                        </a:spcAft>
                      </a:pPr>
                      <a:r>
                        <a:rPr lang="ru-RU" sz="1200" b="1" dirty="0" smtClean="0">
                          <a:effectLst/>
                          <a:latin typeface="Bookman Old Style" pitchFamily="18" charset="0"/>
                        </a:rPr>
                        <a:t>2017</a:t>
                      </a:r>
                      <a:endParaRPr lang="ru-RU" sz="1200" b="1" dirty="0">
                        <a:effectLst/>
                        <a:latin typeface="Bookman Old Style" pitchFamily="18" charset="0"/>
                        <a:ea typeface="Calibri"/>
                        <a:cs typeface="Times New Roman"/>
                      </a:endParaRPr>
                    </a:p>
                  </a:txBody>
                  <a:tcPr marL="60112" marR="60112" marT="45743" marB="4574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15000"/>
                        </a:lnSpc>
                        <a:spcAft>
                          <a:spcPts val="0"/>
                        </a:spcAft>
                      </a:pPr>
                      <a:r>
                        <a:rPr lang="ru-RU" sz="1100" dirty="0" smtClean="0">
                          <a:effectLst/>
                          <a:latin typeface="Bookman Old Style" pitchFamily="18" charset="0"/>
                        </a:rPr>
                        <a:t>83</a:t>
                      </a:r>
                      <a:endParaRPr lang="ru-RU" sz="1100" dirty="0">
                        <a:effectLst/>
                        <a:latin typeface="Bookman Old Style" pitchFamily="18" charset="0"/>
                        <a:ea typeface="Calibri"/>
                        <a:cs typeface="Times New Roman"/>
                      </a:endParaRPr>
                    </a:p>
                  </a:txBody>
                  <a:tcPr marL="60112" marR="60112" marT="45743" marB="4574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15000"/>
                        </a:lnSpc>
                        <a:spcAft>
                          <a:spcPts val="0"/>
                        </a:spcAft>
                      </a:pPr>
                      <a:r>
                        <a:rPr lang="ru-RU" sz="1100" dirty="0" smtClean="0">
                          <a:effectLst/>
                          <a:latin typeface="Bookman Old Style" pitchFamily="18" charset="0"/>
                          <a:ea typeface="Calibri"/>
                          <a:cs typeface="Times New Roman"/>
                        </a:rPr>
                        <a:t>15,5</a:t>
                      </a:r>
                      <a:endParaRPr lang="ru-RU" sz="1100" dirty="0">
                        <a:effectLst/>
                        <a:latin typeface="Bookman Old Style" pitchFamily="18" charset="0"/>
                        <a:ea typeface="Calibri"/>
                        <a:cs typeface="Times New Roman"/>
                      </a:endParaRPr>
                    </a:p>
                  </a:txBody>
                  <a:tcPr marL="60112" marR="60112" marT="45743" marB="4574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15000"/>
                        </a:lnSpc>
                        <a:spcAft>
                          <a:spcPts val="0"/>
                        </a:spcAft>
                      </a:pPr>
                      <a:r>
                        <a:rPr lang="ru-RU" sz="1100" dirty="0" smtClean="0">
                          <a:effectLst/>
                          <a:latin typeface="Bookman Old Style" pitchFamily="18" charset="0"/>
                        </a:rPr>
                        <a:t>0,8</a:t>
                      </a:r>
                      <a:endParaRPr lang="ru-RU" sz="1100" dirty="0">
                        <a:effectLst/>
                        <a:latin typeface="Bookman Old Style" pitchFamily="18" charset="0"/>
                        <a:ea typeface="Calibri"/>
                        <a:cs typeface="Times New Roman"/>
                      </a:endParaRPr>
                    </a:p>
                  </a:txBody>
                  <a:tcPr marL="60112" marR="60112" marT="45743" marB="4574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15000"/>
                        </a:lnSpc>
                        <a:spcAft>
                          <a:spcPts val="0"/>
                        </a:spcAft>
                      </a:pPr>
                      <a:r>
                        <a:rPr lang="ru-RU" sz="1100" dirty="0" smtClean="0">
                          <a:effectLst/>
                          <a:latin typeface="Bookman Old Style" pitchFamily="18" charset="0"/>
                          <a:ea typeface="Calibri"/>
                          <a:cs typeface="Times New Roman"/>
                        </a:rPr>
                        <a:t>1,0</a:t>
                      </a:r>
                      <a:endParaRPr lang="ru-RU" sz="1100" dirty="0">
                        <a:effectLst/>
                        <a:latin typeface="Bookman Old Style" pitchFamily="18" charset="0"/>
                        <a:ea typeface="Calibri"/>
                        <a:cs typeface="Times New Roman"/>
                      </a:endParaRPr>
                    </a:p>
                  </a:txBody>
                  <a:tcPr marL="60112" marR="60112" marT="45743" marB="4574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graphicFrame>
        <p:nvGraphicFramePr>
          <p:cNvPr id="93226" name="Диаграмма 32"/>
          <p:cNvGraphicFramePr>
            <a:graphicFrameLocks/>
          </p:cNvGraphicFramePr>
          <p:nvPr/>
        </p:nvGraphicFramePr>
        <p:xfrm>
          <a:off x="241301" y="736601"/>
          <a:ext cx="4068233" cy="2828925"/>
        </p:xfrm>
        <a:graphic>
          <a:graphicData uri="http://schemas.openxmlformats.org/presentationml/2006/ole">
            <p:oleObj spid="_x0000_s6167" name="Диаграмма" r:id="rId4" imgW="3060457" imgH="2834886" progId="Excel.Sheet.8">
              <p:embed/>
            </p:oleObj>
          </a:graphicData>
        </a:graphic>
      </p:graphicFrame>
      <p:sp>
        <p:nvSpPr>
          <p:cNvPr id="93227" name="Прямоугольник 33"/>
          <p:cNvSpPr>
            <a:spLocks noChangeArrowheads="1"/>
          </p:cNvSpPr>
          <p:nvPr/>
        </p:nvSpPr>
        <p:spPr bwMode="auto">
          <a:xfrm>
            <a:off x="0" y="63501"/>
            <a:ext cx="121920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r>
              <a:rPr lang="ru-RU" altLang="ru-RU" sz="2000" b="1">
                <a:latin typeface="Bookman Old Style" pitchFamily="18" charset="0"/>
                <a:cs typeface="Times New Roman" pitchFamily="18" charset="0"/>
              </a:rPr>
              <a:t>Профилактическая работа среди детского населения</a:t>
            </a:r>
          </a:p>
          <a:p>
            <a:pPr algn="ctr" eaLnBrk="1" hangingPunct="1"/>
            <a:r>
              <a:rPr lang="ru-RU" altLang="ru-RU" sz="2000" b="1">
                <a:latin typeface="Bookman Old Style" pitchFamily="18" charset="0"/>
                <a:cs typeface="Times New Roman" pitchFamily="18" charset="0"/>
              </a:rPr>
              <a:t>Архангельской области – 2017 г.</a:t>
            </a:r>
          </a:p>
        </p:txBody>
      </p:sp>
      <p:sp>
        <p:nvSpPr>
          <p:cNvPr id="93228" name="Прямоугольник 34"/>
          <p:cNvSpPr>
            <a:spLocks noChangeArrowheads="1"/>
          </p:cNvSpPr>
          <p:nvPr/>
        </p:nvSpPr>
        <p:spPr bwMode="auto">
          <a:xfrm>
            <a:off x="1" y="3582988"/>
            <a:ext cx="12215284"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r>
              <a:rPr lang="ru-RU" altLang="ru-RU" b="1" dirty="0">
                <a:latin typeface="Bookman Old Style" pitchFamily="18" charset="0"/>
                <a:cs typeface="Times New Roman" pitchFamily="18" charset="0"/>
              </a:rPr>
              <a:t>Целевой показатель на 2017 год – </a:t>
            </a:r>
            <a:r>
              <a:rPr lang="ru-RU" altLang="ru-RU" b="1" dirty="0">
                <a:solidFill>
                  <a:srgbClr val="FF0000"/>
                </a:solidFill>
                <a:latin typeface="Bookman Old Style" pitchFamily="18" charset="0"/>
                <a:cs typeface="Times New Roman" pitchFamily="18" charset="0"/>
              </a:rPr>
              <a:t>95%</a:t>
            </a:r>
            <a:r>
              <a:rPr lang="ru-RU" altLang="ru-RU" b="1" dirty="0">
                <a:latin typeface="Bookman Old Style" pitchFamily="18" charset="0"/>
                <a:cs typeface="Times New Roman" pitchFamily="18" charset="0"/>
              </a:rPr>
              <a:t> охват детского населения</a:t>
            </a:r>
          </a:p>
        </p:txBody>
      </p:sp>
    </p:spTree>
    <p:extLst>
      <p:ext uri="{BB962C8B-B14F-4D97-AF65-F5344CB8AC3E}">
        <p14:creationId xmlns:p14="http://schemas.microsoft.com/office/powerpoint/2010/main" xmlns="" val="58089808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graphicFrame>
        <p:nvGraphicFramePr>
          <p:cNvPr id="13" name="Объект 3"/>
          <p:cNvGraphicFramePr>
            <a:graphicFrameLocks/>
          </p:cNvGraphicFramePr>
          <p:nvPr/>
        </p:nvGraphicFramePr>
        <p:xfrm>
          <a:off x="335360" y="770968"/>
          <a:ext cx="11856640" cy="5682367"/>
        </p:xfrm>
        <a:graphic>
          <a:graphicData uri="http://schemas.openxmlformats.org/drawingml/2006/chart">
            <c:chart xmlns:c="http://schemas.openxmlformats.org/drawingml/2006/chart" xmlns:r="http://schemas.openxmlformats.org/officeDocument/2006/relationships" r:id="rId3"/>
          </a:graphicData>
        </a:graphic>
      </p:graphicFrame>
      <p:sp>
        <p:nvSpPr>
          <p:cNvPr id="95235" name="Заголовок 1"/>
          <p:cNvSpPr txBox="1">
            <a:spLocks/>
          </p:cNvSpPr>
          <p:nvPr/>
        </p:nvSpPr>
        <p:spPr bwMode="auto">
          <a:xfrm>
            <a:off x="0" y="6381750"/>
            <a:ext cx="121920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r>
              <a:rPr lang="ru-RU" altLang="ru-RU" sz="1200">
                <a:latin typeface="Bookman Old Style" pitchFamily="18" charset="0"/>
                <a:cs typeface="Times New Roman" pitchFamily="18" charset="0"/>
              </a:rPr>
              <a:t>В 2017 году охват профилактическими, предварительными и периодическими медицинскими осмотрами</a:t>
            </a:r>
          </a:p>
          <a:p>
            <a:pPr algn="ctr" eaLnBrk="1" hangingPunct="1"/>
            <a:r>
              <a:rPr lang="ru-RU" altLang="ru-RU" sz="1200">
                <a:latin typeface="Bookman Old Style" pitchFamily="18" charset="0"/>
                <a:cs typeface="Times New Roman" pitchFamily="18" charset="0"/>
              </a:rPr>
              <a:t> (приказ МЗ РФ от 21.12.2002  № 1346н) составляет 221 898 детей (</a:t>
            </a:r>
            <a:r>
              <a:rPr lang="ru-RU" altLang="ru-RU" sz="1200" b="1">
                <a:solidFill>
                  <a:srgbClr val="FF0000"/>
                </a:solidFill>
                <a:latin typeface="Bookman Old Style" pitchFamily="18" charset="0"/>
                <a:cs typeface="Times New Roman" pitchFamily="18" charset="0"/>
              </a:rPr>
              <a:t>96,9%</a:t>
            </a:r>
            <a:r>
              <a:rPr lang="ru-RU" altLang="ru-RU" sz="1200">
                <a:latin typeface="Bookman Old Style" pitchFamily="18" charset="0"/>
                <a:cs typeface="Times New Roman" pitchFamily="18" charset="0"/>
              </a:rPr>
              <a:t>)</a:t>
            </a:r>
          </a:p>
        </p:txBody>
      </p:sp>
      <p:sp>
        <p:nvSpPr>
          <p:cNvPr id="95236" name="Прямоугольник 14"/>
          <p:cNvSpPr>
            <a:spLocks noChangeArrowheads="1"/>
          </p:cNvSpPr>
          <p:nvPr/>
        </p:nvSpPr>
        <p:spPr bwMode="auto">
          <a:xfrm>
            <a:off x="0" y="63501"/>
            <a:ext cx="121920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r>
              <a:rPr lang="ru-RU" altLang="ru-RU" sz="2000" b="1">
                <a:latin typeface="Bookman Old Style" pitchFamily="18" charset="0"/>
                <a:cs typeface="Times New Roman" pitchFamily="18" charset="0"/>
              </a:rPr>
              <a:t>Выполнение плана по профилактическим медицинским осмотрам за 2017 год согласно приказу МЗ РФ № 1346н</a:t>
            </a:r>
          </a:p>
        </p:txBody>
      </p:sp>
    </p:spTree>
    <p:extLst>
      <p:ext uri="{BB962C8B-B14F-4D97-AF65-F5344CB8AC3E}">
        <p14:creationId xmlns:p14="http://schemas.microsoft.com/office/powerpoint/2010/main" xmlns="" val="69089014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21858" name="Rectangle 2"/>
          <p:cNvSpPr>
            <a:spLocks noGrp="1"/>
          </p:cNvSpPr>
          <p:nvPr>
            <p:ph type="title"/>
          </p:nvPr>
        </p:nvSpPr>
        <p:spPr>
          <a:xfrm>
            <a:off x="1522413" y="45214"/>
            <a:ext cx="9144001" cy="400110"/>
          </a:xfrm>
        </p:spPr>
        <p:txBody>
          <a:bodyPr>
            <a:spAutoFit/>
          </a:bodyPr>
          <a:lstStyle/>
          <a:p>
            <a:r>
              <a:rPr lang="ru-RU" altLang="ru-RU" sz="2000" b="1">
                <a:latin typeface="Bookman Old Style" panose="02050604050505020204" pitchFamily="18" charset="0"/>
                <a:ea typeface="Bookman Old Style" panose="02050604050505020204" pitchFamily="18" charset="0"/>
                <a:cs typeface="Bookman Old Style" panose="02050604050505020204" pitchFamily="18" charset="0"/>
              </a:rPr>
              <a:t>Телемедицинское консультирование</a:t>
            </a:r>
          </a:p>
        </p:txBody>
      </p:sp>
      <p:grpSp>
        <p:nvGrpSpPr>
          <p:cNvPr id="121859" name="Группа 24579"/>
          <p:cNvGrpSpPr>
            <a:grpSpLocks/>
          </p:cNvGrpSpPr>
          <p:nvPr/>
        </p:nvGrpSpPr>
        <p:grpSpPr bwMode="auto">
          <a:xfrm>
            <a:off x="1919289" y="5856289"/>
            <a:ext cx="4897437" cy="771525"/>
            <a:chOff x="395443" y="5995201"/>
            <a:chExt cx="6721420" cy="771467"/>
          </a:xfrm>
        </p:grpSpPr>
        <p:sp>
          <p:nvSpPr>
            <p:cNvPr id="24581" name="Полилиния 24580"/>
            <p:cNvSpPr/>
            <p:nvPr/>
          </p:nvSpPr>
          <p:spPr>
            <a:xfrm>
              <a:off x="395443" y="6093619"/>
              <a:ext cx="1555622" cy="574632"/>
            </a:xfrm>
            <a:custGeom>
              <a:avLst/>
              <a:gdLst>
                <a:gd name="connsiteX0" fmla="*/ 0 w 1850098"/>
                <a:gd name="connsiteY0" fmla="*/ 115070 h 1150701"/>
                <a:gd name="connsiteX1" fmla="*/ 115070 w 1850098"/>
                <a:gd name="connsiteY1" fmla="*/ 0 h 1150701"/>
                <a:gd name="connsiteX2" fmla="*/ 1735028 w 1850098"/>
                <a:gd name="connsiteY2" fmla="*/ 0 h 1150701"/>
                <a:gd name="connsiteX3" fmla="*/ 1850098 w 1850098"/>
                <a:gd name="connsiteY3" fmla="*/ 115070 h 1150701"/>
                <a:gd name="connsiteX4" fmla="*/ 1850098 w 1850098"/>
                <a:gd name="connsiteY4" fmla="*/ 1035631 h 1150701"/>
                <a:gd name="connsiteX5" fmla="*/ 1735028 w 1850098"/>
                <a:gd name="connsiteY5" fmla="*/ 1150701 h 1150701"/>
                <a:gd name="connsiteX6" fmla="*/ 115070 w 1850098"/>
                <a:gd name="connsiteY6" fmla="*/ 1150701 h 1150701"/>
                <a:gd name="connsiteX7" fmla="*/ 0 w 1850098"/>
                <a:gd name="connsiteY7" fmla="*/ 1035631 h 1150701"/>
                <a:gd name="connsiteX8" fmla="*/ 0 w 1850098"/>
                <a:gd name="connsiteY8" fmla="*/ 115070 h 115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0098" h="1150701">
                  <a:moveTo>
                    <a:pt x="0" y="115070"/>
                  </a:moveTo>
                  <a:cubicBezTo>
                    <a:pt x="0" y="51519"/>
                    <a:pt x="51519" y="0"/>
                    <a:pt x="115070" y="0"/>
                  </a:cubicBezTo>
                  <a:lnTo>
                    <a:pt x="1735028" y="0"/>
                  </a:lnTo>
                  <a:cubicBezTo>
                    <a:pt x="1798579" y="0"/>
                    <a:pt x="1850098" y="51519"/>
                    <a:pt x="1850098" y="115070"/>
                  </a:cubicBezTo>
                  <a:lnTo>
                    <a:pt x="1850098" y="1035631"/>
                  </a:lnTo>
                  <a:cubicBezTo>
                    <a:pt x="1850098" y="1099182"/>
                    <a:pt x="1798579" y="1150701"/>
                    <a:pt x="1735028" y="1150701"/>
                  </a:cubicBezTo>
                  <a:lnTo>
                    <a:pt x="115070" y="1150701"/>
                  </a:lnTo>
                  <a:cubicBezTo>
                    <a:pt x="51519" y="1150701"/>
                    <a:pt x="0" y="1099182"/>
                    <a:pt x="0" y="1035631"/>
                  </a:cubicBezTo>
                  <a:lnTo>
                    <a:pt x="0" y="115070"/>
                  </a:lnTo>
                  <a:close/>
                </a:path>
              </a:pathLst>
            </a:cu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45133" tIns="45133" rIns="45133" bIns="45133" anchor="ctr"/>
            <a:lstStyle>
              <a:lvl1pPr defTabSz="800100">
                <a:defRPr>
                  <a:solidFill>
                    <a:schemeClr val="tx1"/>
                  </a:solidFill>
                  <a:latin typeface="Calibri" panose="020F0502020204030204" pitchFamily="34" charset="0"/>
                </a:defRPr>
              </a:lvl1pPr>
              <a:lvl2pPr marL="742950" indent="-285750" defTabSz="800100">
                <a:defRPr>
                  <a:solidFill>
                    <a:schemeClr val="tx1"/>
                  </a:solidFill>
                  <a:latin typeface="Calibri" panose="020F0502020204030204" pitchFamily="34" charset="0"/>
                </a:defRPr>
              </a:lvl2pPr>
              <a:lvl3pPr marL="1143000" indent="-228600" defTabSz="800100">
                <a:defRPr>
                  <a:solidFill>
                    <a:schemeClr val="tx1"/>
                  </a:solidFill>
                  <a:latin typeface="Calibri" panose="020F0502020204030204" pitchFamily="34" charset="0"/>
                </a:defRPr>
              </a:lvl3pPr>
              <a:lvl4pPr marL="1600200" indent="-228600" defTabSz="800100">
                <a:defRPr>
                  <a:solidFill>
                    <a:schemeClr val="tx1"/>
                  </a:solidFill>
                  <a:latin typeface="Calibri" panose="020F0502020204030204" pitchFamily="34" charset="0"/>
                </a:defRPr>
              </a:lvl4pPr>
              <a:lvl5pPr marL="2057400" indent="-228600" defTabSz="800100">
                <a:defRPr>
                  <a:solidFill>
                    <a:schemeClr val="tx1"/>
                  </a:solidFill>
                  <a:latin typeface="Calibri" panose="020F0502020204030204" pitchFamily="34" charset="0"/>
                </a:defRPr>
              </a:lvl5pPr>
              <a:lvl6pPr marL="2514600" indent="-228600" defTabSz="800100" fontAlgn="base">
                <a:spcBef>
                  <a:spcPct val="0"/>
                </a:spcBef>
                <a:spcAft>
                  <a:spcPct val="0"/>
                </a:spcAft>
                <a:defRPr>
                  <a:solidFill>
                    <a:schemeClr val="tx1"/>
                  </a:solidFill>
                  <a:latin typeface="Calibri" panose="020F0502020204030204" pitchFamily="34" charset="0"/>
                </a:defRPr>
              </a:lvl6pPr>
              <a:lvl7pPr marL="2971800" indent="-228600" defTabSz="800100" fontAlgn="base">
                <a:spcBef>
                  <a:spcPct val="0"/>
                </a:spcBef>
                <a:spcAft>
                  <a:spcPct val="0"/>
                </a:spcAft>
                <a:defRPr>
                  <a:solidFill>
                    <a:schemeClr val="tx1"/>
                  </a:solidFill>
                  <a:latin typeface="Calibri" panose="020F0502020204030204" pitchFamily="34" charset="0"/>
                </a:defRPr>
              </a:lvl7pPr>
              <a:lvl8pPr marL="3429000" indent="-228600" defTabSz="800100" fontAlgn="base">
                <a:spcBef>
                  <a:spcPct val="0"/>
                </a:spcBef>
                <a:spcAft>
                  <a:spcPct val="0"/>
                </a:spcAft>
                <a:defRPr>
                  <a:solidFill>
                    <a:schemeClr val="tx1"/>
                  </a:solidFill>
                  <a:latin typeface="Calibri" panose="020F0502020204030204" pitchFamily="34" charset="0"/>
                </a:defRPr>
              </a:lvl8pPr>
              <a:lvl9pPr marL="3886200" indent="-228600" defTabSz="800100" fontAlgn="base">
                <a:spcBef>
                  <a:spcPct val="0"/>
                </a:spcBef>
                <a:spcAft>
                  <a:spcPct val="0"/>
                </a:spcAft>
                <a:defRPr>
                  <a:solidFill>
                    <a:schemeClr val="tx1"/>
                  </a:solidFill>
                  <a:latin typeface="Calibri" panose="020F0502020204030204" pitchFamily="34" charset="0"/>
                </a:defRPr>
              </a:lvl9pPr>
            </a:lstStyle>
            <a:p>
              <a:pPr algn="ctr" fontAlgn="base">
                <a:lnSpc>
                  <a:spcPct val="90000"/>
                </a:lnSpc>
                <a:spcBef>
                  <a:spcPct val="0"/>
                </a:spcBef>
                <a:spcAft>
                  <a:spcPct val="35000"/>
                </a:spcAft>
              </a:pPr>
              <a:r>
                <a:rPr lang="en-US" altLang="ru-RU" sz="1600" b="1">
                  <a:solidFill>
                    <a:srgbClr val="000000"/>
                  </a:solidFill>
                  <a:latin typeface="Bookman Old Style" panose="02050604050505020204" pitchFamily="18" charset="0"/>
                  <a:ea typeface="Bookman Old Style" panose="02050604050505020204" pitchFamily="18" charset="0"/>
                  <a:cs typeface="Bookman Old Style" panose="02050604050505020204" pitchFamily="18" charset="0"/>
                </a:rPr>
                <a:t>I </a:t>
              </a:r>
              <a:r>
                <a:rPr lang="ru-RU" altLang="ru-RU" sz="1600" b="1">
                  <a:solidFill>
                    <a:srgbClr val="000000"/>
                  </a:solidFill>
                  <a:latin typeface="Bookman Old Style" panose="02050604050505020204" pitchFamily="18" charset="0"/>
                  <a:ea typeface="Bookman Old Style" panose="02050604050505020204" pitchFamily="18" charset="0"/>
                  <a:cs typeface="Bookman Old Style" panose="02050604050505020204" pitchFamily="18" charset="0"/>
                </a:rPr>
                <a:t>уровень</a:t>
              </a:r>
            </a:p>
          </p:txBody>
        </p:sp>
        <p:sp>
          <p:nvSpPr>
            <p:cNvPr id="24582" name="Полилиния 24581"/>
            <p:cNvSpPr/>
            <p:nvPr/>
          </p:nvSpPr>
          <p:spPr>
            <a:xfrm>
              <a:off x="2262625" y="6347600"/>
              <a:ext cx="509826" cy="30160"/>
            </a:xfrm>
            <a:custGeom>
              <a:avLst/>
              <a:gdLst>
                <a:gd name="connsiteX0" fmla="*/ 0 w 511059"/>
                <a:gd name="connsiteY0" fmla="*/ 14941 h 29882"/>
                <a:gd name="connsiteX1" fmla="*/ 511059 w 511059"/>
                <a:gd name="connsiteY1" fmla="*/ 14941 h 29882"/>
              </a:gdLst>
              <a:ahLst/>
              <a:cxnLst>
                <a:cxn ang="0">
                  <a:pos x="connsiteX0" y="connsiteY0"/>
                </a:cxn>
                <a:cxn ang="0">
                  <a:pos x="connsiteX1" y="connsiteY1"/>
                </a:cxn>
              </a:cxnLst>
              <a:rect l="l" t="t" r="r" b="b"/>
              <a:pathLst>
                <a:path w="511059" h="29882">
                  <a:moveTo>
                    <a:pt x="0" y="14941"/>
                  </a:moveTo>
                  <a:lnTo>
                    <a:pt x="511059" y="1494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255454" tIns="2165" rIns="255453" bIns="2165" spcCol="1270" anchor="ctr"/>
            <a:lstStyle/>
            <a:p>
              <a:pPr algn="ctr" defTabSz="222250">
                <a:lnSpc>
                  <a:spcPct val="90000"/>
                </a:lnSpc>
                <a:spcAft>
                  <a:spcPct val="35000"/>
                </a:spcAft>
                <a:defRPr/>
              </a:pPr>
              <a:endParaRPr lang="ru-RU" sz="1400">
                <a:solidFill>
                  <a:prstClr val="black"/>
                </a:solidFill>
                <a:latin typeface="Bookman Old Style" charset="0"/>
                <a:ea typeface="Bookman Old Style" charset="0"/>
                <a:cs typeface="Bookman Old Style" charset="0"/>
              </a:endParaRPr>
            </a:p>
          </p:txBody>
        </p:sp>
        <p:sp>
          <p:nvSpPr>
            <p:cNvPr id="24585" name="Полилиния 24584"/>
            <p:cNvSpPr/>
            <p:nvPr/>
          </p:nvSpPr>
          <p:spPr>
            <a:xfrm>
              <a:off x="2168939" y="5995201"/>
              <a:ext cx="4947924" cy="771467"/>
            </a:xfrm>
            <a:custGeom>
              <a:avLst/>
              <a:gdLst>
                <a:gd name="connsiteX0" fmla="*/ 0 w 1277648"/>
                <a:gd name="connsiteY0" fmla="*/ 63882 h 638824"/>
                <a:gd name="connsiteX1" fmla="*/ 63882 w 1277648"/>
                <a:gd name="connsiteY1" fmla="*/ 0 h 638824"/>
                <a:gd name="connsiteX2" fmla="*/ 1213766 w 1277648"/>
                <a:gd name="connsiteY2" fmla="*/ 0 h 638824"/>
                <a:gd name="connsiteX3" fmla="*/ 1277648 w 1277648"/>
                <a:gd name="connsiteY3" fmla="*/ 63882 h 638824"/>
                <a:gd name="connsiteX4" fmla="*/ 1277648 w 1277648"/>
                <a:gd name="connsiteY4" fmla="*/ 574942 h 638824"/>
                <a:gd name="connsiteX5" fmla="*/ 1213766 w 1277648"/>
                <a:gd name="connsiteY5" fmla="*/ 638824 h 638824"/>
                <a:gd name="connsiteX6" fmla="*/ 63882 w 1277648"/>
                <a:gd name="connsiteY6" fmla="*/ 638824 h 638824"/>
                <a:gd name="connsiteX7" fmla="*/ 0 w 1277648"/>
                <a:gd name="connsiteY7" fmla="*/ 574942 h 638824"/>
                <a:gd name="connsiteX8" fmla="*/ 0 w 1277648"/>
                <a:gd name="connsiteY8" fmla="*/ 63882 h 63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7648" h="638824">
                  <a:moveTo>
                    <a:pt x="0" y="63882"/>
                  </a:moveTo>
                  <a:cubicBezTo>
                    <a:pt x="0" y="28601"/>
                    <a:pt x="28601" y="0"/>
                    <a:pt x="63882" y="0"/>
                  </a:cubicBezTo>
                  <a:lnTo>
                    <a:pt x="1213766" y="0"/>
                  </a:lnTo>
                  <a:cubicBezTo>
                    <a:pt x="1249047" y="0"/>
                    <a:pt x="1277648" y="28601"/>
                    <a:pt x="1277648" y="63882"/>
                  </a:cubicBezTo>
                  <a:lnTo>
                    <a:pt x="1277648" y="574942"/>
                  </a:lnTo>
                  <a:cubicBezTo>
                    <a:pt x="1277648" y="610223"/>
                    <a:pt x="1249047" y="638824"/>
                    <a:pt x="1213766" y="638824"/>
                  </a:cubicBezTo>
                  <a:lnTo>
                    <a:pt x="63882" y="638824"/>
                  </a:lnTo>
                  <a:cubicBezTo>
                    <a:pt x="28601" y="638824"/>
                    <a:pt x="0" y="610223"/>
                    <a:pt x="0" y="574942"/>
                  </a:cubicBezTo>
                  <a:lnTo>
                    <a:pt x="0" y="63882"/>
                  </a:lnTo>
                  <a:close/>
                </a:path>
              </a:pathLst>
            </a:cu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lIns="30141" tIns="30141" rIns="30141" bIns="30141" anchor="ctr"/>
            <a:lstStyle>
              <a:lvl1pPr defTabSz="800100">
                <a:defRPr>
                  <a:solidFill>
                    <a:schemeClr val="tx1"/>
                  </a:solidFill>
                  <a:latin typeface="Calibri" panose="020F0502020204030204" pitchFamily="34" charset="0"/>
                </a:defRPr>
              </a:lvl1pPr>
              <a:lvl2pPr marL="742950" indent="-285750" defTabSz="800100">
                <a:defRPr>
                  <a:solidFill>
                    <a:schemeClr val="tx1"/>
                  </a:solidFill>
                  <a:latin typeface="Calibri" panose="020F0502020204030204" pitchFamily="34" charset="0"/>
                </a:defRPr>
              </a:lvl2pPr>
              <a:lvl3pPr marL="1143000" indent="-228600" defTabSz="800100">
                <a:defRPr>
                  <a:solidFill>
                    <a:schemeClr val="tx1"/>
                  </a:solidFill>
                  <a:latin typeface="Calibri" panose="020F0502020204030204" pitchFamily="34" charset="0"/>
                </a:defRPr>
              </a:lvl3pPr>
              <a:lvl4pPr marL="1600200" indent="-228600" defTabSz="800100">
                <a:defRPr>
                  <a:solidFill>
                    <a:schemeClr val="tx1"/>
                  </a:solidFill>
                  <a:latin typeface="Calibri" panose="020F0502020204030204" pitchFamily="34" charset="0"/>
                </a:defRPr>
              </a:lvl4pPr>
              <a:lvl5pPr marL="2057400" indent="-228600" defTabSz="800100">
                <a:defRPr>
                  <a:solidFill>
                    <a:schemeClr val="tx1"/>
                  </a:solidFill>
                  <a:latin typeface="Calibri" panose="020F0502020204030204" pitchFamily="34" charset="0"/>
                </a:defRPr>
              </a:lvl5pPr>
              <a:lvl6pPr marL="2514600" indent="-228600" defTabSz="800100" fontAlgn="base">
                <a:spcBef>
                  <a:spcPct val="0"/>
                </a:spcBef>
                <a:spcAft>
                  <a:spcPct val="0"/>
                </a:spcAft>
                <a:defRPr>
                  <a:solidFill>
                    <a:schemeClr val="tx1"/>
                  </a:solidFill>
                  <a:latin typeface="Calibri" panose="020F0502020204030204" pitchFamily="34" charset="0"/>
                </a:defRPr>
              </a:lvl6pPr>
              <a:lvl7pPr marL="2971800" indent="-228600" defTabSz="800100" fontAlgn="base">
                <a:spcBef>
                  <a:spcPct val="0"/>
                </a:spcBef>
                <a:spcAft>
                  <a:spcPct val="0"/>
                </a:spcAft>
                <a:defRPr>
                  <a:solidFill>
                    <a:schemeClr val="tx1"/>
                  </a:solidFill>
                  <a:latin typeface="Calibri" panose="020F0502020204030204" pitchFamily="34" charset="0"/>
                </a:defRPr>
              </a:lvl7pPr>
              <a:lvl8pPr marL="3429000" indent="-228600" defTabSz="800100" fontAlgn="base">
                <a:spcBef>
                  <a:spcPct val="0"/>
                </a:spcBef>
                <a:spcAft>
                  <a:spcPct val="0"/>
                </a:spcAft>
                <a:defRPr>
                  <a:solidFill>
                    <a:schemeClr val="tx1"/>
                  </a:solidFill>
                  <a:latin typeface="Calibri" panose="020F0502020204030204" pitchFamily="34" charset="0"/>
                </a:defRPr>
              </a:lvl8pPr>
              <a:lvl9pPr marL="3886200" indent="-228600" defTabSz="8001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ru-RU" altLang="ru-RU" sz="1400" b="1">
                  <a:solidFill>
                    <a:srgbClr val="000000"/>
                  </a:solidFill>
                  <a:latin typeface="Bookman Old Style" panose="02050604050505020204" pitchFamily="18" charset="0"/>
                  <a:ea typeface="Bookman Old Style" panose="02050604050505020204" pitchFamily="18" charset="0"/>
                  <a:cs typeface="Bookman Old Style" panose="02050604050505020204" pitchFamily="18" charset="0"/>
                </a:rPr>
                <a:t>21 государственная медицинская организация, </a:t>
              </a:r>
            </a:p>
            <a:p>
              <a:pPr algn="ctr" fontAlgn="base">
                <a:spcBef>
                  <a:spcPct val="0"/>
                </a:spcBef>
                <a:spcAft>
                  <a:spcPct val="0"/>
                </a:spcAft>
              </a:pPr>
              <a:r>
                <a:rPr lang="ru-RU" altLang="ru-RU" sz="1400" b="1">
                  <a:solidFill>
                    <a:srgbClr val="000000"/>
                  </a:solidFill>
                  <a:latin typeface="Bookman Old Style" panose="02050604050505020204" pitchFamily="18" charset="0"/>
                  <a:ea typeface="Bookman Old Style" panose="02050604050505020204" pitchFamily="18" charset="0"/>
                  <a:cs typeface="Bookman Old Style" panose="02050604050505020204" pitchFamily="18" charset="0"/>
                </a:rPr>
                <a:t>в т.ч. 18 центральных районных больниц</a:t>
              </a:r>
            </a:p>
          </p:txBody>
        </p:sp>
      </p:grpSp>
      <p:grpSp>
        <p:nvGrpSpPr>
          <p:cNvPr id="121860" name="Группа 42"/>
          <p:cNvGrpSpPr>
            <a:grpSpLocks/>
          </p:cNvGrpSpPr>
          <p:nvPr/>
        </p:nvGrpSpPr>
        <p:grpSpPr bwMode="auto">
          <a:xfrm>
            <a:off x="1919289" y="4986339"/>
            <a:ext cx="4897437" cy="669925"/>
            <a:chOff x="705965" y="5085412"/>
            <a:chExt cx="8182608" cy="670037"/>
          </a:xfrm>
        </p:grpSpPr>
        <p:sp>
          <p:nvSpPr>
            <p:cNvPr id="47" name="Полилиния 46"/>
            <p:cNvSpPr/>
            <p:nvPr/>
          </p:nvSpPr>
          <p:spPr>
            <a:xfrm>
              <a:off x="705965" y="5085412"/>
              <a:ext cx="1816883" cy="670037"/>
            </a:xfrm>
            <a:custGeom>
              <a:avLst/>
              <a:gdLst>
                <a:gd name="connsiteX0" fmla="*/ 0 w 1851604"/>
                <a:gd name="connsiteY0" fmla="*/ 115164 h 1151637"/>
                <a:gd name="connsiteX1" fmla="*/ 115164 w 1851604"/>
                <a:gd name="connsiteY1" fmla="*/ 0 h 1151637"/>
                <a:gd name="connsiteX2" fmla="*/ 1736440 w 1851604"/>
                <a:gd name="connsiteY2" fmla="*/ 0 h 1151637"/>
                <a:gd name="connsiteX3" fmla="*/ 1851604 w 1851604"/>
                <a:gd name="connsiteY3" fmla="*/ 115164 h 1151637"/>
                <a:gd name="connsiteX4" fmla="*/ 1851604 w 1851604"/>
                <a:gd name="connsiteY4" fmla="*/ 1036473 h 1151637"/>
                <a:gd name="connsiteX5" fmla="*/ 1736440 w 1851604"/>
                <a:gd name="connsiteY5" fmla="*/ 1151637 h 1151637"/>
                <a:gd name="connsiteX6" fmla="*/ 115164 w 1851604"/>
                <a:gd name="connsiteY6" fmla="*/ 1151637 h 1151637"/>
                <a:gd name="connsiteX7" fmla="*/ 0 w 1851604"/>
                <a:gd name="connsiteY7" fmla="*/ 1036473 h 1151637"/>
                <a:gd name="connsiteX8" fmla="*/ 0 w 1851604"/>
                <a:gd name="connsiteY8" fmla="*/ 115164 h 115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604" h="1151637">
                  <a:moveTo>
                    <a:pt x="0" y="115164"/>
                  </a:moveTo>
                  <a:cubicBezTo>
                    <a:pt x="0" y="51561"/>
                    <a:pt x="51561" y="0"/>
                    <a:pt x="115164" y="0"/>
                  </a:cubicBezTo>
                  <a:lnTo>
                    <a:pt x="1736440" y="0"/>
                  </a:lnTo>
                  <a:cubicBezTo>
                    <a:pt x="1800043" y="0"/>
                    <a:pt x="1851604" y="51561"/>
                    <a:pt x="1851604" y="115164"/>
                  </a:cubicBezTo>
                  <a:lnTo>
                    <a:pt x="1851604" y="1036473"/>
                  </a:lnTo>
                  <a:cubicBezTo>
                    <a:pt x="1851604" y="1100076"/>
                    <a:pt x="1800043" y="1151637"/>
                    <a:pt x="1736440" y="1151637"/>
                  </a:cubicBezTo>
                  <a:lnTo>
                    <a:pt x="115164" y="1151637"/>
                  </a:lnTo>
                  <a:cubicBezTo>
                    <a:pt x="51561" y="1151637"/>
                    <a:pt x="0" y="1100076"/>
                    <a:pt x="0" y="1036473"/>
                  </a:cubicBezTo>
                  <a:lnTo>
                    <a:pt x="0" y="115164"/>
                  </a:lnTo>
                  <a:close/>
                </a:path>
              </a:pathLst>
            </a:cu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45160" tIns="45160" rIns="45160" bIns="45160" anchor="ctr"/>
            <a:lstStyle>
              <a:lvl1pPr defTabSz="800100">
                <a:defRPr>
                  <a:solidFill>
                    <a:schemeClr val="tx1"/>
                  </a:solidFill>
                  <a:latin typeface="Calibri" panose="020F0502020204030204" pitchFamily="34" charset="0"/>
                </a:defRPr>
              </a:lvl1pPr>
              <a:lvl2pPr marL="742950" indent="-285750" defTabSz="800100">
                <a:defRPr>
                  <a:solidFill>
                    <a:schemeClr val="tx1"/>
                  </a:solidFill>
                  <a:latin typeface="Calibri" panose="020F0502020204030204" pitchFamily="34" charset="0"/>
                </a:defRPr>
              </a:lvl2pPr>
              <a:lvl3pPr marL="1143000" indent="-228600" defTabSz="800100">
                <a:defRPr>
                  <a:solidFill>
                    <a:schemeClr val="tx1"/>
                  </a:solidFill>
                  <a:latin typeface="Calibri" panose="020F0502020204030204" pitchFamily="34" charset="0"/>
                </a:defRPr>
              </a:lvl3pPr>
              <a:lvl4pPr marL="1600200" indent="-228600" defTabSz="800100">
                <a:defRPr>
                  <a:solidFill>
                    <a:schemeClr val="tx1"/>
                  </a:solidFill>
                  <a:latin typeface="Calibri" panose="020F0502020204030204" pitchFamily="34" charset="0"/>
                </a:defRPr>
              </a:lvl4pPr>
              <a:lvl5pPr marL="2057400" indent="-228600" defTabSz="800100">
                <a:defRPr>
                  <a:solidFill>
                    <a:schemeClr val="tx1"/>
                  </a:solidFill>
                  <a:latin typeface="Calibri" panose="020F0502020204030204" pitchFamily="34" charset="0"/>
                </a:defRPr>
              </a:lvl5pPr>
              <a:lvl6pPr marL="2514600" indent="-228600" defTabSz="800100" fontAlgn="base">
                <a:spcBef>
                  <a:spcPct val="0"/>
                </a:spcBef>
                <a:spcAft>
                  <a:spcPct val="0"/>
                </a:spcAft>
                <a:defRPr>
                  <a:solidFill>
                    <a:schemeClr val="tx1"/>
                  </a:solidFill>
                  <a:latin typeface="Calibri" panose="020F0502020204030204" pitchFamily="34" charset="0"/>
                </a:defRPr>
              </a:lvl6pPr>
              <a:lvl7pPr marL="2971800" indent="-228600" defTabSz="800100" fontAlgn="base">
                <a:spcBef>
                  <a:spcPct val="0"/>
                </a:spcBef>
                <a:spcAft>
                  <a:spcPct val="0"/>
                </a:spcAft>
                <a:defRPr>
                  <a:solidFill>
                    <a:schemeClr val="tx1"/>
                  </a:solidFill>
                  <a:latin typeface="Calibri" panose="020F0502020204030204" pitchFamily="34" charset="0"/>
                </a:defRPr>
              </a:lvl7pPr>
              <a:lvl8pPr marL="3429000" indent="-228600" defTabSz="800100" fontAlgn="base">
                <a:spcBef>
                  <a:spcPct val="0"/>
                </a:spcBef>
                <a:spcAft>
                  <a:spcPct val="0"/>
                </a:spcAft>
                <a:defRPr>
                  <a:solidFill>
                    <a:schemeClr val="tx1"/>
                  </a:solidFill>
                  <a:latin typeface="Calibri" panose="020F0502020204030204" pitchFamily="34" charset="0"/>
                </a:defRPr>
              </a:lvl8pPr>
              <a:lvl9pPr marL="3886200" indent="-228600" defTabSz="800100" fontAlgn="base">
                <a:spcBef>
                  <a:spcPct val="0"/>
                </a:spcBef>
                <a:spcAft>
                  <a:spcPct val="0"/>
                </a:spcAft>
                <a:defRPr>
                  <a:solidFill>
                    <a:schemeClr val="tx1"/>
                  </a:solidFill>
                  <a:latin typeface="Calibri" panose="020F0502020204030204" pitchFamily="34" charset="0"/>
                </a:defRPr>
              </a:lvl9pPr>
            </a:lstStyle>
            <a:p>
              <a:pPr algn="ctr" fontAlgn="base">
                <a:lnSpc>
                  <a:spcPct val="90000"/>
                </a:lnSpc>
                <a:spcBef>
                  <a:spcPct val="0"/>
                </a:spcBef>
                <a:spcAft>
                  <a:spcPct val="35000"/>
                </a:spcAft>
              </a:pPr>
              <a:r>
                <a:rPr lang="en-US" altLang="ru-RU" sz="1600" b="1">
                  <a:solidFill>
                    <a:srgbClr val="000000"/>
                  </a:solidFill>
                  <a:latin typeface="Bookman Old Style" panose="02050604050505020204" pitchFamily="18" charset="0"/>
                  <a:ea typeface="Bookman Old Style" panose="02050604050505020204" pitchFamily="18" charset="0"/>
                  <a:cs typeface="Bookman Old Style" panose="02050604050505020204" pitchFamily="18" charset="0"/>
                </a:rPr>
                <a:t>II </a:t>
              </a:r>
              <a:r>
                <a:rPr lang="ru-RU" altLang="ru-RU" sz="1600" b="1">
                  <a:solidFill>
                    <a:srgbClr val="000000"/>
                  </a:solidFill>
                  <a:latin typeface="Bookman Old Style" panose="02050604050505020204" pitchFamily="18" charset="0"/>
                  <a:ea typeface="Bookman Old Style" panose="02050604050505020204" pitchFamily="18" charset="0"/>
                  <a:cs typeface="Bookman Old Style" panose="02050604050505020204" pitchFamily="18" charset="0"/>
                </a:rPr>
                <a:t>уровень</a:t>
              </a:r>
            </a:p>
          </p:txBody>
        </p:sp>
        <p:sp>
          <p:nvSpPr>
            <p:cNvPr id="51" name="Полилиния 50"/>
            <p:cNvSpPr/>
            <p:nvPr/>
          </p:nvSpPr>
          <p:spPr>
            <a:xfrm>
              <a:off x="2843788" y="5085412"/>
              <a:ext cx="6044785" cy="670037"/>
            </a:xfrm>
            <a:custGeom>
              <a:avLst/>
              <a:gdLst>
                <a:gd name="connsiteX0" fmla="*/ 0 w 1278688"/>
                <a:gd name="connsiteY0" fmla="*/ 63934 h 639344"/>
                <a:gd name="connsiteX1" fmla="*/ 63934 w 1278688"/>
                <a:gd name="connsiteY1" fmla="*/ 0 h 639344"/>
                <a:gd name="connsiteX2" fmla="*/ 1214754 w 1278688"/>
                <a:gd name="connsiteY2" fmla="*/ 0 h 639344"/>
                <a:gd name="connsiteX3" fmla="*/ 1278688 w 1278688"/>
                <a:gd name="connsiteY3" fmla="*/ 63934 h 639344"/>
                <a:gd name="connsiteX4" fmla="*/ 1278688 w 1278688"/>
                <a:gd name="connsiteY4" fmla="*/ 575410 h 639344"/>
                <a:gd name="connsiteX5" fmla="*/ 1214754 w 1278688"/>
                <a:gd name="connsiteY5" fmla="*/ 639344 h 639344"/>
                <a:gd name="connsiteX6" fmla="*/ 63934 w 1278688"/>
                <a:gd name="connsiteY6" fmla="*/ 639344 h 639344"/>
                <a:gd name="connsiteX7" fmla="*/ 0 w 1278688"/>
                <a:gd name="connsiteY7" fmla="*/ 575410 h 639344"/>
                <a:gd name="connsiteX8" fmla="*/ 0 w 1278688"/>
                <a:gd name="connsiteY8" fmla="*/ 63934 h 63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8688" h="639344">
                  <a:moveTo>
                    <a:pt x="0" y="63934"/>
                  </a:moveTo>
                  <a:cubicBezTo>
                    <a:pt x="0" y="28624"/>
                    <a:pt x="28624" y="0"/>
                    <a:pt x="63934" y="0"/>
                  </a:cubicBezTo>
                  <a:lnTo>
                    <a:pt x="1214754" y="0"/>
                  </a:lnTo>
                  <a:cubicBezTo>
                    <a:pt x="1250064" y="0"/>
                    <a:pt x="1278688" y="28624"/>
                    <a:pt x="1278688" y="63934"/>
                  </a:cubicBezTo>
                  <a:lnTo>
                    <a:pt x="1278688" y="575410"/>
                  </a:lnTo>
                  <a:cubicBezTo>
                    <a:pt x="1278688" y="610720"/>
                    <a:pt x="1250064" y="639344"/>
                    <a:pt x="1214754" y="639344"/>
                  </a:cubicBezTo>
                  <a:lnTo>
                    <a:pt x="63934" y="639344"/>
                  </a:lnTo>
                  <a:cubicBezTo>
                    <a:pt x="28624" y="639344"/>
                    <a:pt x="0" y="610720"/>
                    <a:pt x="0" y="575410"/>
                  </a:cubicBezTo>
                  <a:lnTo>
                    <a:pt x="0" y="63934"/>
                  </a:lnTo>
                  <a:close/>
                </a:path>
              </a:pathLst>
            </a:cu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lIns="30156" tIns="30156" rIns="30156" bIns="30156" anchor="ctr"/>
            <a:lstStyle>
              <a:lvl1pPr defTabSz="800100">
                <a:defRPr>
                  <a:solidFill>
                    <a:schemeClr val="tx1"/>
                  </a:solidFill>
                  <a:latin typeface="Calibri" panose="020F0502020204030204" pitchFamily="34" charset="0"/>
                </a:defRPr>
              </a:lvl1pPr>
              <a:lvl2pPr marL="742950" indent="-285750" defTabSz="800100">
                <a:defRPr>
                  <a:solidFill>
                    <a:schemeClr val="tx1"/>
                  </a:solidFill>
                  <a:latin typeface="Calibri" panose="020F0502020204030204" pitchFamily="34" charset="0"/>
                </a:defRPr>
              </a:lvl2pPr>
              <a:lvl3pPr marL="1143000" indent="-228600" defTabSz="800100">
                <a:defRPr>
                  <a:solidFill>
                    <a:schemeClr val="tx1"/>
                  </a:solidFill>
                  <a:latin typeface="Calibri" panose="020F0502020204030204" pitchFamily="34" charset="0"/>
                </a:defRPr>
              </a:lvl3pPr>
              <a:lvl4pPr marL="1600200" indent="-228600" defTabSz="800100">
                <a:defRPr>
                  <a:solidFill>
                    <a:schemeClr val="tx1"/>
                  </a:solidFill>
                  <a:latin typeface="Calibri" panose="020F0502020204030204" pitchFamily="34" charset="0"/>
                </a:defRPr>
              </a:lvl4pPr>
              <a:lvl5pPr marL="2057400" indent="-228600" defTabSz="800100">
                <a:defRPr>
                  <a:solidFill>
                    <a:schemeClr val="tx1"/>
                  </a:solidFill>
                  <a:latin typeface="Calibri" panose="020F0502020204030204" pitchFamily="34" charset="0"/>
                </a:defRPr>
              </a:lvl5pPr>
              <a:lvl6pPr marL="2514600" indent="-228600" defTabSz="800100" fontAlgn="base">
                <a:spcBef>
                  <a:spcPct val="0"/>
                </a:spcBef>
                <a:spcAft>
                  <a:spcPct val="0"/>
                </a:spcAft>
                <a:defRPr>
                  <a:solidFill>
                    <a:schemeClr val="tx1"/>
                  </a:solidFill>
                  <a:latin typeface="Calibri" panose="020F0502020204030204" pitchFamily="34" charset="0"/>
                </a:defRPr>
              </a:lvl6pPr>
              <a:lvl7pPr marL="2971800" indent="-228600" defTabSz="800100" fontAlgn="base">
                <a:spcBef>
                  <a:spcPct val="0"/>
                </a:spcBef>
                <a:spcAft>
                  <a:spcPct val="0"/>
                </a:spcAft>
                <a:defRPr>
                  <a:solidFill>
                    <a:schemeClr val="tx1"/>
                  </a:solidFill>
                  <a:latin typeface="Calibri" panose="020F0502020204030204" pitchFamily="34" charset="0"/>
                </a:defRPr>
              </a:lvl7pPr>
              <a:lvl8pPr marL="3429000" indent="-228600" defTabSz="800100" fontAlgn="base">
                <a:spcBef>
                  <a:spcPct val="0"/>
                </a:spcBef>
                <a:spcAft>
                  <a:spcPct val="0"/>
                </a:spcAft>
                <a:defRPr>
                  <a:solidFill>
                    <a:schemeClr val="tx1"/>
                  </a:solidFill>
                  <a:latin typeface="Calibri" panose="020F0502020204030204" pitchFamily="34" charset="0"/>
                </a:defRPr>
              </a:lvl8pPr>
              <a:lvl9pPr marL="3886200" indent="-228600" defTabSz="8001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ru-RU" altLang="ru-RU" sz="1400" b="1">
                  <a:solidFill>
                    <a:srgbClr val="000000"/>
                  </a:solidFill>
                  <a:latin typeface="Bookman Old Style" panose="02050604050505020204" pitchFamily="18" charset="0"/>
                  <a:ea typeface="Bookman Old Style" panose="02050604050505020204" pitchFamily="18" charset="0"/>
                  <a:cs typeface="Bookman Old Style" panose="02050604050505020204" pitchFamily="18" charset="0"/>
                </a:rPr>
                <a:t>10 государственных медицинских организаций, в т.ч. 5 межрайонных центров</a:t>
              </a:r>
            </a:p>
          </p:txBody>
        </p:sp>
      </p:grpSp>
      <p:grpSp>
        <p:nvGrpSpPr>
          <p:cNvPr id="121861" name="Группа 4"/>
          <p:cNvGrpSpPr>
            <a:grpSpLocks/>
          </p:cNvGrpSpPr>
          <p:nvPr/>
        </p:nvGrpSpPr>
        <p:grpSpPr bwMode="auto">
          <a:xfrm>
            <a:off x="1703388" y="550864"/>
            <a:ext cx="8788400" cy="3883025"/>
            <a:chOff x="188955" y="793619"/>
            <a:chExt cx="8787842" cy="3884619"/>
          </a:xfrm>
        </p:grpSpPr>
        <p:pic>
          <p:nvPicPr>
            <p:cNvPr id="121865" name="Рисунок 31"/>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30068" y="793619"/>
              <a:ext cx="1597130" cy="9718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1866" name="Рисунок 36"/>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28653" y="2635970"/>
              <a:ext cx="1748144" cy="1036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Полилиния 10"/>
            <p:cNvSpPr/>
            <p:nvPr/>
          </p:nvSpPr>
          <p:spPr>
            <a:xfrm>
              <a:off x="188955" y="868262"/>
              <a:ext cx="1871543" cy="3809976"/>
            </a:xfrm>
            <a:custGeom>
              <a:avLst/>
              <a:gdLst>
                <a:gd name="connsiteX0" fmla="*/ 0 w 1746809"/>
                <a:gd name="connsiteY0" fmla="*/ 96715 h 967150"/>
                <a:gd name="connsiteX1" fmla="*/ 96715 w 1746809"/>
                <a:gd name="connsiteY1" fmla="*/ 0 h 967150"/>
                <a:gd name="connsiteX2" fmla="*/ 1650094 w 1746809"/>
                <a:gd name="connsiteY2" fmla="*/ 0 h 967150"/>
                <a:gd name="connsiteX3" fmla="*/ 1746809 w 1746809"/>
                <a:gd name="connsiteY3" fmla="*/ 96715 h 967150"/>
                <a:gd name="connsiteX4" fmla="*/ 1746809 w 1746809"/>
                <a:gd name="connsiteY4" fmla="*/ 870435 h 967150"/>
                <a:gd name="connsiteX5" fmla="*/ 1650094 w 1746809"/>
                <a:gd name="connsiteY5" fmla="*/ 967150 h 967150"/>
                <a:gd name="connsiteX6" fmla="*/ 96715 w 1746809"/>
                <a:gd name="connsiteY6" fmla="*/ 967150 h 967150"/>
                <a:gd name="connsiteX7" fmla="*/ 0 w 1746809"/>
                <a:gd name="connsiteY7" fmla="*/ 870435 h 967150"/>
                <a:gd name="connsiteX8" fmla="*/ 0 w 1746809"/>
                <a:gd name="connsiteY8" fmla="*/ 96715 h 96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6809" h="967150">
                  <a:moveTo>
                    <a:pt x="0" y="96715"/>
                  </a:moveTo>
                  <a:cubicBezTo>
                    <a:pt x="0" y="43301"/>
                    <a:pt x="43301" y="0"/>
                    <a:pt x="96715" y="0"/>
                  </a:cubicBezTo>
                  <a:lnTo>
                    <a:pt x="1650094" y="0"/>
                  </a:lnTo>
                  <a:cubicBezTo>
                    <a:pt x="1703508" y="0"/>
                    <a:pt x="1746809" y="43301"/>
                    <a:pt x="1746809" y="96715"/>
                  </a:cubicBezTo>
                  <a:lnTo>
                    <a:pt x="1746809" y="870435"/>
                  </a:lnTo>
                  <a:cubicBezTo>
                    <a:pt x="1746809" y="923849"/>
                    <a:pt x="1703508" y="967150"/>
                    <a:pt x="1650094" y="967150"/>
                  </a:cubicBezTo>
                  <a:lnTo>
                    <a:pt x="96715" y="967150"/>
                  </a:lnTo>
                  <a:cubicBezTo>
                    <a:pt x="43301" y="967150"/>
                    <a:pt x="0" y="923849"/>
                    <a:pt x="0" y="870435"/>
                  </a:cubicBezTo>
                  <a:lnTo>
                    <a:pt x="0" y="96715"/>
                  </a:lnTo>
                  <a:close/>
                </a:path>
              </a:pathLst>
            </a:cu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5312" tIns="35312" rIns="35312" bIns="35312" anchor="ctr"/>
            <a:lstStyle>
              <a:lvl1pPr defTabSz="488950">
                <a:defRPr>
                  <a:solidFill>
                    <a:schemeClr val="tx1"/>
                  </a:solidFill>
                  <a:latin typeface="Calibri" panose="020F0502020204030204" pitchFamily="34" charset="0"/>
                </a:defRPr>
              </a:lvl1pPr>
              <a:lvl2pPr marL="742950" indent="-285750" defTabSz="488950">
                <a:defRPr>
                  <a:solidFill>
                    <a:schemeClr val="tx1"/>
                  </a:solidFill>
                  <a:latin typeface="Calibri" panose="020F0502020204030204" pitchFamily="34" charset="0"/>
                </a:defRPr>
              </a:lvl2pPr>
              <a:lvl3pPr marL="1143000" indent="-228600" defTabSz="488950">
                <a:defRPr>
                  <a:solidFill>
                    <a:schemeClr val="tx1"/>
                  </a:solidFill>
                  <a:latin typeface="Calibri" panose="020F0502020204030204" pitchFamily="34" charset="0"/>
                </a:defRPr>
              </a:lvl3pPr>
              <a:lvl4pPr marL="1600200" indent="-228600" defTabSz="488950">
                <a:defRPr>
                  <a:solidFill>
                    <a:schemeClr val="tx1"/>
                  </a:solidFill>
                  <a:latin typeface="Calibri" panose="020F0502020204030204" pitchFamily="34" charset="0"/>
                </a:defRPr>
              </a:lvl4pPr>
              <a:lvl5pPr marL="2057400" indent="-228600" defTabSz="488950">
                <a:defRPr>
                  <a:solidFill>
                    <a:schemeClr val="tx1"/>
                  </a:solidFill>
                  <a:latin typeface="Calibri" panose="020F0502020204030204" pitchFamily="34" charset="0"/>
                </a:defRPr>
              </a:lvl5pPr>
              <a:lvl6pPr marL="2514600" indent="-228600" defTabSz="488950" fontAlgn="base">
                <a:spcBef>
                  <a:spcPct val="0"/>
                </a:spcBef>
                <a:spcAft>
                  <a:spcPct val="0"/>
                </a:spcAft>
                <a:defRPr>
                  <a:solidFill>
                    <a:schemeClr val="tx1"/>
                  </a:solidFill>
                  <a:latin typeface="Calibri" panose="020F0502020204030204" pitchFamily="34" charset="0"/>
                </a:defRPr>
              </a:lvl6pPr>
              <a:lvl7pPr marL="2971800" indent="-228600" defTabSz="488950" fontAlgn="base">
                <a:spcBef>
                  <a:spcPct val="0"/>
                </a:spcBef>
                <a:spcAft>
                  <a:spcPct val="0"/>
                </a:spcAft>
                <a:defRPr>
                  <a:solidFill>
                    <a:schemeClr val="tx1"/>
                  </a:solidFill>
                  <a:latin typeface="Calibri" panose="020F0502020204030204" pitchFamily="34" charset="0"/>
                </a:defRPr>
              </a:lvl7pPr>
              <a:lvl8pPr marL="3429000" indent="-228600" defTabSz="488950" fontAlgn="base">
                <a:spcBef>
                  <a:spcPct val="0"/>
                </a:spcBef>
                <a:spcAft>
                  <a:spcPct val="0"/>
                </a:spcAft>
                <a:defRPr>
                  <a:solidFill>
                    <a:schemeClr val="tx1"/>
                  </a:solidFill>
                  <a:latin typeface="Calibri" panose="020F0502020204030204" pitchFamily="34" charset="0"/>
                </a:defRPr>
              </a:lvl8pPr>
              <a:lvl9pPr marL="3886200" indent="-228600" defTabSz="488950" fontAlgn="base">
                <a:spcBef>
                  <a:spcPct val="0"/>
                </a:spcBef>
                <a:spcAft>
                  <a:spcPct val="0"/>
                </a:spcAft>
                <a:defRPr>
                  <a:solidFill>
                    <a:schemeClr val="tx1"/>
                  </a:solidFill>
                  <a:latin typeface="Calibri" panose="020F0502020204030204" pitchFamily="34" charset="0"/>
                </a:defRPr>
              </a:lvl9pPr>
            </a:lstStyle>
            <a:p>
              <a:pPr algn="ctr" fontAlgn="base">
                <a:lnSpc>
                  <a:spcPct val="90000"/>
                </a:lnSpc>
                <a:spcBef>
                  <a:spcPct val="0"/>
                </a:spcBef>
                <a:spcAft>
                  <a:spcPct val="35000"/>
                </a:spcAft>
              </a:pPr>
              <a:r>
                <a:rPr lang="en-US" altLang="ru-RU" sz="1600" b="1">
                  <a:solidFill>
                    <a:srgbClr val="000000"/>
                  </a:solidFill>
                  <a:latin typeface="Bookman Old Style" panose="02050604050505020204" pitchFamily="18" charset="0"/>
                  <a:ea typeface="Bookman Old Style" panose="02050604050505020204" pitchFamily="18" charset="0"/>
                  <a:cs typeface="Bookman Old Style" panose="02050604050505020204" pitchFamily="18" charset="0"/>
                </a:rPr>
                <a:t>III </a:t>
              </a:r>
              <a:r>
                <a:rPr lang="ru-RU" altLang="ru-RU" sz="1600" b="1">
                  <a:solidFill>
                    <a:srgbClr val="000000"/>
                  </a:solidFill>
                  <a:latin typeface="Bookman Old Style" panose="02050604050505020204" pitchFamily="18" charset="0"/>
                  <a:ea typeface="Bookman Old Style" panose="02050604050505020204" pitchFamily="18" charset="0"/>
                  <a:cs typeface="Bookman Old Style" panose="02050604050505020204" pitchFamily="18" charset="0"/>
                </a:rPr>
                <a:t>уровень (центры компетенции)</a:t>
              </a:r>
              <a:endParaRPr lang="ru-RU" altLang="ru-RU" sz="1600">
                <a:solidFill>
                  <a:srgbClr val="000000"/>
                </a:solidFill>
                <a:latin typeface="Bookman Old Style" panose="02050604050505020204" pitchFamily="18" charset="0"/>
                <a:ea typeface="Bookman Old Style" panose="02050604050505020204" pitchFamily="18" charset="0"/>
                <a:cs typeface="Bookman Old Style" panose="02050604050505020204" pitchFamily="18" charset="0"/>
              </a:endParaRPr>
            </a:p>
          </p:txBody>
        </p:sp>
        <p:sp>
          <p:nvSpPr>
            <p:cNvPr id="13" name="Полилиния 12"/>
            <p:cNvSpPr/>
            <p:nvPr/>
          </p:nvSpPr>
          <p:spPr>
            <a:xfrm>
              <a:off x="2189078" y="873027"/>
              <a:ext cx="4895539" cy="1003712"/>
            </a:xfrm>
            <a:custGeom>
              <a:avLst/>
              <a:gdLst>
                <a:gd name="connsiteX0" fmla="*/ 0 w 2217811"/>
                <a:gd name="connsiteY0" fmla="*/ 96715 h 967150"/>
                <a:gd name="connsiteX1" fmla="*/ 96715 w 2217811"/>
                <a:gd name="connsiteY1" fmla="*/ 0 h 967150"/>
                <a:gd name="connsiteX2" fmla="*/ 2121096 w 2217811"/>
                <a:gd name="connsiteY2" fmla="*/ 0 h 967150"/>
                <a:gd name="connsiteX3" fmla="*/ 2217811 w 2217811"/>
                <a:gd name="connsiteY3" fmla="*/ 96715 h 967150"/>
                <a:gd name="connsiteX4" fmla="*/ 2217811 w 2217811"/>
                <a:gd name="connsiteY4" fmla="*/ 870435 h 967150"/>
                <a:gd name="connsiteX5" fmla="*/ 2121096 w 2217811"/>
                <a:gd name="connsiteY5" fmla="*/ 967150 h 967150"/>
                <a:gd name="connsiteX6" fmla="*/ 96715 w 2217811"/>
                <a:gd name="connsiteY6" fmla="*/ 967150 h 967150"/>
                <a:gd name="connsiteX7" fmla="*/ 0 w 2217811"/>
                <a:gd name="connsiteY7" fmla="*/ 870435 h 967150"/>
                <a:gd name="connsiteX8" fmla="*/ 0 w 2217811"/>
                <a:gd name="connsiteY8" fmla="*/ 96715 h 96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7811" h="967150">
                  <a:moveTo>
                    <a:pt x="0" y="96715"/>
                  </a:moveTo>
                  <a:cubicBezTo>
                    <a:pt x="0" y="43301"/>
                    <a:pt x="43301" y="0"/>
                    <a:pt x="96715" y="0"/>
                  </a:cubicBezTo>
                  <a:lnTo>
                    <a:pt x="2121096" y="0"/>
                  </a:lnTo>
                  <a:cubicBezTo>
                    <a:pt x="2174510" y="0"/>
                    <a:pt x="2217811" y="43301"/>
                    <a:pt x="2217811" y="96715"/>
                  </a:cubicBezTo>
                  <a:lnTo>
                    <a:pt x="2217811" y="870435"/>
                  </a:lnTo>
                  <a:cubicBezTo>
                    <a:pt x="2217811" y="923849"/>
                    <a:pt x="2174510" y="967150"/>
                    <a:pt x="2121096" y="967150"/>
                  </a:cubicBezTo>
                  <a:lnTo>
                    <a:pt x="96715" y="967150"/>
                  </a:lnTo>
                  <a:cubicBezTo>
                    <a:pt x="43301" y="967150"/>
                    <a:pt x="0" y="923849"/>
                    <a:pt x="0" y="870435"/>
                  </a:cubicBezTo>
                  <a:lnTo>
                    <a:pt x="0" y="96715"/>
                  </a:lnTo>
                  <a:close/>
                </a:path>
              </a:pathLst>
            </a:cu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lIns="35312" tIns="35312" rIns="35312" bIns="35312" anchor="ctr"/>
            <a:lstStyle>
              <a:lvl1pPr defTabSz="488950">
                <a:defRPr>
                  <a:solidFill>
                    <a:schemeClr val="tx1"/>
                  </a:solidFill>
                  <a:latin typeface="Calibri" panose="020F0502020204030204" pitchFamily="34" charset="0"/>
                </a:defRPr>
              </a:lvl1pPr>
              <a:lvl2pPr marL="742950" indent="-285750" defTabSz="488950">
                <a:defRPr>
                  <a:solidFill>
                    <a:schemeClr val="tx1"/>
                  </a:solidFill>
                  <a:latin typeface="Calibri" panose="020F0502020204030204" pitchFamily="34" charset="0"/>
                </a:defRPr>
              </a:lvl2pPr>
              <a:lvl3pPr marL="1143000" indent="-228600" defTabSz="488950">
                <a:defRPr>
                  <a:solidFill>
                    <a:schemeClr val="tx1"/>
                  </a:solidFill>
                  <a:latin typeface="Calibri" panose="020F0502020204030204" pitchFamily="34" charset="0"/>
                </a:defRPr>
              </a:lvl3pPr>
              <a:lvl4pPr marL="1600200" indent="-228600" defTabSz="488950">
                <a:defRPr>
                  <a:solidFill>
                    <a:schemeClr val="tx1"/>
                  </a:solidFill>
                  <a:latin typeface="Calibri" panose="020F0502020204030204" pitchFamily="34" charset="0"/>
                </a:defRPr>
              </a:lvl4pPr>
              <a:lvl5pPr marL="2057400" indent="-228600" defTabSz="488950">
                <a:defRPr>
                  <a:solidFill>
                    <a:schemeClr val="tx1"/>
                  </a:solidFill>
                  <a:latin typeface="Calibri" panose="020F0502020204030204" pitchFamily="34" charset="0"/>
                </a:defRPr>
              </a:lvl5pPr>
              <a:lvl6pPr marL="2514600" indent="-228600" defTabSz="488950" fontAlgn="base">
                <a:spcBef>
                  <a:spcPct val="0"/>
                </a:spcBef>
                <a:spcAft>
                  <a:spcPct val="0"/>
                </a:spcAft>
                <a:defRPr>
                  <a:solidFill>
                    <a:schemeClr val="tx1"/>
                  </a:solidFill>
                  <a:latin typeface="Calibri" panose="020F0502020204030204" pitchFamily="34" charset="0"/>
                </a:defRPr>
              </a:lvl6pPr>
              <a:lvl7pPr marL="2971800" indent="-228600" defTabSz="488950" fontAlgn="base">
                <a:spcBef>
                  <a:spcPct val="0"/>
                </a:spcBef>
                <a:spcAft>
                  <a:spcPct val="0"/>
                </a:spcAft>
                <a:defRPr>
                  <a:solidFill>
                    <a:schemeClr val="tx1"/>
                  </a:solidFill>
                  <a:latin typeface="Calibri" panose="020F0502020204030204" pitchFamily="34" charset="0"/>
                </a:defRPr>
              </a:lvl7pPr>
              <a:lvl8pPr marL="3429000" indent="-228600" defTabSz="488950" fontAlgn="base">
                <a:spcBef>
                  <a:spcPct val="0"/>
                </a:spcBef>
                <a:spcAft>
                  <a:spcPct val="0"/>
                </a:spcAft>
                <a:defRPr>
                  <a:solidFill>
                    <a:schemeClr val="tx1"/>
                  </a:solidFill>
                  <a:latin typeface="Calibri" panose="020F0502020204030204" pitchFamily="34" charset="0"/>
                </a:defRPr>
              </a:lvl8pPr>
              <a:lvl9pPr marL="3886200" indent="-228600" defTabSz="488950" fontAlgn="base">
                <a:spcBef>
                  <a:spcPct val="0"/>
                </a:spcBef>
                <a:spcAft>
                  <a:spcPct val="0"/>
                </a:spcAft>
                <a:defRPr>
                  <a:solidFill>
                    <a:schemeClr val="tx1"/>
                  </a:solidFill>
                  <a:latin typeface="Calibri" panose="020F0502020204030204" pitchFamily="34" charset="0"/>
                </a:defRPr>
              </a:lvl9pPr>
            </a:lstStyle>
            <a:p>
              <a:pPr algn="ctr" fontAlgn="base">
                <a:lnSpc>
                  <a:spcPct val="90000"/>
                </a:lnSpc>
                <a:spcBef>
                  <a:spcPct val="0"/>
                </a:spcBef>
                <a:spcAft>
                  <a:spcPct val="35000"/>
                </a:spcAft>
              </a:pPr>
              <a:r>
                <a:rPr lang="ru-RU" altLang="ru-RU" sz="1400" b="1">
                  <a:solidFill>
                    <a:srgbClr val="000000"/>
                  </a:solidFill>
                  <a:latin typeface="Bookman Old Style" panose="02050604050505020204" pitchFamily="18" charset="0"/>
                  <a:ea typeface="Bookman Old Style" panose="02050604050505020204" pitchFamily="18" charset="0"/>
                  <a:cs typeface="Bookman Old Style" panose="02050604050505020204" pitchFamily="18" charset="0"/>
                </a:rPr>
                <a:t>Архангельский областной консультативно-диагностический центр телемедицины  (АОКБ)</a:t>
              </a:r>
              <a:endParaRPr lang="ru-RU" altLang="ru-RU" sz="1400">
                <a:solidFill>
                  <a:srgbClr val="000000"/>
                </a:solidFill>
                <a:latin typeface="Bookman Old Style" panose="02050604050505020204" pitchFamily="18" charset="0"/>
                <a:ea typeface="Bookman Old Style" panose="02050604050505020204" pitchFamily="18" charset="0"/>
                <a:cs typeface="Bookman Old Style" panose="02050604050505020204" pitchFamily="18" charset="0"/>
              </a:endParaRPr>
            </a:p>
          </p:txBody>
        </p:sp>
        <p:sp>
          <p:nvSpPr>
            <p:cNvPr id="15" name="Полилиния 14"/>
            <p:cNvSpPr/>
            <p:nvPr/>
          </p:nvSpPr>
          <p:spPr>
            <a:xfrm>
              <a:off x="7192560" y="1844975"/>
              <a:ext cx="1779474" cy="711492"/>
            </a:xfrm>
            <a:custGeom>
              <a:avLst/>
              <a:gdLst>
                <a:gd name="connsiteX0" fmla="*/ 0 w 1934300"/>
                <a:gd name="connsiteY0" fmla="*/ 96715 h 967150"/>
                <a:gd name="connsiteX1" fmla="*/ 96715 w 1934300"/>
                <a:gd name="connsiteY1" fmla="*/ 0 h 967150"/>
                <a:gd name="connsiteX2" fmla="*/ 1837585 w 1934300"/>
                <a:gd name="connsiteY2" fmla="*/ 0 h 967150"/>
                <a:gd name="connsiteX3" fmla="*/ 1934300 w 1934300"/>
                <a:gd name="connsiteY3" fmla="*/ 96715 h 967150"/>
                <a:gd name="connsiteX4" fmla="*/ 1934300 w 1934300"/>
                <a:gd name="connsiteY4" fmla="*/ 870435 h 967150"/>
                <a:gd name="connsiteX5" fmla="*/ 1837585 w 1934300"/>
                <a:gd name="connsiteY5" fmla="*/ 967150 h 967150"/>
                <a:gd name="connsiteX6" fmla="*/ 96715 w 1934300"/>
                <a:gd name="connsiteY6" fmla="*/ 967150 h 967150"/>
                <a:gd name="connsiteX7" fmla="*/ 0 w 1934300"/>
                <a:gd name="connsiteY7" fmla="*/ 870435 h 967150"/>
                <a:gd name="connsiteX8" fmla="*/ 0 w 1934300"/>
                <a:gd name="connsiteY8" fmla="*/ 96715 h 96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4300" h="967150">
                  <a:moveTo>
                    <a:pt x="0" y="96715"/>
                  </a:moveTo>
                  <a:cubicBezTo>
                    <a:pt x="0" y="43301"/>
                    <a:pt x="43301" y="0"/>
                    <a:pt x="96715" y="0"/>
                  </a:cubicBezTo>
                  <a:lnTo>
                    <a:pt x="1837585" y="0"/>
                  </a:lnTo>
                  <a:cubicBezTo>
                    <a:pt x="1890999" y="0"/>
                    <a:pt x="1934300" y="43301"/>
                    <a:pt x="1934300" y="96715"/>
                  </a:cubicBezTo>
                  <a:lnTo>
                    <a:pt x="1934300" y="870435"/>
                  </a:lnTo>
                  <a:cubicBezTo>
                    <a:pt x="1934300" y="923849"/>
                    <a:pt x="1890999" y="967150"/>
                    <a:pt x="1837585" y="967150"/>
                  </a:cubicBezTo>
                  <a:lnTo>
                    <a:pt x="96715" y="967150"/>
                  </a:lnTo>
                  <a:cubicBezTo>
                    <a:pt x="43301" y="967150"/>
                    <a:pt x="0" y="923849"/>
                    <a:pt x="0" y="870435"/>
                  </a:cubicBezTo>
                  <a:lnTo>
                    <a:pt x="0" y="96715"/>
                  </a:lnTo>
                  <a:close/>
                </a:path>
              </a:pathLst>
            </a:custGeom>
            <a:solidFill>
              <a:schemeClr val="accent6">
                <a:lumMod val="20000"/>
                <a:lumOff val="80000"/>
              </a:schemeClr>
            </a:solidFill>
            <a:ln>
              <a:solidFill>
                <a:schemeClr val="accent6">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lIns="35312" tIns="35312" rIns="35312" bIns="35312" anchor="ctr"/>
            <a:lstStyle>
              <a:lvl1pPr defTabSz="488950">
                <a:defRPr>
                  <a:solidFill>
                    <a:schemeClr val="tx1"/>
                  </a:solidFill>
                  <a:latin typeface="Calibri" panose="020F0502020204030204" pitchFamily="34" charset="0"/>
                </a:defRPr>
              </a:lvl1pPr>
              <a:lvl2pPr marL="742950" indent="-285750" defTabSz="488950">
                <a:defRPr>
                  <a:solidFill>
                    <a:schemeClr val="tx1"/>
                  </a:solidFill>
                  <a:latin typeface="Calibri" panose="020F0502020204030204" pitchFamily="34" charset="0"/>
                </a:defRPr>
              </a:lvl2pPr>
              <a:lvl3pPr marL="1143000" indent="-228600" defTabSz="488950">
                <a:defRPr>
                  <a:solidFill>
                    <a:schemeClr val="tx1"/>
                  </a:solidFill>
                  <a:latin typeface="Calibri" panose="020F0502020204030204" pitchFamily="34" charset="0"/>
                </a:defRPr>
              </a:lvl3pPr>
              <a:lvl4pPr marL="1600200" indent="-228600" defTabSz="488950">
                <a:defRPr>
                  <a:solidFill>
                    <a:schemeClr val="tx1"/>
                  </a:solidFill>
                  <a:latin typeface="Calibri" panose="020F0502020204030204" pitchFamily="34" charset="0"/>
                </a:defRPr>
              </a:lvl4pPr>
              <a:lvl5pPr marL="2057400" indent="-228600" defTabSz="488950">
                <a:defRPr>
                  <a:solidFill>
                    <a:schemeClr val="tx1"/>
                  </a:solidFill>
                  <a:latin typeface="Calibri" panose="020F0502020204030204" pitchFamily="34" charset="0"/>
                </a:defRPr>
              </a:lvl5pPr>
              <a:lvl6pPr marL="2514600" indent="-228600" defTabSz="488950" fontAlgn="base">
                <a:spcBef>
                  <a:spcPct val="0"/>
                </a:spcBef>
                <a:spcAft>
                  <a:spcPct val="0"/>
                </a:spcAft>
                <a:defRPr>
                  <a:solidFill>
                    <a:schemeClr val="tx1"/>
                  </a:solidFill>
                  <a:latin typeface="Calibri" panose="020F0502020204030204" pitchFamily="34" charset="0"/>
                </a:defRPr>
              </a:lvl6pPr>
              <a:lvl7pPr marL="2971800" indent="-228600" defTabSz="488950" fontAlgn="base">
                <a:spcBef>
                  <a:spcPct val="0"/>
                </a:spcBef>
                <a:spcAft>
                  <a:spcPct val="0"/>
                </a:spcAft>
                <a:defRPr>
                  <a:solidFill>
                    <a:schemeClr val="tx1"/>
                  </a:solidFill>
                  <a:latin typeface="Calibri" panose="020F0502020204030204" pitchFamily="34" charset="0"/>
                </a:defRPr>
              </a:lvl7pPr>
              <a:lvl8pPr marL="3429000" indent="-228600" defTabSz="488950" fontAlgn="base">
                <a:spcBef>
                  <a:spcPct val="0"/>
                </a:spcBef>
                <a:spcAft>
                  <a:spcPct val="0"/>
                </a:spcAft>
                <a:defRPr>
                  <a:solidFill>
                    <a:schemeClr val="tx1"/>
                  </a:solidFill>
                  <a:latin typeface="Calibri" panose="020F0502020204030204" pitchFamily="34" charset="0"/>
                </a:defRPr>
              </a:lvl8pPr>
              <a:lvl9pPr marL="3886200" indent="-228600" defTabSz="488950" fontAlgn="base">
                <a:spcBef>
                  <a:spcPct val="0"/>
                </a:spcBef>
                <a:spcAft>
                  <a:spcPct val="0"/>
                </a:spcAft>
                <a:defRPr>
                  <a:solidFill>
                    <a:schemeClr val="tx1"/>
                  </a:solidFill>
                  <a:latin typeface="Calibri" panose="020F0502020204030204" pitchFamily="34" charset="0"/>
                </a:defRPr>
              </a:lvl9pPr>
            </a:lstStyle>
            <a:p>
              <a:pPr algn="ctr" fontAlgn="base">
                <a:lnSpc>
                  <a:spcPct val="90000"/>
                </a:lnSpc>
                <a:spcBef>
                  <a:spcPct val="0"/>
                </a:spcBef>
                <a:spcAft>
                  <a:spcPct val="35000"/>
                </a:spcAft>
              </a:pPr>
              <a:r>
                <a:rPr lang="ru-RU" altLang="ru-RU" sz="1100" b="1">
                  <a:solidFill>
                    <a:srgbClr val="000000"/>
                  </a:solidFill>
                  <a:latin typeface="Bookman Old Style" panose="02050604050505020204" pitchFamily="18" charset="0"/>
                  <a:ea typeface="Bookman Old Style" panose="02050604050505020204" pitchFamily="18" charset="0"/>
                  <a:cs typeface="Bookman Old Style" panose="02050604050505020204" pitchFamily="18" charset="0"/>
                </a:rPr>
                <a:t>Специалисты ОЭКСМП</a:t>
              </a:r>
              <a:endParaRPr lang="ru-RU" altLang="ru-RU" sz="1100">
                <a:solidFill>
                  <a:srgbClr val="000000"/>
                </a:solidFill>
                <a:latin typeface="Bookman Old Style" panose="02050604050505020204" pitchFamily="18" charset="0"/>
                <a:ea typeface="Bookman Old Style" panose="02050604050505020204" pitchFamily="18" charset="0"/>
                <a:cs typeface="Bookman Old Style" panose="02050604050505020204" pitchFamily="18" charset="0"/>
              </a:endParaRPr>
            </a:p>
          </p:txBody>
        </p:sp>
        <p:sp>
          <p:nvSpPr>
            <p:cNvPr id="23" name="Полилиния 22"/>
            <p:cNvSpPr/>
            <p:nvPr/>
          </p:nvSpPr>
          <p:spPr>
            <a:xfrm>
              <a:off x="2189078" y="1938676"/>
              <a:ext cx="4895539" cy="1003712"/>
            </a:xfrm>
            <a:custGeom>
              <a:avLst/>
              <a:gdLst>
                <a:gd name="connsiteX0" fmla="*/ 0 w 2085427"/>
                <a:gd name="connsiteY0" fmla="*/ 96715 h 967150"/>
                <a:gd name="connsiteX1" fmla="*/ 96715 w 2085427"/>
                <a:gd name="connsiteY1" fmla="*/ 0 h 967150"/>
                <a:gd name="connsiteX2" fmla="*/ 1988712 w 2085427"/>
                <a:gd name="connsiteY2" fmla="*/ 0 h 967150"/>
                <a:gd name="connsiteX3" fmla="*/ 2085427 w 2085427"/>
                <a:gd name="connsiteY3" fmla="*/ 96715 h 967150"/>
                <a:gd name="connsiteX4" fmla="*/ 2085427 w 2085427"/>
                <a:gd name="connsiteY4" fmla="*/ 870435 h 967150"/>
                <a:gd name="connsiteX5" fmla="*/ 1988712 w 2085427"/>
                <a:gd name="connsiteY5" fmla="*/ 967150 h 967150"/>
                <a:gd name="connsiteX6" fmla="*/ 96715 w 2085427"/>
                <a:gd name="connsiteY6" fmla="*/ 967150 h 967150"/>
                <a:gd name="connsiteX7" fmla="*/ 0 w 2085427"/>
                <a:gd name="connsiteY7" fmla="*/ 870435 h 967150"/>
                <a:gd name="connsiteX8" fmla="*/ 0 w 2085427"/>
                <a:gd name="connsiteY8" fmla="*/ 96715 h 96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5427" h="967150">
                  <a:moveTo>
                    <a:pt x="0" y="96715"/>
                  </a:moveTo>
                  <a:cubicBezTo>
                    <a:pt x="0" y="43301"/>
                    <a:pt x="43301" y="0"/>
                    <a:pt x="96715" y="0"/>
                  </a:cubicBezTo>
                  <a:lnTo>
                    <a:pt x="1988712" y="0"/>
                  </a:lnTo>
                  <a:cubicBezTo>
                    <a:pt x="2042126" y="0"/>
                    <a:pt x="2085427" y="43301"/>
                    <a:pt x="2085427" y="96715"/>
                  </a:cubicBezTo>
                  <a:lnTo>
                    <a:pt x="2085427" y="870435"/>
                  </a:lnTo>
                  <a:cubicBezTo>
                    <a:pt x="2085427" y="923849"/>
                    <a:pt x="2042126" y="967150"/>
                    <a:pt x="1988712" y="967150"/>
                  </a:cubicBezTo>
                  <a:lnTo>
                    <a:pt x="96715" y="967150"/>
                  </a:lnTo>
                  <a:cubicBezTo>
                    <a:pt x="43301" y="967150"/>
                    <a:pt x="0" y="923849"/>
                    <a:pt x="0" y="870435"/>
                  </a:cubicBezTo>
                  <a:lnTo>
                    <a:pt x="0" y="96715"/>
                  </a:lnTo>
                  <a:close/>
                </a:path>
              </a:pathLst>
            </a:cu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lIns="35312" tIns="35312" rIns="35312" bIns="35312" anchor="ctr"/>
            <a:lstStyle>
              <a:lvl1pPr defTabSz="488950">
                <a:defRPr>
                  <a:solidFill>
                    <a:schemeClr val="tx1"/>
                  </a:solidFill>
                  <a:latin typeface="Calibri" panose="020F0502020204030204" pitchFamily="34" charset="0"/>
                </a:defRPr>
              </a:lvl1pPr>
              <a:lvl2pPr marL="742950" indent="-285750" defTabSz="488950">
                <a:defRPr>
                  <a:solidFill>
                    <a:schemeClr val="tx1"/>
                  </a:solidFill>
                  <a:latin typeface="Calibri" panose="020F0502020204030204" pitchFamily="34" charset="0"/>
                </a:defRPr>
              </a:lvl2pPr>
              <a:lvl3pPr marL="1143000" indent="-228600" defTabSz="488950">
                <a:defRPr>
                  <a:solidFill>
                    <a:schemeClr val="tx1"/>
                  </a:solidFill>
                  <a:latin typeface="Calibri" panose="020F0502020204030204" pitchFamily="34" charset="0"/>
                </a:defRPr>
              </a:lvl3pPr>
              <a:lvl4pPr marL="1600200" indent="-228600" defTabSz="488950">
                <a:defRPr>
                  <a:solidFill>
                    <a:schemeClr val="tx1"/>
                  </a:solidFill>
                  <a:latin typeface="Calibri" panose="020F0502020204030204" pitchFamily="34" charset="0"/>
                </a:defRPr>
              </a:lvl4pPr>
              <a:lvl5pPr marL="2057400" indent="-228600" defTabSz="488950">
                <a:defRPr>
                  <a:solidFill>
                    <a:schemeClr val="tx1"/>
                  </a:solidFill>
                  <a:latin typeface="Calibri" panose="020F0502020204030204" pitchFamily="34" charset="0"/>
                </a:defRPr>
              </a:lvl5pPr>
              <a:lvl6pPr marL="2514600" indent="-228600" defTabSz="488950" fontAlgn="base">
                <a:spcBef>
                  <a:spcPct val="0"/>
                </a:spcBef>
                <a:spcAft>
                  <a:spcPct val="0"/>
                </a:spcAft>
                <a:defRPr>
                  <a:solidFill>
                    <a:schemeClr val="tx1"/>
                  </a:solidFill>
                  <a:latin typeface="Calibri" panose="020F0502020204030204" pitchFamily="34" charset="0"/>
                </a:defRPr>
              </a:lvl6pPr>
              <a:lvl7pPr marL="2971800" indent="-228600" defTabSz="488950" fontAlgn="base">
                <a:spcBef>
                  <a:spcPct val="0"/>
                </a:spcBef>
                <a:spcAft>
                  <a:spcPct val="0"/>
                </a:spcAft>
                <a:defRPr>
                  <a:solidFill>
                    <a:schemeClr val="tx1"/>
                  </a:solidFill>
                  <a:latin typeface="Calibri" panose="020F0502020204030204" pitchFamily="34" charset="0"/>
                </a:defRPr>
              </a:lvl7pPr>
              <a:lvl8pPr marL="3429000" indent="-228600" defTabSz="488950" fontAlgn="base">
                <a:spcBef>
                  <a:spcPct val="0"/>
                </a:spcBef>
                <a:spcAft>
                  <a:spcPct val="0"/>
                </a:spcAft>
                <a:defRPr>
                  <a:solidFill>
                    <a:schemeClr val="tx1"/>
                  </a:solidFill>
                  <a:latin typeface="Calibri" panose="020F0502020204030204" pitchFamily="34" charset="0"/>
                </a:defRPr>
              </a:lvl8pPr>
              <a:lvl9pPr marL="3886200" indent="-228600" defTabSz="488950" fontAlgn="base">
                <a:spcBef>
                  <a:spcPct val="0"/>
                </a:spcBef>
                <a:spcAft>
                  <a:spcPct val="0"/>
                </a:spcAft>
                <a:defRPr>
                  <a:solidFill>
                    <a:schemeClr val="tx1"/>
                  </a:solidFill>
                  <a:latin typeface="Calibri" panose="020F0502020204030204" pitchFamily="34" charset="0"/>
                </a:defRPr>
              </a:lvl9pPr>
            </a:lstStyle>
            <a:p>
              <a:pPr algn="ctr" fontAlgn="base">
                <a:lnSpc>
                  <a:spcPct val="90000"/>
                </a:lnSpc>
                <a:spcBef>
                  <a:spcPct val="0"/>
                </a:spcBef>
                <a:spcAft>
                  <a:spcPct val="35000"/>
                </a:spcAft>
              </a:pPr>
              <a:r>
                <a:rPr lang="ru-RU" altLang="ru-RU" sz="1400" b="1">
                  <a:solidFill>
                    <a:srgbClr val="000000"/>
                  </a:solidFill>
                  <a:latin typeface="Bookman Old Style" panose="02050604050505020204" pitchFamily="18" charset="0"/>
                  <a:ea typeface="Bookman Old Style" panose="02050604050505020204" pitchFamily="18" charset="0"/>
                  <a:cs typeface="Bookman Old Style" panose="02050604050505020204" pitchFamily="18" charset="0"/>
                </a:rPr>
                <a:t>Телемедицинский центр Архангельской областной детской клинической больницы им. П.Г. Выжлецова</a:t>
              </a:r>
            </a:p>
          </p:txBody>
        </p:sp>
        <p:sp>
          <p:nvSpPr>
            <p:cNvPr id="42" name="Полилиния 41"/>
            <p:cNvSpPr/>
            <p:nvPr/>
          </p:nvSpPr>
          <p:spPr>
            <a:xfrm>
              <a:off x="2189078" y="3024972"/>
              <a:ext cx="4895539" cy="792488"/>
            </a:xfrm>
            <a:custGeom>
              <a:avLst/>
              <a:gdLst>
                <a:gd name="connsiteX0" fmla="*/ 0 w 2229262"/>
                <a:gd name="connsiteY0" fmla="*/ 96715 h 967150"/>
                <a:gd name="connsiteX1" fmla="*/ 96715 w 2229262"/>
                <a:gd name="connsiteY1" fmla="*/ 0 h 967150"/>
                <a:gd name="connsiteX2" fmla="*/ 2132547 w 2229262"/>
                <a:gd name="connsiteY2" fmla="*/ 0 h 967150"/>
                <a:gd name="connsiteX3" fmla="*/ 2229262 w 2229262"/>
                <a:gd name="connsiteY3" fmla="*/ 96715 h 967150"/>
                <a:gd name="connsiteX4" fmla="*/ 2229262 w 2229262"/>
                <a:gd name="connsiteY4" fmla="*/ 870435 h 967150"/>
                <a:gd name="connsiteX5" fmla="*/ 2132547 w 2229262"/>
                <a:gd name="connsiteY5" fmla="*/ 967150 h 967150"/>
                <a:gd name="connsiteX6" fmla="*/ 96715 w 2229262"/>
                <a:gd name="connsiteY6" fmla="*/ 967150 h 967150"/>
                <a:gd name="connsiteX7" fmla="*/ 0 w 2229262"/>
                <a:gd name="connsiteY7" fmla="*/ 870435 h 967150"/>
                <a:gd name="connsiteX8" fmla="*/ 0 w 2229262"/>
                <a:gd name="connsiteY8" fmla="*/ 96715 h 96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9262" h="967150">
                  <a:moveTo>
                    <a:pt x="0" y="96715"/>
                  </a:moveTo>
                  <a:cubicBezTo>
                    <a:pt x="0" y="43301"/>
                    <a:pt x="43301" y="0"/>
                    <a:pt x="96715" y="0"/>
                  </a:cubicBezTo>
                  <a:lnTo>
                    <a:pt x="2132547" y="0"/>
                  </a:lnTo>
                  <a:cubicBezTo>
                    <a:pt x="2185961" y="0"/>
                    <a:pt x="2229262" y="43301"/>
                    <a:pt x="2229262" y="96715"/>
                  </a:cubicBezTo>
                  <a:lnTo>
                    <a:pt x="2229262" y="870435"/>
                  </a:lnTo>
                  <a:cubicBezTo>
                    <a:pt x="2229262" y="923849"/>
                    <a:pt x="2185961" y="967150"/>
                    <a:pt x="2132547" y="967150"/>
                  </a:cubicBezTo>
                  <a:lnTo>
                    <a:pt x="96715" y="967150"/>
                  </a:lnTo>
                  <a:cubicBezTo>
                    <a:pt x="43301" y="967150"/>
                    <a:pt x="0" y="923849"/>
                    <a:pt x="0" y="870435"/>
                  </a:cubicBezTo>
                  <a:lnTo>
                    <a:pt x="0" y="96715"/>
                  </a:lnTo>
                  <a:close/>
                </a:path>
              </a:pathLst>
            </a:cu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lIns="35312" tIns="35312" rIns="35312" bIns="35312" anchor="ctr"/>
            <a:lstStyle>
              <a:lvl1pPr defTabSz="488950">
                <a:defRPr>
                  <a:solidFill>
                    <a:schemeClr val="tx1"/>
                  </a:solidFill>
                  <a:latin typeface="Calibri" panose="020F0502020204030204" pitchFamily="34" charset="0"/>
                </a:defRPr>
              </a:lvl1pPr>
              <a:lvl2pPr marL="742950" indent="-285750" defTabSz="488950">
                <a:defRPr>
                  <a:solidFill>
                    <a:schemeClr val="tx1"/>
                  </a:solidFill>
                  <a:latin typeface="Calibri" panose="020F0502020204030204" pitchFamily="34" charset="0"/>
                </a:defRPr>
              </a:lvl2pPr>
              <a:lvl3pPr marL="1143000" indent="-228600" defTabSz="488950">
                <a:defRPr>
                  <a:solidFill>
                    <a:schemeClr val="tx1"/>
                  </a:solidFill>
                  <a:latin typeface="Calibri" panose="020F0502020204030204" pitchFamily="34" charset="0"/>
                </a:defRPr>
              </a:lvl3pPr>
              <a:lvl4pPr marL="1600200" indent="-228600" defTabSz="488950">
                <a:defRPr>
                  <a:solidFill>
                    <a:schemeClr val="tx1"/>
                  </a:solidFill>
                  <a:latin typeface="Calibri" panose="020F0502020204030204" pitchFamily="34" charset="0"/>
                </a:defRPr>
              </a:lvl4pPr>
              <a:lvl5pPr marL="2057400" indent="-228600" defTabSz="488950">
                <a:defRPr>
                  <a:solidFill>
                    <a:schemeClr val="tx1"/>
                  </a:solidFill>
                  <a:latin typeface="Calibri" panose="020F0502020204030204" pitchFamily="34" charset="0"/>
                </a:defRPr>
              </a:lvl5pPr>
              <a:lvl6pPr marL="2514600" indent="-228600" defTabSz="488950" fontAlgn="base">
                <a:spcBef>
                  <a:spcPct val="0"/>
                </a:spcBef>
                <a:spcAft>
                  <a:spcPct val="0"/>
                </a:spcAft>
                <a:defRPr>
                  <a:solidFill>
                    <a:schemeClr val="tx1"/>
                  </a:solidFill>
                  <a:latin typeface="Calibri" panose="020F0502020204030204" pitchFamily="34" charset="0"/>
                </a:defRPr>
              </a:lvl6pPr>
              <a:lvl7pPr marL="2971800" indent="-228600" defTabSz="488950" fontAlgn="base">
                <a:spcBef>
                  <a:spcPct val="0"/>
                </a:spcBef>
                <a:spcAft>
                  <a:spcPct val="0"/>
                </a:spcAft>
                <a:defRPr>
                  <a:solidFill>
                    <a:schemeClr val="tx1"/>
                  </a:solidFill>
                  <a:latin typeface="Calibri" panose="020F0502020204030204" pitchFamily="34" charset="0"/>
                </a:defRPr>
              </a:lvl7pPr>
              <a:lvl8pPr marL="3429000" indent="-228600" defTabSz="488950" fontAlgn="base">
                <a:spcBef>
                  <a:spcPct val="0"/>
                </a:spcBef>
                <a:spcAft>
                  <a:spcPct val="0"/>
                </a:spcAft>
                <a:defRPr>
                  <a:solidFill>
                    <a:schemeClr val="tx1"/>
                  </a:solidFill>
                  <a:latin typeface="Calibri" panose="020F0502020204030204" pitchFamily="34" charset="0"/>
                </a:defRPr>
              </a:lvl8pPr>
              <a:lvl9pPr marL="3886200" indent="-228600" defTabSz="488950" fontAlgn="base">
                <a:spcBef>
                  <a:spcPct val="0"/>
                </a:spcBef>
                <a:spcAft>
                  <a:spcPct val="0"/>
                </a:spcAft>
                <a:defRPr>
                  <a:solidFill>
                    <a:schemeClr val="tx1"/>
                  </a:solidFill>
                  <a:latin typeface="Calibri" panose="020F0502020204030204" pitchFamily="34" charset="0"/>
                </a:defRPr>
              </a:lvl9pPr>
            </a:lstStyle>
            <a:p>
              <a:pPr algn="ctr" fontAlgn="base">
                <a:lnSpc>
                  <a:spcPct val="90000"/>
                </a:lnSpc>
                <a:spcBef>
                  <a:spcPct val="0"/>
                </a:spcBef>
                <a:spcAft>
                  <a:spcPct val="35000"/>
                </a:spcAft>
              </a:pPr>
              <a:r>
                <a:rPr lang="ru-RU" altLang="ru-RU" sz="1400" b="1">
                  <a:solidFill>
                    <a:srgbClr val="000000"/>
                  </a:solidFill>
                  <a:latin typeface="Bookman Old Style" panose="02050604050505020204" pitchFamily="18" charset="0"/>
                  <a:ea typeface="Bookman Old Style" panose="02050604050505020204" pitchFamily="18" charset="0"/>
                  <a:cs typeface="Bookman Old Style" panose="02050604050505020204" pitchFamily="18" charset="0"/>
                </a:rPr>
                <a:t>Региональный сосудистый центр Первой городской клинической больницы им. Е.Е. Волосевич</a:t>
              </a:r>
            </a:p>
          </p:txBody>
        </p:sp>
      </p:grpSp>
      <p:sp>
        <p:nvSpPr>
          <p:cNvPr id="33" name="Полилиния 32"/>
          <p:cNvSpPr/>
          <p:nvPr/>
        </p:nvSpPr>
        <p:spPr bwMode="auto">
          <a:xfrm>
            <a:off x="3684588" y="3657601"/>
            <a:ext cx="4895850" cy="792163"/>
          </a:xfrm>
          <a:custGeom>
            <a:avLst/>
            <a:gdLst>
              <a:gd name="connsiteX0" fmla="*/ 0 w 2229262"/>
              <a:gd name="connsiteY0" fmla="*/ 96715 h 967150"/>
              <a:gd name="connsiteX1" fmla="*/ 96715 w 2229262"/>
              <a:gd name="connsiteY1" fmla="*/ 0 h 967150"/>
              <a:gd name="connsiteX2" fmla="*/ 2132547 w 2229262"/>
              <a:gd name="connsiteY2" fmla="*/ 0 h 967150"/>
              <a:gd name="connsiteX3" fmla="*/ 2229262 w 2229262"/>
              <a:gd name="connsiteY3" fmla="*/ 96715 h 967150"/>
              <a:gd name="connsiteX4" fmla="*/ 2229262 w 2229262"/>
              <a:gd name="connsiteY4" fmla="*/ 870435 h 967150"/>
              <a:gd name="connsiteX5" fmla="*/ 2132547 w 2229262"/>
              <a:gd name="connsiteY5" fmla="*/ 967150 h 967150"/>
              <a:gd name="connsiteX6" fmla="*/ 96715 w 2229262"/>
              <a:gd name="connsiteY6" fmla="*/ 967150 h 967150"/>
              <a:gd name="connsiteX7" fmla="*/ 0 w 2229262"/>
              <a:gd name="connsiteY7" fmla="*/ 870435 h 967150"/>
              <a:gd name="connsiteX8" fmla="*/ 0 w 2229262"/>
              <a:gd name="connsiteY8" fmla="*/ 96715 h 96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9262" h="967150">
                <a:moveTo>
                  <a:pt x="0" y="96715"/>
                </a:moveTo>
                <a:cubicBezTo>
                  <a:pt x="0" y="43301"/>
                  <a:pt x="43301" y="0"/>
                  <a:pt x="96715" y="0"/>
                </a:cubicBezTo>
                <a:lnTo>
                  <a:pt x="2132547" y="0"/>
                </a:lnTo>
                <a:cubicBezTo>
                  <a:pt x="2185961" y="0"/>
                  <a:pt x="2229262" y="43301"/>
                  <a:pt x="2229262" y="96715"/>
                </a:cubicBezTo>
                <a:lnTo>
                  <a:pt x="2229262" y="870435"/>
                </a:lnTo>
                <a:cubicBezTo>
                  <a:pt x="2229262" y="923849"/>
                  <a:pt x="2185961" y="967150"/>
                  <a:pt x="2132547" y="967150"/>
                </a:cubicBezTo>
                <a:lnTo>
                  <a:pt x="96715" y="967150"/>
                </a:lnTo>
                <a:cubicBezTo>
                  <a:pt x="43301" y="967150"/>
                  <a:pt x="0" y="923849"/>
                  <a:pt x="0" y="870435"/>
                </a:cubicBezTo>
                <a:lnTo>
                  <a:pt x="0" y="96715"/>
                </a:lnTo>
                <a:close/>
              </a:path>
            </a:pathLst>
          </a:cu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lIns="35312" tIns="35312" rIns="35312" bIns="35312" anchor="ctr"/>
          <a:lstStyle>
            <a:lvl1pPr defTabSz="488950">
              <a:defRPr>
                <a:solidFill>
                  <a:schemeClr val="tx1"/>
                </a:solidFill>
                <a:latin typeface="Calibri" panose="020F0502020204030204" pitchFamily="34" charset="0"/>
              </a:defRPr>
            </a:lvl1pPr>
            <a:lvl2pPr marL="742950" indent="-285750" defTabSz="488950">
              <a:defRPr>
                <a:solidFill>
                  <a:schemeClr val="tx1"/>
                </a:solidFill>
                <a:latin typeface="Calibri" panose="020F0502020204030204" pitchFamily="34" charset="0"/>
              </a:defRPr>
            </a:lvl2pPr>
            <a:lvl3pPr marL="1143000" indent="-228600" defTabSz="488950">
              <a:defRPr>
                <a:solidFill>
                  <a:schemeClr val="tx1"/>
                </a:solidFill>
                <a:latin typeface="Calibri" panose="020F0502020204030204" pitchFamily="34" charset="0"/>
              </a:defRPr>
            </a:lvl3pPr>
            <a:lvl4pPr marL="1600200" indent="-228600" defTabSz="488950">
              <a:defRPr>
                <a:solidFill>
                  <a:schemeClr val="tx1"/>
                </a:solidFill>
                <a:latin typeface="Calibri" panose="020F0502020204030204" pitchFamily="34" charset="0"/>
              </a:defRPr>
            </a:lvl4pPr>
            <a:lvl5pPr marL="2057400" indent="-228600" defTabSz="488950">
              <a:defRPr>
                <a:solidFill>
                  <a:schemeClr val="tx1"/>
                </a:solidFill>
                <a:latin typeface="Calibri" panose="020F0502020204030204" pitchFamily="34" charset="0"/>
              </a:defRPr>
            </a:lvl5pPr>
            <a:lvl6pPr marL="2514600" indent="-228600" defTabSz="488950" fontAlgn="base">
              <a:spcBef>
                <a:spcPct val="0"/>
              </a:spcBef>
              <a:spcAft>
                <a:spcPct val="0"/>
              </a:spcAft>
              <a:defRPr>
                <a:solidFill>
                  <a:schemeClr val="tx1"/>
                </a:solidFill>
                <a:latin typeface="Calibri" panose="020F0502020204030204" pitchFamily="34" charset="0"/>
              </a:defRPr>
            </a:lvl6pPr>
            <a:lvl7pPr marL="2971800" indent="-228600" defTabSz="488950" fontAlgn="base">
              <a:spcBef>
                <a:spcPct val="0"/>
              </a:spcBef>
              <a:spcAft>
                <a:spcPct val="0"/>
              </a:spcAft>
              <a:defRPr>
                <a:solidFill>
                  <a:schemeClr val="tx1"/>
                </a:solidFill>
                <a:latin typeface="Calibri" panose="020F0502020204030204" pitchFamily="34" charset="0"/>
              </a:defRPr>
            </a:lvl7pPr>
            <a:lvl8pPr marL="3429000" indent="-228600" defTabSz="488950" fontAlgn="base">
              <a:spcBef>
                <a:spcPct val="0"/>
              </a:spcBef>
              <a:spcAft>
                <a:spcPct val="0"/>
              </a:spcAft>
              <a:defRPr>
                <a:solidFill>
                  <a:schemeClr val="tx1"/>
                </a:solidFill>
                <a:latin typeface="Calibri" panose="020F0502020204030204" pitchFamily="34" charset="0"/>
              </a:defRPr>
            </a:lvl8pPr>
            <a:lvl9pPr marL="3886200" indent="-228600" defTabSz="488950" fontAlgn="base">
              <a:spcBef>
                <a:spcPct val="0"/>
              </a:spcBef>
              <a:spcAft>
                <a:spcPct val="0"/>
              </a:spcAft>
              <a:defRPr>
                <a:solidFill>
                  <a:schemeClr val="tx1"/>
                </a:solidFill>
                <a:latin typeface="Calibri" panose="020F0502020204030204" pitchFamily="34" charset="0"/>
              </a:defRPr>
            </a:lvl9pPr>
          </a:lstStyle>
          <a:p>
            <a:pPr algn="ctr" fontAlgn="base">
              <a:lnSpc>
                <a:spcPct val="90000"/>
              </a:lnSpc>
              <a:spcBef>
                <a:spcPct val="0"/>
              </a:spcBef>
              <a:spcAft>
                <a:spcPct val="35000"/>
              </a:spcAft>
            </a:pPr>
            <a:r>
              <a:rPr lang="ru-RU" altLang="ru-RU" sz="1400" b="1">
                <a:solidFill>
                  <a:srgbClr val="000000"/>
                </a:solidFill>
                <a:latin typeface="Bookman Old Style" panose="02050604050505020204" pitchFamily="18" charset="0"/>
                <a:ea typeface="Bookman Old Style" panose="02050604050505020204" pitchFamily="18" charset="0"/>
                <a:cs typeface="Bookman Old Style" panose="02050604050505020204" pitchFamily="18" charset="0"/>
              </a:rPr>
              <a:t>Дистанционный онкоконсилиум Архангельского клинического онкологического диспансера</a:t>
            </a:r>
          </a:p>
        </p:txBody>
      </p:sp>
      <p:sp>
        <p:nvSpPr>
          <p:cNvPr id="43" name="Полилиния 42"/>
          <p:cNvSpPr/>
          <p:nvPr/>
        </p:nvSpPr>
        <p:spPr bwMode="auto">
          <a:xfrm>
            <a:off x="8707439" y="3557589"/>
            <a:ext cx="1781175" cy="962025"/>
          </a:xfrm>
          <a:custGeom>
            <a:avLst/>
            <a:gdLst>
              <a:gd name="connsiteX0" fmla="*/ 0 w 1934300"/>
              <a:gd name="connsiteY0" fmla="*/ 96715 h 967150"/>
              <a:gd name="connsiteX1" fmla="*/ 96715 w 1934300"/>
              <a:gd name="connsiteY1" fmla="*/ 0 h 967150"/>
              <a:gd name="connsiteX2" fmla="*/ 1837585 w 1934300"/>
              <a:gd name="connsiteY2" fmla="*/ 0 h 967150"/>
              <a:gd name="connsiteX3" fmla="*/ 1934300 w 1934300"/>
              <a:gd name="connsiteY3" fmla="*/ 96715 h 967150"/>
              <a:gd name="connsiteX4" fmla="*/ 1934300 w 1934300"/>
              <a:gd name="connsiteY4" fmla="*/ 870435 h 967150"/>
              <a:gd name="connsiteX5" fmla="*/ 1837585 w 1934300"/>
              <a:gd name="connsiteY5" fmla="*/ 967150 h 967150"/>
              <a:gd name="connsiteX6" fmla="*/ 96715 w 1934300"/>
              <a:gd name="connsiteY6" fmla="*/ 967150 h 967150"/>
              <a:gd name="connsiteX7" fmla="*/ 0 w 1934300"/>
              <a:gd name="connsiteY7" fmla="*/ 870435 h 967150"/>
              <a:gd name="connsiteX8" fmla="*/ 0 w 1934300"/>
              <a:gd name="connsiteY8" fmla="*/ 96715 h 96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4300" h="967150">
                <a:moveTo>
                  <a:pt x="0" y="96715"/>
                </a:moveTo>
                <a:cubicBezTo>
                  <a:pt x="0" y="43301"/>
                  <a:pt x="43301" y="0"/>
                  <a:pt x="96715" y="0"/>
                </a:cubicBezTo>
                <a:lnTo>
                  <a:pt x="1837585" y="0"/>
                </a:lnTo>
                <a:cubicBezTo>
                  <a:pt x="1890999" y="0"/>
                  <a:pt x="1934300" y="43301"/>
                  <a:pt x="1934300" y="96715"/>
                </a:cubicBezTo>
                <a:lnTo>
                  <a:pt x="1934300" y="870435"/>
                </a:lnTo>
                <a:cubicBezTo>
                  <a:pt x="1934300" y="923849"/>
                  <a:pt x="1890999" y="967150"/>
                  <a:pt x="1837585" y="967150"/>
                </a:cubicBezTo>
                <a:lnTo>
                  <a:pt x="96715" y="967150"/>
                </a:lnTo>
                <a:cubicBezTo>
                  <a:pt x="43301" y="967150"/>
                  <a:pt x="0" y="923849"/>
                  <a:pt x="0" y="870435"/>
                </a:cubicBezTo>
                <a:lnTo>
                  <a:pt x="0" y="96715"/>
                </a:lnTo>
                <a:close/>
              </a:path>
            </a:pathLst>
          </a:custGeom>
          <a:solidFill>
            <a:schemeClr val="accent6">
              <a:lumMod val="20000"/>
              <a:lumOff val="80000"/>
            </a:schemeClr>
          </a:solidFill>
          <a:ln>
            <a:solidFill>
              <a:schemeClr val="accent6">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lIns="35312" tIns="35312" rIns="35312" bIns="35312" anchor="ctr"/>
          <a:lstStyle>
            <a:lvl1pPr defTabSz="488950">
              <a:defRPr>
                <a:solidFill>
                  <a:schemeClr val="tx1"/>
                </a:solidFill>
                <a:latin typeface="Calibri" panose="020F0502020204030204" pitchFamily="34" charset="0"/>
              </a:defRPr>
            </a:lvl1pPr>
            <a:lvl2pPr marL="742950" indent="-285750" defTabSz="488950">
              <a:defRPr>
                <a:solidFill>
                  <a:schemeClr val="tx1"/>
                </a:solidFill>
                <a:latin typeface="Calibri" panose="020F0502020204030204" pitchFamily="34" charset="0"/>
              </a:defRPr>
            </a:lvl2pPr>
            <a:lvl3pPr marL="1143000" indent="-228600" defTabSz="488950">
              <a:defRPr>
                <a:solidFill>
                  <a:schemeClr val="tx1"/>
                </a:solidFill>
                <a:latin typeface="Calibri" panose="020F0502020204030204" pitchFamily="34" charset="0"/>
              </a:defRPr>
            </a:lvl3pPr>
            <a:lvl4pPr marL="1600200" indent="-228600" defTabSz="488950">
              <a:defRPr>
                <a:solidFill>
                  <a:schemeClr val="tx1"/>
                </a:solidFill>
                <a:latin typeface="Calibri" panose="020F0502020204030204" pitchFamily="34" charset="0"/>
              </a:defRPr>
            </a:lvl4pPr>
            <a:lvl5pPr marL="2057400" indent="-228600" defTabSz="488950">
              <a:defRPr>
                <a:solidFill>
                  <a:schemeClr val="tx1"/>
                </a:solidFill>
                <a:latin typeface="Calibri" panose="020F0502020204030204" pitchFamily="34" charset="0"/>
              </a:defRPr>
            </a:lvl5pPr>
            <a:lvl6pPr marL="2514600" indent="-228600" defTabSz="488950" fontAlgn="base">
              <a:spcBef>
                <a:spcPct val="0"/>
              </a:spcBef>
              <a:spcAft>
                <a:spcPct val="0"/>
              </a:spcAft>
              <a:defRPr>
                <a:solidFill>
                  <a:schemeClr val="tx1"/>
                </a:solidFill>
                <a:latin typeface="Calibri" panose="020F0502020204030204" pitchFamily="34" charset="0"/>
              </a:defRPr>
            </a:lvl6pPr>
            <a:lvl7pPr marL="2971800" indent="-228600" defTabSz="488950" fontAlgn="base">
              <a:spcBef>
                <a:spcPct val="0"/>
              </a:spcBef>
              <a:spcAft>
                <a:spcPct val="0"/>
              </a:spcAft>
              <a:defRPr>
                <a:solidFill>
                  <a:schemeClr val="tx1"/>
                </a:solidFill>
                <a:latin typeface="Calibri" panose="020F0502020204030204" pitchFamily="34" charset="0"/>
              </a:defRPr>
            </a:lvl7pPr>
            <a:lvl8pPr marL="3429000" indent="-228600" defTabSz="488950" fontAlgn="base">
              <a:spcBef>
                <a:spcPct val="0"/>
              </a:spcBef>
              <a:spcAft>
                <a:spcPct val="0"/>
              </a:spcAft>
              <a:defRPr>
                <a:solidFill>
                  <a:schemeClr val="tx1"/>
                </a:solidFill>
                <a:latin typeface="Calibri" panose="020F0502020204030204" pitchFamily="34" charset="0"/>
              </a:defRPr>
            </a:lvl8pPr>
            <a:lvl9pPr marL="3886200" indent="-228600" defTabSz="488950" fontAlgn="base">
              <a:spcBef>
                <a:spcPct val="0"/>
              </a:spcBef>
              <a:spcAft>
                <a:spcPct val="0"/>
              </a:spcAft>
              <a:defRPr>
                <a:solidFill>
                  <a:schemeClr val="tx1"/>
                </a:solidFill>
                <a:latin typeface="Calibri" panose="020F0502020204030204" pitchFamily="34" charset="0"/>
              </a:defRPr>
            </a:lvl9pPr>
          </a:lstStyle>
          <a:p>
            <a:pPr algn="ctr" fontAlgn="base">
              <a:lnSpc>
                <a:spcPct val="90000"/>
              </a:lnSpc>
              <a:spcBef>
                <a:spcPct val="0"/>
              </a:spcBef>
              <a:spcAft>
                <a:spcPct val="35000"/>
              </a:spcAft>
            </a:pPr>
            <a:r>
              <a:rPr lang="ru-RU" altLang="ru-RU" sz="1100" b="1">
                <a:solidFill>
                  <a:srgbClr val="000000"/>
                </a:solidFill>
                <a:latin typeface="Bookman Old Style" panose="02050604050505020204" pitchFamily="18" charset="0"/>
                <a:ea typeface="Bookman Old Style" panose="02050604050505020204" pitchFamily="18" charset="0"/>
                <a:cs typeface="Bookman Old Style" panose="02050604050505020204" pitchFamily="18" charset="0"/>
              </a:rPr>
              <a:t>Консультации с федеральными клиниками</a:t>
            </a:r>
            <a:endParaRPr lang="ru-RU" altLang="ru-RU" sz="1100">
              <a:solidFill>
                <a:srgbClr val="000000"/>
              </a:solidFill>
              <a:latin typeface="Bookman Old Style" panose="02050604050505020204" pitchFamily="18" charset="0"/>
              <a:ea typeface="Bookman Old Style" panose="02050604050505020204" pitchFamily="18" charset="0"/>
              <a:cs typeface="Bookman Old Style" panose="02050604050505020204" pitchFamily="18" charset="0"/>
            </a:endParaRPr>
          </a:p>
        </p:txBody>
      </p:sp>
      <p:graphicFrame>
        <p:nvGraphicFramePr>
          <p:cNvPr id="121864" name="Диаграмма 4"/>
          <p:cNvGraphicFramePr>
            <a:graphicFrameLocks/>
          </p:cNvGraphicFramePr>
          <p:nvPr/>
        </p:nvGraphicFramePr>
        <p:xfrm>
          <a:off x="7053264" y="4468813"/>
          <a:ext cx="3557587" cy="2324100"/>
        </p:xfrm>
        <a:graphic>
          <a:graphicData uri="http://schemas.openxmlformats.org/presentationml/2006/ole">
            <p:oleObj spid="_x0000_s3139" name="Диаграмма" r:id="rId6" imgW="3560373" imgH="2328874" progId="Excel.Sheet.8">
              <p:embed/>
            </p:oleObj>
          </a:graphicData>
        </a:graphic>
      </p:graphicFrame>
    </p:spTree>
    <p:extLst>
      <p:ext uri="{BB962C8B-B14F-4D97-AF65-F5344CB8AC3E}">
        <p14:creationId xmlns:p14="http://schemas.microsoft.com/office/powerpoint/2010/main" xmlns="" val="17346117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0" y="122237"/>
            <a:ext cx="12192000" cy="1443673"/>
          </a:xfrm>
        </p:spPr>
        <p:txBody>
          <a:bodyPr/>
          <a:lstStyle/>
          <a:p>
            <a:r>
              <a:rPr lang="ru-RU" sz="2000" b="1" dirty="0">
                <a:latin typeface="Bookman Old Style" panose="02050604050505020204" pitchFamily="18" charset="0"/>
                <a:ea typeface="+mn-ea"/>
                <a:cs typeface="+mn-cs"/>
              </a:rPr>
              <a:t>ПРЕДЛОЖЕНИЯ </a:t>
            </a:r>
            <a:br>
              <a:rPr lang="ru-RU" sz="2000" b="1" dirty="0">
                <a:latin typeface="Bookman Old Style" panose="02050604050505020204" pitchFamily="18" charset="0"/>
                <a:ea typeface="+mn-ea"/>
                <a:cs typeface="+mn-cs"/>
              </a:rPr>
            </a:br>
            <a:r>
              <a:rPr lang="ru-RU" sz="2000" b="1" dirty="0">
                <a:latin typeface="Bookman Old Style" panose="02050604050505020204" pitchFamily="18" charset="0"/>
                <a:ea typeface="+mn-ea"/>
                <a:cs typeface="+mn-cs"/>
              </a:rPr>
              <a:t>в проект </a:t>
            </a:r>
            <a:r>
              <a:rPr lang="ru-RU" sz="2000" b="1" dirty="0" smtClean="0">
                <a:latin typeface="Bookman Old Style" panose="02050604050505020204" pitchFamily="18" charset="0"/>
                <a:ea typeface="+mn-ea"/>
                <a:cs typeface="+mn-cs"/>
              </a:rPr>
              <a:t>Координационного </a:t>
            </a:r>
            <a:r>
              <a:rPr lang="ru-RU" sz="2000" b="1" dirty="0">
                <a:latin typeface="Bookman Old Style" panose="02050604050505020204" pitchFamily="18" charset="0"/>
                <a:ea typeface="+mn-ea"/>
                <a:cs typeface="+mn-cs"/>
              </a:rPr>
              <a:t>С</a:t>
            </a:r>
            <a:r>
              <a:rPr lang="ru-RU" sz="2000" b="1" dirty="0" smtClean="0">
                <a:latin typeface="Bookman Old Style" panose="02050604050505020204" pitchFamily="18" charset="0"/>
                <a:ea typeface="+mn-ea"/>
                <a:cs typeface="+mn-cs"/>
              </a:rPr>
              <a:t>овета </a:t>
            </a:r>
            <a:r>
              <a:rPr lang="ru-RU" sz="2000" b="1" dirty="0">
                <a:latin typeface="Bookman Old Style" panose="02050604050505020204" pitchFamily="18" charset="0"/>
                <a:ea typeface="+mn-ea"/>
                <a:cs typeface="+mn-cs"/>
              </a:rPr>
              <a:t>глав муниципальных образований Архангельской области при Архангельском областном Собрании депутатов по вопросу: «О реализации территориальной программы государственных гарантий бесплатного оказания гражданам медицинской помощи в Архангельской области»</a:t>
            </a:r>
          </a:p>
        </p:txBody>
      </p:sp>
      <p:sp>
        <p:nvSpPr>
          <p:cNvPr id="3" name="Объект 2"/>
          <p:cNvSpPr>
            <a:spLocks noGrp="1"/>
          </p:cNvSpPr>
          <p:nvPr>
            <p:ph sz="quarter" idx="1"/>
          </p:nvPr>
        </p:nvSpPr>
        <p:spPr>
          <a:xfrm>
            <a:off x="257785" y="1781409"/>
            <a:ext cx="11670030" cy="5138735"/>
          </a:xfrm>
        </p:spPr>
        <p:txBody>
          <a:bodyPr/>
          <a:lstStyle/>
          <a:p>
            <a:pPr marL="0" indent="0" algn="ctr">
              <a:buNone/>
            </a:pPr>
            <a:r>
              <a:rPr lang="ru-RU" sz="1600" b="1" dirty="0">
                <a:latin typeface="Times New Roman" panose="02020603050405020304" pitchFamily="18" charset="0"/>
                <a:cs typeface="Times New Roman" panose="02020603050405020304" pitchFamily="18" charset="0"/>
              </a:rPr>
              <a:t>Органам местного самоуправления:</a:t>
            </a:r>
          </a:p>
          <a:p>
            <a:pPr>
              <a:buFont typeface="+mj-lt"/>
              <a:buAutoNum type="arabicPeriod"/>
            </a:pPr>
            <a:r>
              <a:rPr lang="ru-RU" sz="1600" b="1" dirty="0" smtClean="0">
                <a:latin typeface="Times New Roman" panose="02020603050405020304" pitchFamily="18" charset="0"/>
                <a:cs typeface="Times New Roman" panose="02020603050405020304" pitchFamily="18" charset="0"/>
              </a:rPr>
              <a:t>Обеспечить </a:t>
            </a:r>
            <a:r>
              <a:rPr lang="ru-RU" sz="1600" b="1" dirty="0">
                <a:latin typeface="Times New Roman" panose="02020603050405020304" pitchFamily="18" charset="0"/>
                <a:cs typeface="Times New Roman" panose="02020603050405020304" pitchFamily="18" charset="0"/>
              </a:rPr>
              <a:t>создание условий для оказания медицинской помощи населению на территории муниципальных образований в соответствии с территориальной программой государственных гарантий оказания гражданам Российской Федерации бесплатной медицинской помощи.</a:t>
            </a:r>
          </a:p>
          <a:p>
            <a:pPr>
              <a:buFont typeface="+mj-lt"/>
              <a:buAutoNum type="arabicPeriod"/>
            </a:pPr>
            <a:r>
              <a:rPr lang="ru-RU" sz="1600" b="1" dirty="0" smtClean="0">
                <a:latin typeface="Times New Roman" panose="02020603050405020304" pitchFamily="18" charset="0"/>
                <a:cs typeface="Times New Roman" panose="02020603050405020304" pitchFamily="18" charset="0"/>
              </a:rPr>
              <a:t>Обеспечить </a:t>
            </a:r>
            <a:r>
              <a:rPr lang="ru-RU" sz="1600" b="1" dirty="0">
                <a:latin typeface="Times New Roman" panose="02020603050405020304" pitchFamily="18" charset="0"/>
                <a:cs typeface="Times New Roman" panose="02020603050405020304" pitchFamily="18" charset="0"/>
              </a:rPr>
              <a:t>создание благоприятных условий для привлечения медицинских и фармацевтических работников к работе в медицинских организациях, расположенных на территории соответствующего муниципального образования, в целях устранения дефицита медицинских кадров в соответствующем муниципальном образовании, определив при этом конкретные способы создания данных </a:t>
            </a:r>
            <a:r>
              <a:rPr lang="ru-RU" sz="1600" b="1" dirty="0" smtClean="0">
                <a:latin typeface="Times New Roman" panose="02020603050405020304" pitchFamily="18" charset="0"/>
                <a:cs typeface="Times New Roman" panose="02020603050405020304" pitchFamily="18" charset="0"/>
              </a:rPr>
              <a:t>условий и повышения привлекательности района.</a:t>
            </a:r>
            <a:endParaRPr lang="ru-RU" sz="1600" b="1" dirty="0">
              <a:latin typeface="Times New Roman" panose="02020603050405020304" pitchFamily="18" charset="0"/>
              <a:cs typeface="Times New Roman" panose="02020603050405020304" pitchFamily="18" charset="0"/>
            </a:endParaRPr>
          </a:p>
          <a:p>
            <a:pPr>
              <a:buFont typeface="+mj-lt"/>
              <a:buAutoNum type="arabicPeriod"/>
            </a:pPr>
            <a:r>
              <a:rPr lang="ru-RU" sz="1600" b="1" dirty="0" smtClean="0">
                <a:latin typeface="Times New Roman" panose="02020603050405020304" pitchFamily="18" charset="0"/>
                <a:cs typeface="Times New Roman" panose="02020603050405020304" pitchFamily="18" charset="0"/>
              </a:rPr>
              <a:t>Предусмотреть </a:t>
            </a:r>
            <a:r>
              <a:rPr lang="ru-RU" sz="1600" b="1" dirty="0">
                <a:latin typeface="Times New Roman" panose="02020603050405020304" pitchFamily="18" charset="0"/>
                <a:cs typeface="Times New Roman" panose="02020603050405020304" pitchFamily="18" charset="0"/>
              </a:rPr>
              <a:t>установление дополнительных гарантий и мер социальной поддержки медицинским и фармацевтическим работникам за счет средств местных бюджетов муниципальных образований</a:t>
            </a:r>
          </a:p>
          <a:p>
            <a:pPr>
              <a:buFont typeface="+mj-lt"/>
              <a:buAutoNum type="arabicPeriod"/>
            </a:pPr>
            <a:r>
              <a:rPr lang="ru-RU" sz="1600" b="1" dirty="0" smtClean="0">
                <a:latin typeface="Times New Roman" panose="02020603050405020304" pitchFamily="18" charset="0"/>
                <a:cs typeface="Times New Roman" panose="02020603050405020304" pitchFamily="18" charset="0"/>
              </a:rPr>
              <a:t>Принять </a:t>
            </a:r>
            <a:r>
              <a:rPr lang="ru-RU" sz="1600" b="1" dirty="0">
                <a:latin typeface="Times New Roman" panose="02020603050405020304" pitchFamily="18" charset="0"/>
                <a:cs typeface="Times New Roman" panose="02020603050405020304" pitchFamily="18" charset="0"/>
              </a:rPr>
              <a:t>необходимые меры по обеспечению медицинских работников жилыми помещениями муниципального специализированного жилищного фонда в соответствии с жилищным законодательством Российской </a:t>
            </a:r>
            <a:r>
              <a:rPr lang="ru-RU" sz="1600" b="1" dirty="0" smtClean="0">
                <a:latin typeface="Times New Roman" panose="02020603050405020304" pitchFamily="18" charset="0"/>
                <a:cs typeface="Times New Roman" panose="02020603050405020304" pitchFamily="18" charset="0"/>
              </a:rPr>
              <a:t>Федерации.</a:t>
            </a:r>
          </a:p>
          <a:p>
            <a:pPr>
              <a:buFont typeface="+mj-lt"/>
              <a:buAutoNum type="arabicPeriod"/>
            </a:pPr>
            <a:r>
              <a:rPr lang="ru-RU" sz="1600" b="1" dirty="0" smtClean="0">
                <a:latin typeface="Times New Roman" panose="02020603050405020304" pitchFamily="18" charset="0"/>
                <a:cs typeface="Times New Roman" panose="02020603050405020304" pitchFamily="18" charset="0"/>
              </a:rPr>
              <a:t>Разработать </a:t>
            </a:r>
            <a:r>
              <a:rPr lang="ru-RU" sz="1600" b="1" dirty="0">
                <a:latin typeface="Times New Roman" panose="02020603050405020304" pitchFamily="18" charset="0"/>
                <a:cs typeface="Times New Roman" panose="02020603050405020304" pitchFamily="18" charset="0"/>
              </a:rPr>
              <a:t>и утвердить муниципальные нормативные правовые акты и муниципальные программы в сфере охраны здоровья граждан, в том числе по созданию условий для оказания медицинской помощи населению.</a:t>
            </a:r>
          </a:p>
          <a:p>
            <a:pPr>
              <a:buFont typeface="+mj-lt"/>
              <a:buAutoNum type="arabicPeriod"/>
            </a:pPr>
            <a:r>
              <a:rPr lang="ru-RU" sz="1600" b="1" dirty="0" smtClean="0">
                <a:latin typeface="Times New Roman" panose="02020603050405020304" pitchFamily="18" charset="0"/>
                <a:cs typeface="Times New Roman" panose="02020603050405020304" pitchFamily="18" charset="0"/>
              </a:rPr>
              <a:t>Оказать </a:t>
            </a:r>
            <a:r>
              <a:rPr lang="ru-RU" sz="1600" b="1" dirty="0">
                <a:latin typeface="Times New Roman" panose="02020603050405020304" pitchFamily="18" charset="0"/>
                <a:cs typeface="Times New Roman" panose="02020603050405020304" pitchFamily="18" charset="0"/>
              </a:rPr>
              <a:t>содействие медицинским организациям в подборе ответственных лиц домовых хозяйств, информировании населения о домовом хозяйстве, участвовать  в решении вопросов о месторасположении домового хозяйства.</a:t>
            </a:r>
          </a:p>
          <a:p>
            <a:pPr>
              <a:buFont typeface="+mj-lt"/>
              <a:buAutoNum type="arabicPeriod"/>
            </a:pPr>
            <a:r>
              <a:rPr lang="ru-RU" sz="1600" b="1" dirty="0" smtClean="0">
                <a:latin typeface="Times New Roman" panose="02020603050405020304" pitchFamily="18" charset="0"/>
                <a:cs typeface="Times New Roman" panose="02020603050405020304" pitchFamily="18" charset="0"/>
              </a:rPr>
              <a:t>Обеспечить </a:t>
            </a:r>
            <a:r>
              <a:rPr lang="ru-RU" sz="1600" b="1" dirty="0">
                <a:latin typeface="Times New Roman" panose="02020603050405020304" pitchFamily="18" charset="0"/>
                <a:cs typeface="Times New Roman" panose="02020603050405020304" pitchFamily="18" charset="0"/>
              </a:rPr>
              <a:t>транспортную доступность государственных медицинских организаций Архангельской области через водные преграды на паромных </a:t>
            </a:r>
            <a:r>
              <a:rPr lang="ru-RU" sz="1600" b="1" dirty="0" smtClean="0">
                <a:latin typeface="Times New Roman" panose="02020603050405020304" pitchFamily="18" charset="0"/>
                <a:cs typeface="Times New Roman" panose="02020603050405020304" pitchFamily="18" charset="0"/>
              </a:rPr>
              <a:t>переправах, в том числе бесплатность переправы для спецтранспорта медицинских организаций.</a:t>
            </a:r>
            <a:endParaRPr lang="ru-RU" sz="1600" b="1"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xmlns="" val="1127309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grpSp>
        <p:nvGrpSpPr>
          <p:cNvPr id="7" name="Группа 6"/>
          <p:cNvGrpSpPr/>
          <p:nvPr/>
        </p:nvGrpSpPr>
        <p:grpSpPr>
          <a:xfrm>
            <a:off x="155575" y="675503"/>
            <a:ext cx="5841571" cy="4893275"/>
            <a:chOff x="0" y="241615"/>
            <a:chExt cx="5574410" cy="5446877"/>
          </a:xfrm>
        </p:grpSpPr>
        <p:pic>
          <p:nvPicPr>
            <p:cNvPr id="2050" name="Picture 2" descr="D:\work\!МИНИСТЕРСТВО\коллегия Няндома июль 2014\карта арх обл плотность копия.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harpenSoften amount="50000"/>
                      </a14:imgEffect>
                      <a14:imgEffect>
                        <a14:colorTemperature colorTemp="11200"/>
                      </a14:imgEffect>
                      <a14:imgEffect>
                        <a14:saturation sat="400000"/>
                      </a14:imgEffect>
                    </a14:imgLayer>
                  </a14:imgProps>
                </a:ext>
                <a:ext uri="{28A0092B-C50C-407E-A947-70E740481C1C}">
                  <a14:useLocalDpi xmlns:a14="http://schemas.microsoft.com/office/drawing/2010/main" xmlns="" val="0"/>
                </a:ext>
              </a:extLst>
            </a:blip>
            <a:srcRect/>
            <a:stretch>
              <a:fillRect/>
            </a:stretch>
          </p:blipFill>
          <p:spPr bwMode="auto">
            <a:xfrm>
              <a:off x="0" y="241615"/>
              <a:ext cx="5574410" cy="5419633"/>
            </a:xfrm>
            <a:prstGeom prst="rect">
              <a:avLst/>
            </a:prstGeom>
            <a:noFill/>
            <a:effectLst>
              <a:softEdge rad="215900"/>
            </a:effectLst>
            <a:extLst>
              <a:ext uri="{909E8E84-426E-40DD-AFC4-6F175D3DCCD1}">
                <a14:hiddenFill xmlns:a14="http://schemas.microsoft.com/office/drawing/2010/main" xmlns="">
                  <a:solidFill>
                    <a:srgbClr val="FFFFFF"/>
                  </a:solidFill>
                </a14:hiddenFill>
              </a:ext>
            </a:extLst>
          </p:spPr>
        </p:pic>
        <p:graphicFrame>
          <p:nvGraphicFramePr>
            <p:cNvPr id="10" name="Диаграмма 9"/>
            <p:cNvGraphicFramePr/>
            <p:nvPr>
              <p:extLst/>
            </p:nvPr>
          </p:nvGraphicFramePr>
          <p:xfrm>
            <a:off x="683568" y="1628800"/>
            <a:ext cx="504056" cy="5040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Диаграмма 27"/>
            <p:cNvGraphicFramePr/>
            <p:nvPr>
              <p:extLst/>
            </p:nvPr>
          </p:nvGraphicFramePr>
          <p:xfrm>
            <a:off x="2987824" y="2564904"/>
            <a:ext cx="504056" cy="50405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0" name="Диаграмма 29"/>
            <p:cNvGraphicFramePr/>
            <p:nvPr>
              <p:extLst/>
            </p:nvPr>
          </p:nvGraphicFramePr>
          <p:xfrm>
            <a:off x="2123728" y="2479082"/>
            <a:ext cx="504056" cy="50405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3" name="Диаграмма 32"/>
            <p:cNvGraphicFramePr/>
            <p:nvPr>
              <p:extLst/>
            </p:nvPr>
          </p:nvGraphicFramePr>
          <p:xfrm>
            <a:off x="3576221" y="3487874"/>
            <a:ext cx="504056" cy="50405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4" name="Диаграмма 33"/>
            <p:cNvGraphicFramePr/>
            <p:nvPr>
              <p:extLst/>
            </p:nvPr>
          </p:nvGraphicFramePr>
          <p:xfrm>
            <a:off x="3995936" y="4077072"/>
            <a:ext cx="504056" cy="50405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5" name="Диаграмма 34"/>
            <p:cNvGraphicFramePr/>
            <p:nvPr>
              <p:extLst/>
            </p:nvPr>
          </p:nvGraphicFramePr>
          <p:xfrm>
            <a:off x="4572000" y="5013176"/>
            <a:ext cx="504056" cy="50405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6" name="Диаграмма 35"/>
            <p:cNvGraphicFramePr/>
            <p:nvPr>
              <p:extLst/>
            </p:nvPr>
          </p:nvGraphicFramePr>
          <p:xfrm>
            <a:off x="4572000" y="1844824"/>
            <a:ext cx="504056" cy="504056"/>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8" name="Диаграмма 37"/>
            <p:cNvGraphicFramePr/>
            <p:nvPr>
              <p:extLst/>
            </p:nvPr>
          </p:nvGraphicFramePr>
          <p:xfrm>
            <a:off x="4644008" y="3789040"/>
            <a:ext cx="504056" cy="504056"/>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39" name="Диаграмма 38"/>
            <p:cNvGraphicFramePr/>
            <p:nvPr>
              <p:extLst/>
            </p:nvPr>
          </p:nvGraphicFramePr>
          <p:xfrm>
            <a:off x="2699792" y="3717032"/>
            <a:ext cx="504056" cy="504056"/>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0" name="Диаграмма 39"/>
            <p:cNvGraphicFramePr/>
            <p:nvPr>
              <p:extLst/>
            </p:nvPr>
          </p:nvGraphicFramePr>
          <p:xfrm>
            <a:off x="2142096" y="3861048"/>
            <a:ext cx="504056" cy="504056"/>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1" name="Диаграмма 40"/>
            <p:cNvGraphicFramePr/>
            <p:nvPr>
              <p:extLst/>
            </p:nvPr>
          </p:nvGraphicFramePr>
          <p:xfrm>
            <a:off x="3823098" y="5085184"/>
            <a:ext cx="504056" cy="504056"/>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2" name="Диаграмма 41"/>
            <p:cNvGraphicFramePr/>
            <p:nvPr>
              <p:extLst/>
            </p:nvPr>
          </p:nvGraphicFramePr>
          <p:xfrm>
            <a:off x="3059832" y="5013176"/>
            <a:ext cx="504056" cy="504056"/>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43" name="Диаграмма 42"/>
            <p:cNvGraphicFramePr/>
            <p:nvPr>
              <p:extLst/>
            </p:nvPr>
          </p:nvGraphicFramePr>
          <p:xfrm>
            <a:off x="1403648" y="5184436"/>
            <a:ext cx="504056" cy="504056"/>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44" name="Диаграмма 43"/>
            <p:cNvGraphicFramePr/>
            <p:nvPr>
              <p:extLst/>
            </p:nvPr>
          </p:nvGraphicFramePr>
          <p:xfrm>
            <a:off x="2141130" y="4941168"/>
            <a:ext cx="504056" cy="504056"/>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45" name="Диаграмма 44"/>
            <p:cNvGraphicFramePr/>
            <p:nvPr>
              <p:extLst/>
            </p:nvPr>
          </p:nvGraphicFramePr>
          <p:xfrm>
            <a:off x="611560" y="4725144"/>
            <a:ext cx="504056" cy="504056"/>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46" name="Диаграмма 45"/>
            <p:cNvGraphicFramePr/>
            <p:nvPr>
              <p:extLst/>
            </p:nvPr>
          </p:nvGraphicFramePr>
          <p:xfrm>
            <a:off x="2987824" y="1088740"/>
            <a:ext cx="504056" cy="504056"/>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47" name="Диаграмма 46"/>
            <p:cNvGraphicFramePr/>
            <p:nvPr>
              <p:extLst/>
            </p:nvPr>
          </p:nvGraphicFramePr>
          <p:xfrm>
            <a:off x="899592" y="3645024"/>
            <a:ext cx="504056" cy="504056"/>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48" name="Диаграмма 47"/>
            <p:cNvGraphicFramePr/>
            <p:nvPr>
              <p:extLst/>
            </p:nvPr>
          </p:nvGraphicFramePr>
          <p:xfrm>
            <a:off x="611560" y="2979314"/>
            <a:ext cx="504056" cy="504056"/>
          </p:xfrm>
          <a:graphic>
            <a:graphicData uri="http://schemas.openxmlformats.org/drawingml/2006/chart">
              <c:chart xmlns:c="http://schemas.openxmlformats.org/drawingml/2006/chart" xmlns:r="http://schemas.openxmlformats.org/officeDocument/2006/relationships" r:id="rId22"/>
            </a:graphicData>
          </a:graphic>
        </p:graphicFrame>
        <p:graphicFrame>
          <p:nvGraphicFramePr>
            <p:cNvPr id="49" name="Диаграмма 48"/>
            <p:cNvGraphicFramePr/>
            <p:nvPr>
              <p:extLst/>
            </p:nvPr>
          </p:nvGraphicFramePr>
          <p:xfrm>
            <a:off x="1522449" y="3969060"/>
            <a:ext cx="504056" cy="504056"/>
          </p:xfrm>
          <a:graphic>
            <a:graphicData uri="http://schemas.openxmlformats.org/drawingml/2006/chart">
              <c:chart xmlns:c="http://schemas.openxmlformats.org/drawingml/2006/chart" xmlns:r="http://schemas.openxmlformats.org/officeDocument/2006/relationships" r:id="rId23"/>
            </a:graphicData>
          </a:graphic>
        </p:graphicFrame>
      </p:grpSp>
      <p:sp>
        <p:nvSpPr>
          <p:cNvPr id="12" name="Текст 2"/>
          <p:cNvSpPr txBox="1">
            <a:spLocks/>
          </p:cNvSpPr>
          <p:nvPr/>
        </p:nvSpPr>
        <p:spPr>
          <a:xfrm>
            <a:off x="2855642" y="944724"/>
            <a:ext cx="3030141" cy="479822"/>
          </a:xfrm>
          <a:prstGeom prst="rect">
            <a:avLst/>
          </a:prstGeom>
        </p:spPr>
        <p:txBody>
          <a:bodyPr vert="horz" lIns="68580" tIns="34290" rIns="68580" bIns="3429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endParaRPr lang="ru-RU" sz="1800" dirty="0">
              <a:solidFill>
                <a:prstClr val="black"/>
              </a:solidFill>
              <a:latin typeface="Bookman Old Style" pitchFamily="18" charset="0"/>
            </a:endParaRPr>
          </a:p>
        </p:txBody>
      </p:sp>
      <p:sp>
        <p:nvSpPr>
          <p:cNvPr id="13" name="Текст 2"/>
          <p:cNvSpPr txBox="1">
            <a:spLocks/>
          </p:cNvSpPr>
          <p:nvPr/>
        </p:nvSpPr>
        <p:spPr>
          <a:xfrm>
            <a:off x="5339918" y="1862826"/>
            <a:ext cx="1733997" cy="3942438"/>
          </a:xfrm>
          <a:prstGeom prst="rect">
            <a:avLst/>
          </a:prstGeom>
        </p:spPr>
        <p:txBody>
          <a:bodyPr vert="horz" lIns="68580" tIns="34290" rIns="68580" bIns="3429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endParaRPr lang="ru-RU" sz="1800" dirty="0">
              <a:solidFill>
                <a:prstClr val="black"/>
              </a:solidFill>
              <a:latin typeface="Bookman Old Style" pitchFamily="18" charset="0"/>
            </a:endParaRPr>
          </a:p>
        </p:txBody>
      </p:sp>
      <p:sp>
        <p:nvSpPr>
          <p:cNvPr id="23" name="Текст 4"/>
          <p:cNvSpPr>
            <a:spLocks noGrp="1"/>
          </p:cNvSpPr>
          <p:nvPr>
            <p:ph type="body" sz="quarter" idx="3"/>
          </p:nvPr>
        </p:nvSpPr>
        <p:spPr>
          <a:xfrm>
            <a:off x="978118" y="88190"/>
            <a:ext cx="10038056" cy="744166"/>
          </a:xfrm>
          <a:noFill/>
        </p:spPr>
        <p:txBody>
          <a:bodyPr>
            <a:noAutofit/>
          </a:bodyPr>
          <a:lstStyle/>
          <a:p>
            <a:pPr algn="ctr">
              <a:lnSpc>
                <a:spcPct val="100000"/>
              </a:lnSpc>
            </a:pPr>
            <a:r>
              <a:rPr lang="ru-RU" sz="2800" dirty="0">
                <a:latin typeface="Bookman Old Style" panose="02050604050505020204" pitchFamily="18" charset="0"/>
                <a:cs typeface="Arial" panose="020B0604020202020204" pitchFamily="34" charset="0"/>
              </a:rPr>
              <a:t>Характеристика региона </a:t>
            </a:r>
            <a:r>
              <a:rPr lang="ru-RU" sz="2800" dirty="0" smtClean="0">
                <a:latin typeface="Bookman Old Style" panose="02050604050505020204" pitchFamily="18" charset="0"/>
                <a:cs typeface="Arial" panose="020B0604020202020204" pitchFamily="34" charset="0"/>
              </a:rPr>
              <a:t>Архангельской </a:t>
            </a:r>
            <a:r>
              <a:rPr lang="ru-RU" sz="2800" dirty="0">
                <a:latin typeface="Bookman Old Style" panose="02050604050505020204" pitchFamily="18" charset="0"/>
                <a:cs typeface="Arial" panose="020B0604020202020204" pitchFamily="34" charset="0"/>
              </a:rPr>
              <a:t>области </a:t>
            </a:r>
            <a:r>
              <a:rPr lang="ru-RU" sz="2800" dirty="0" smtClean="0">
                <a:latin typeface="Bookman Old Style" panose="02050604050505020204" pitchFamily="18" charset="0"/>
                <a:cs typeface="Arial" panose="020B0604020202020204" pitchFamily="34" charset="0"/>
              </a:rPr>
              <a:t>(</a:t>
            </a:r>
            <a:r>
              <a:rPr lang="ru-RU" sz="2800" dirty="0">
                <a:latin typeface="Bookman Old Style" panose="02050604050505020204" pitchFamily="18" charset="0"/>
                <a:cs typeface="Arial" panose="020B0604020202020204" pitchFamily="34" charset="0"/>
              </a:rPr>
              <a:t>без </a:t>
            </a:r>
            <a:r>
              <a:rPr lang="ru-RU" sz="2800" dirty="0" smtClean="0">
                <a:latin typeface="Bookman Old Style" panose="02050604050505020204" pitchFamily="18" charset="0"/>
                <a:cs typeface="Arial" panose="020B0604020202020204" pitchFamily="34" charset="0"/>
              </a:rPr>
              <a:t>НАО) </a:t>
            </a:r>
            <a:r>
              <a:rPr lang="ru-RU" sz="2800" dirty="0">
                <a:latin typeface="Bookman Old Style" panose="02050604050505020204" pitchFamily="18" charset="0"/>
                <a:cs typeface="Arial" panose="020B0604020202020204" pitchFamily="34" charset="0"/>
              </a:rPr>
              <a:t>на 1 января  2018  года</a:t>
            </a:r>
          </a:p>
        </p:txBody>
      </p:sp>
      <p:grpSp>
        <p:nvGrpSpPr>
          <p:cNvPr id="8" name="Группа 7"/>
          <p:cNvGrpSpPr/>
          <p:nvPr/>
        </p:nvGrpSpPr>
        <p:grpSpPr>
          <a:xfrm>
            <a:off x="6206916" y="944724"/>
            <a:ext cx="5649088" cy="649009"/>
            <a:chOff x="2098110" y="5688491"/>
            <a:chExt cx="2954933" cy="800199"/>
          </a:xfrm>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p:grpSpPr>
        <p:sp>
          <p:nvSpPr>
            <p:cNvPr id="22" name="Скругленный прямоугольник 21"/>
            <p:cNvSpPr/>
            <p:nvPr/>
          </p:nvSpPr>
          <p:spPr>
            <a:xfrm>
              <a:off x="2098110" y="5688491"/>
              <a:ext cx="2953332" cy="277091"/>
            </a:xfrm>
            <a:prstGeom prst="roundRect">
              <a:avLst/>
            </a:prstGeom>
            <a:solidFill>
              <a:srgbClr val="FDAF6F"/>
            </a:solidFill>
            <a:ln>
              <a:noFill/>
            </a:ln>
            <a:effectLst>
              <a:outerShdw blurRad="149987" dist="250190" dir="8460000" algn="ctr">
                <a:srgbClr val="000000">
                  <a:alpha val="28000"/>
                </a:srgbClr>
              </a:outerShdw>
            </a:effectLst>
            <a:sp3d prstMaterial="metal">
              <a:bevelT w="88900" h="889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900" b="1" dirty="0">
                  <a:solidFill>
                    <a:prstClr val="black"/>
                  </a:solidFill>
                  <a:latin typeface="Bookman Old Style" pitchFamily="18" charset="0"/>
                </a:rPr>
                <a:t>ЧИСЛЕННОСТЬ</a:t>
              </a:r>
              <a:r>
                <a:rPr lang="en-US" sz="900" b="1" dirty="0">
                  <a:solidFill>
                    <a:prstClr val="black"/>
                  </a:solidFill>
                  <a:latin typeface="Bookman Old Style" pitchFamily="18" charset="0"/>
                </a:rPr>
                <a:t> </a:t>
              </a:r>
              <a:r>
                <a:rPr lang="ru-RU" sz="900" b="1" dirty="0">
                  <a:solidFill>
                    <a:prstClr val="black"/>
                  </a:solidFill>
                  <a:latin typeface="Bookman Old Style" pitchFamily="18" charset="0"/>
                </a:rPr>
                <a:t>НАСЕЛЕНИЯ: </a:t>
              </a:r>
              <a:r>
                <a:rPr lang="ru-RU" sz="1200" b="1" dirty="0">
                  <a:solidFill>
                    <a:prstClr val="black"/>
                  </a:solidFill>
                  <a:latin typeface="Bookman Old Style" pitchFamily="18" charset="0"/>
                </a:rPr>
                <a:t>1 </a:t>
              </a:r>
              <a:r>
                <a:rPr lang="en-US" sz="1200" b="1" dirty="0">
                  <a:solidFill>
                    <a:prstClr val="black"/>
                  </a:solidFill>
                  <a:latin typeface="Bookman Old Style" pitchFamily="18" charset="0"/>
                </a:rPr>
                <a:t>11</a:t>
              </a:r>
              <a:r>
                <a:rPr lang="ru-RU" sz="1200" b="1" dirty="0">
                  <a:solidFill>
                    <a:prstClr val="black"/>
                  </a:solidFill>
                  <a:latin typeface="Bookman Old Style" pitchFamily="18" charset="0"/>
                </a:rPr>
                <a:t>1 </a:t>
              </a:r>
              <a:r>
                <a:rPr lang="ru-RU" sz="1200" b="1" dirty="0" smtClean="0">
                  <a:solidFill>
                    <a:prstClr val="black"/>
                  </a:solidFill>
                  <a:latin typeface="Bookman Old Style" pitchFamily="18" charset="0"/>
                </a:rPr>
                <a:t>031 </a:t>
              </a:r>
              <a:r>
                <a:rPr lang="ru-RU" sz="900" b="1" dirty="0" smtClean="0">
                  <a:solidFill>
                    <a:prstClr val="black"/>
                  </a:solidFill>
                  <a:latin typeface="Bookman Old Style" pitchFamily="18" charset="0"/>
                </a:rPr>
                <a:t>чел</a:t>
              </a:r>
              <a:r>
                <a:rPr lang="ru-RU" sz="900" b="1" dirty="0">
                  <a:solidFill>
                    <a:prstClr val="black"/>
                  </a:solidFill>
                  <a:latin typeface="Bookman Old Style" pitchFamily="18" charset="0"/>
                </a:rPr>
                <a:t>.</a:t>
              </a:r>
            </a:p>
          </p:txBody>
        </p:sp>
        <p:sp>
          <p:nvSpPr>
            <p:cNvPr id="24" name="Скругленный прямоугольник 23"/>
            <p:cNvSpPr/>
            <p:nvPr/>
          </p:nvSpPr>
          <p:spPr>
            <a:xfrm>
              <a:off x="2098111" y="5965582"/>
              <a:ext cx="2954932" cy="266863"/>
            </a:xfrm>
            <a:prstGeom prst="roundRect">
              <a:avLst/>
            </a:prstGeom>
            <a:solidFill>
              <a:srgbClr val="FDAF6F"/>
            </a:solidFill>
            <a:ln>
              <a:noFill/>
            </a:ln>
            <a:effectLst>
              <a:outerShdw blurRad="149987" dist="250190" dir="8460000" algn="ctr">
                <a:srgbClr val="000000">
                  <a:alpha val="28000"/>
                </a:srgbClr>
              </a:outerShdw>
            </a:effectLst>
            <a:sp3d prstMaterial="metal">
              <a:bevelT w="88900" h="889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900" b="1" dirty="0">
                  <a:solidFill>
                    <a:prstClr val="black"/>
                  </a:solidFill>
                  <a:latin typeface="Bookman Old Style" pitchFamily="18" charset="0"/>
                </a:rPr>
                <a:t>Городское: </a:t>
              </a:r>
              <a:r>
                <a:rPr lang="en-US" sz="1200" b="1" dirty="0">
                  <a:solidFill>
                    <a:prstClr val="black"/>
                  </a:solidFill>
                  <a:latin typeface="Bookman Old Style" pitchFamily="18" charset="0"/>
                </a:rPr>
                <a:t>868</a:t>
              </a:r>
              <a:r>
                <a:rPr lang="ru-RU" sz="1200" b="1" dirty="0">
                  <a:solidFill>
                    <a:prstClr val="black"/>
                  </a:solidFill>
                  <a:latin typeface="Bookman Old Style" pitchFamily="18" charset="0"/>
                </a:rPr>
                <a:t> </a:t>
              </a:r>
              <a:r>
                <a:rPr lang="en-US" sz="1200" b="1" dirty="0">
                  <a:solidFill>
                    <a:prstClr val="black"/>
                  </a:solidFill>
                  <a:latin typeface="Bookman Old Style" pitchFamily="18" charset="0"/>
                </a:rPr>
                <a:t>707 </a:t>
              </a:r>
              <a:r>
                <a:rPr lang="ru-RU" sz="900" b="1" dirty="0">
                  <a:solidFill>
                    <a:prstClr val="black"/>
                  </a:solidFill>
                  <a:latin typeface="Bookman Old Style" pitchFamily="18" charset="0"/>
                </a:rPr>
                <a:t>чел.  (78,2%)</a:t>
              </a:r>
            </a:p>
          </p:txBody>
        </p:sp>
        <p:sp>
          <p:nvSpPr>
            <p:cNvPr id="25" name="Скругленный прямоугольник 24"/>
            <p:cNvSpPr/>
            <p:nvPr/>
          </p:nvSpPr>
          <p:spPr>
            <a:xfrm>
              <a:off x="2098111" y="6232444"/>
              <a:ext cx="2954932" cy="256246"/>
            </a:xfrm>
            <a:prstGeom prst="roundRect">
              <a:avLst/>
            </a:prstGeom>
            <a:solidFill>
              <a:srgbClr val="FDAF6F"/>
            </a:solidFill>
            <a:ln>
              <a:noFill/>
            </a:ln>
            <a:effectLst>
              <a:outerShdw blurRad="149987" dist="250190" dir="8460000" algn="ctr">
                <a:srgbClr val="000000">
                  <a:alpha val="28000"/>
                </a:srgbClr>
              </a:outerShdw>
            </a:effectLst>
            <a:sp3d prstMaterial="metal">
              <a:bevelT w="88900" h="889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900" b="1" dirty="0">
                  <a:solidFill>
                    <a:prstClr val="black"/>
                  </a:solidFill>
                  <a:latin typeface="Bookman Old Style" pitchFamily="18" charset="0"/>
                </a:rPr>
                <a:t>Сельское: </a:t>
              </a:r>
              <a:r>
                <a:rPr lang="ru-RU" sz="1200" b="1" dirty="0">
                  <a:solidFill>
                    <a:prstClr val="black"/>
                  </a:solidFill>
                  <a:latin typeface="Bookman Old Style" pitchFamily="18" charset="0"/>
                </a:rPr>
                <a:t>242 091 </a:t>
              </a:r>
              <a:r>
                <a:rPr lang="ru-RU" sz="900" b="1" dirty="0">
                  <a:solidFill>
                    <a:prstClr val="black"/>
                  </a:solidFill>
                  <a:latin typeface="Bookman Old Style" pitchFamily="18" charset="0"/>
                </a:rPr>
                <a:t>чел.  (21,8%)</a:t>
              </a:r>
            </a:p>
          </p:txBody>
        </p:sp>
      </p:grpSp>
      <p:graphicFrame>
        <p:nvGraphicFramePr>
          <p:cNvPr id="26" name="Таблица 25"/>
          <p:cNvGraphicFramePr>
            <a:graphicFrameLocks noGrp="1"/>
          </p:cNvGraphicFramePr>
          <p:nvPr>
            <p:extLst/>
          </p:nvPr>
        </p:nvGraphicFramePr>
        <p:xfrm>
          <a:off x="6205160" y="1641459"/>
          <a:ext cx="5646028" cy="5173136"/>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1919648">
                  <a:extLst>
                    <a:ext uri="{9D8B030D-6E8A-4147-A177-3AD203B41FA5}">
                      <a16:colId xmlns:a16="http://schemas.microsoft.com/office/drawing/2014/main" xmlns="" val="20000"/>
                    </a:ext>
                  </a:extLst>
                </a:gridCol>
                <a:gridCol w="1215064">
                  <a:extLst>
                    <a:ext uri="{9D8B030D-6E8A-4147-A177-3AD203B41FA5}">
                      <a16:colId xmlns:a16="http://schemas.microsoft.com/office/drawing/2014/main" xmlns="" val="20001"/>
                    </a:ext>
                  </a:extLst>
                </a:gridCol>
                <a:gridCol w="1195864">
                  <a:extLst>
                    <a:ext uri="{9D8B030D-6E8A-4147-A177-3AD203B41FA5}">
                      <a16:colId xmlns:a16="http://schemas.microsoft.com/office/drawing/2014/main" xmlns="" val="20002"/>
                    </a:ext>
                  </a:extLst>
                </a:gridCol>
                <a:gridCol w="1315452">
                  <a:extLst>
                    <a:ext uri="{9D8B030D-6E8A-4147-A177-3AD203B41FA5}">
                      <a16:colId xmlns:a16="http://schemas.microsoft.com/office/drawing/2014/main" xmlns="" val="20003"/>
                    </a:ext>
                  </a:extLst>
                </a:gridCol>
              </a:tblGrid>
              <a:tr h="304103">
                <a:tc rowSpan="2">
                  <a:txBody>
                    <a:bodyPr/>
                    <a:lstStyle/>
                    <a:p>
                      <a:pPr algn="ctr"/>
                      <a:r>
                        <a:rPr lang="ru-RU" sz="1200" b="1" dirty="0">
                          <a:solidFill>
                            <a:srgbClr val="FFFFFF"/>
                          </a:solidFill>
                          <a:latin typeface="Bookman Old Style" pitchFamily="18" charset="0"/>
                        </a:rPr>
                        <a:t>Муниципальные</a:t>
                      </a:r>
                      <a:r>
                        <a:rPr lang="ru-RU" sz="1200" b="1" baseline="0" dirty="0">
                          <a:solidFill>
                            <a:srgbClr val="FFFFFF"/>
                          </a:solidFill>
                          <a:latin typeface="Bookman Old Style" pitchFamily="18" charset="0"/>
                        </a:rPr>
                        <a:t> образования</a:t>
                      </a:r>
                      <a:endParaRPr lang="ru-RU" sz="1200" b="1" dirty="0">
                        <a:solidFill>
                          <a:srgbClr val="FFFFFF"/>
                        </a:solidFill>
                        <a:latin typeface="Bookman Old Style" pitchFamily="18" charset="0"/>
                      </a:endParaRPr>
                    </a:p>
                  </a:txBody>
                  <a:tcPr marL="68580" marR="68580" marT="34290" marB="34290" anchor="ctr">
                    <a:cell3D prstMaterial="dkEdge">
                      <a:bevel w="25400" h="25400" prst="angle"/>
                      <a:lightRig rig="flood" dir="t"/>
                    </a:cell3D>
                    <a:solidFill>
                      <a:schemeClr val="accent3">
                        <a:lumMod val="50000"/>
                      </a:schemeClr>
                    </a:solidFill>
                  </a:tcPr>
                </a:tc>
                <a:tc rowSpan="2">
                  <a:txBody>
                    <a:bodyPr/>
                    <a:lstStyle/>
                    <a:p>
                      <a:pPr algn="ctr"/>
                      <a:r>
                        <a:rPr lang="ru-RU" sz="1200" b="1" baseline="0" dirty="0">
                          <a:solidFill>
                            <a:srgbClr val="FFFFFF"/>
                          </a:solidFill>
                          <a:latin typeface="Bookman Old Style" pitchFamily="18" charset="0"/>
                        </a:rPr>
                        <a:t>Все население (тыс. чел)</a:t>
                      </a:r>
                    </a:p>
                  </a:txBody>
                  <a:tcPr marL="68580" marR="68580" marT="34290" marB="34290" anchor="ctr">
                    <a:cell3D prstMaterial="dkEdge">
                      <a:bevel w="25400" h="25400" prst="angle"/>
                      <a:lightRig rig="flood" dir="t"/>
                    </a:cell3D>
                    <a:solidFill>
                      <a:schemeClr val="accent3">
                        <a:lumMod val="50000"/>
                      </a:schemeClr>
                    </a:solidFill>
                  </a:tcPr>
                </a:tc>
                <a:tc>
                  <a:txBody>
                    <a:bodyPr/>
                    <a:lstStyle/>
                    <a:p>
                      <a:pPr algn="ctr"/>
                      <a:r>
                        <a:rPr lang="ru-RU" sz="1200" b="1" baseline="0" dirty="0">
                          <a:solidFill>
                            <a:srgbClr val="FFFFFF"/>
                          </a:solidFill>
                          <a:latin typeface="Bookman Old Style" pitchFamily="18" charset="0"/>
                        </a:rPr>
                        <a:t>В </a:t>
                      </a:r>
                      <a:r>
                        <a:rPr lang="ru-RU" sz="1200" b="1" baseline="0" dirty="0" err="1">
                          <a:solidFill>
                            <a:srgbClr val="FFFFFF"/>
                          </a:solidFill>
                          <a:latin typeface="Bookman Old Style" pitchFamily="18" charset="0"/>
                        </a:rPr>
                        <a:t>т.ч</a:t>
                      </a:r>
                      <a:r>
                        <a:rPr lang="ru-RU" sz="1200" b="1" baseline="0" dirty="0">
                          <a:solidFill>
                            <a:srgbClr val="FFFFFF"/>
                          </a:solidFill>
                          <a:latin typeface="Bookman Old Style" pitchFamily="18" charset="0"/>
                        </a:rPr>
                        <a:t>.</a:t>
                      </a:r>
                    </a:p>
                  </a:txBody>
                  <a:tcPr marL="68580" marR="68580" marT="34290" marB="34290" anchor="ctr">
                    <a:cell3D prstMaterial="dkEdge">
                      <a:bevel w="25400" h="25400" prst="angle"/>
                      <a:lightRig rig="flood" dir="t"/>
                    </a:cell3D>
                    <a:solidFill>
                      <a:schemeClr val="accent3">
                        <a:lumMod val="50000"/>
                      </a:schemeClr>
                    </a:solidFill>
                  </a:tcPr>
                </a:tc>
                <a:tc rowSpan="2">
                  <a:txBody>
                    <a:bodyPr/>
                    <a:lstStyle/>
                    <a:p>
                      <a:pPr algn="ctr"/>
                      <a:r>
                        <a:rPr lang="ru-RU" sz="1200" b="1" baseline="0" dirty="0">
                          <a:solidFill>
                            <a:srgbClr val="FFFFFF"/>
                          </a:solidFill>
                          <a:latin typeface="Bookman Old Style" pitchFamily="18" charset="0"/>
                        </a:rPr>
                        <a:t>Доля сельского населения в районе</a:t>
                      </a:r>
                    </a:p>
                  </a:txBody>
                  <a:tcPr marL="68580" marR="68580" marT="34290" marB="34290" anchor="ctr">
                    <a:cell3D prstMaterial="dkEdge">
                      <a:bevel w="25400" h="25400" prst="angle"/>
                      <a:lightRig rig="flood" dir="t"/>
                    </a:cell3D>
                    <a:solidFill>
                      <a:schemeClr val="accent3">
                        <a:lumMod val="50000"/>
                      </a:schemeClr>
                    </a:solidFill>
                  </a:tcPr>
                </a:tc>
                <a:extLst>
                  <a:ext uri="{0D108BD9-81ED-4DB2-BD59-A6C34878D82A}">
                    <a16:rowId xmlns:a16="http://schemas.microsoft.com/office/drawing/2014/main" xmlns="" val="10000"/>
                  </a:ext>
                </a:extLst>
              </a:tr>
              <a:tr h="314424">
                <a:tc vMerge="1">
                  <a:txBody>
                    <a:bodyPr/>
                    <a:lstStyle/>
                    <a:p>
                      <a:pPr algn="ctr"/>
                      <a:endParaRPr lang="ru-RU" sz="1000" b="1" dirty="0"/>
                    </a:p>
                  </a:txBody>
                  <a:tcPr anchor="ctr"/>
                </a:tc>
                <a:tc vMerge="1">
                  <a:txBody>
                    <a:bodyPr/>
                    <a:lstStyle/>
                    <a:p>
                      <a:pPr algn="ctr"/>
                      <a:endParaRPr lang="ru-RU" sz="900" b="1" baseline="0" dirty="0">
                        <a:solidFill>
                          <a:schemeClr val="tx1"/>
                        </a:solidFill>
                      </a:endParaRPr>
                    </a:p>
                  </a:txBody>
                  <a:tcPr>
                    <a:solidFill>
                      <a:schemeClr val="accent1">
                        <a:lumMod val="40000"/>
                        <a:lumOff val="60000"/>
                      </a:schemeClr>
                    </a:solidFill>
                  </a:tcPr>
                </a:tc>
                <a:tc>
                  <a:txBody>
                    <a:bodyPr/>
                    <a:lstStyle/>
                    <a:p>
                      <a:pPr algn="ctr"/>
                      <a:r>
                        <a:rPr lang="ru-RU" sz="1100" b="1" baseline="0" dirty="0">
                          <a:latin typeface="Bookman Old Style" pitchFamily="18" charset="0"/>
                        </a:rPr>
                        <a:t>Сельское</a:t>
                      </a:r>
                      <a:endParaRPr lang="ru-RU" sz="1100" b="1" baseline="0" dirty="0">
                        <a:solidFill>
                          <a:schemeClr val="tx1"/>
                        </a:solidFill>
                        <a:latin typeface="Bookman Old Style" pitchFamily="18" charset="0"/>
                      </a:endParaRPr>
                    </a:p>
                  </a:txBody>
                  <a:tcPr marL="68580" marR="68580" marT="34290" marB="34290" anchor="ctr">
                    <a:cell3D prstMaterial="dkEdge">
                      <a:bevel w="25400" h="25400" prst="angle"/>
                      <a:lightRig rig="flood" dir="t"/>
                    </a:cell3D>
                    <a:solidFill>
                      <a:srgbClr val="B2F0C2"/>
                    </a:solidFill>
                  </a:tcPr>
                </a:tc>
                <a:tc vMerge="1">
                  <a:txBody>
                    <a:bodyPr/>
                    <a:lstStyle/>
                    <a:p>
                      <a:pPr algn="ctr"/>
                      <a:endParaRPr lang="ru-RU" sz="900" b="1" baseline="0"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223200">
                <a:tc>
                  <a:txBody>
                    <a:bodyPr/>
                    <a:lstStyle/>
                    <a:p>
                      <a:pPr algn="l" rtl="0" fontAlgn="ctr"/>
                      <a:r>
                        <a:rPr lang="ru-RU" sz="1400" b="1" i="0" u="none" strike="noStrike" dirty="0">
                          <a:solidFill>
                            <a:srgbClr val="000000"/>
                          </a:solidFill>
                          <a:effectLst/>
                          <a:latin typeface="Bookman Old Style" pitchFamily="18" charset="0"/>
                        </a:rPr>
                        <a:t>Приморский</a:t>
                      </a:r>
                    </a:p>
                  </a:txBody>
                  <a:tcPr marL="7144" marR="7144" marT="7144" marB="0" anchor="ctr">
                    <a:solidFill>
                      <a:schemeClr val="accent3">
                        <a:lumMod val="60000"/>
                        <a:lumOff val="40000"/>
                      </a:schemeClr>
                    </a:solidFill>
                  </a:tcPr>
                </a:tc>
                <a:tc>
                  <a:txBody>
                    <a:bodyPr/>
                    <a:lstStyle/>
                    <a:p>
                      <a:pPr algn="ctr" rtl="0" fontAlgn="ctr"/>
                      <a:r>
                        <a:rPr lang="ru-RU" sz="1200" b="0" i="0" u="none" strike="noStrike" dirty="0">
                          <a:solidFill>
                            <a:srgbClr val="000000"/>
                          </a:solidFill>
                          <a:effectLst/>
                          <a:latin typeface="Bookman Old Style" pitchFamily="18" charset="0"/>
                        </a:rPr>
                        <a:t>25,4</a:t>
                      </a:r>
                    </a:p>
                  </a:txBody>
                  <a:tcPr marL="7144" marR="7144" marT="7144" marB="0" anchor="ctr">
                    <a:solidFill>
                      <a:schemeClr val="accent3">
                        <a:lumMod val="60000"/>
                        <a:lumOff val="40000"/>
                      </a:schemeClr>
                    </a:solidFill>
                  </a:tcPr>
                </a:tc>
                <a:tc>
                  <a:txBody>
                    <a:bodyPr/>
                    <a:lstStyle/>
                    <a:p>
                      <a:pPr algn="ctr" rtl="0" fontAlgn="ctr"/>
                      <a:r>
                        <a:rPr lang="ru-RU" sz="1200" b="0" i="0" u="none" strike="noStrike" dirty="0">
                          <a:solidFill>
                            <a:srgbClr val="000000"/>
                          </a:solidFill>
                          <a:effectLst/>
                          <a:latin typeface="Bookman Old Style" pitchFamily="18" charset="0"/>
                        </a:rPr>
                        <a:t>25,4</a:t>
                      </a:r>
                    </a:p>
                  </a:txBody>
                  <a:tcPr marL="7144" marR="7144" marT="7144" marB="0" anchor="ctr">
                    <a:solidFill>
                      <a:schemeClr val="accent3">
                        <a:lumMod val="60000"/>
                        <a:lumOff val="40000"/>
                      </a:schemeClr>
                    </a:solidFill>
                  </a:tcPr>
                </a:tc>
                <a:tc>
                  <a:txBody>
                    <a:bodyPr/>
                    <a:lstStyle/>
                    <a:p>
                      <a:pPr algn="ctr" rtl="0" fontAlgn="ctr"/>
                      <a:r>
                        <a:rPr lang="ru-RU" sz="1200" b="0" i="0" u="none" strike="noStrike">
                          <a:solidFill>
                            <a:srgbClr val="000000"/>
                          </a:solidFill>
                          <a:effectLst/>
                          <a:latin typeface="Bookman Old Style" pitchFamily="18" charset="0"/>
                        </a:rPr>
                        <a:t>100</a:t>
                      </a:r>
                    </a:p>
                  </a:txBody>
                  <a:tcPr marL="7144" marR="7144" marT="7144" marB="0" anchor="ctr">
                    <a:solidFill>
                      <a:schemeClr val="accent3">
                        <a:lumMod val="60000"/>
                        <a:lumOff val="40000"/>
                      </a:schemeClr>
                    </a:solidFill>
                  </a:tcPr>
                </a:tc>
                <a:extLst>
                  <a:ext uri="{0D108BD9-81ED-4DB2-BD59-A6C34878D82A}">
                    <a16:rowId xmlns:a16="http://schemas.microsoft.com/office/drawing/2014/main" xmlns="" val="10002"/>
                  </a:ext>
                </a:extLst>
              </a:tr>
              <a:tr h="225732">
                <a:tc>
                  <a:txBody>
                    <a:bodyPr/>
                    <a:lstStyle/>
                    <a:p>
                      <a:pPr algn="l" rtl="0" fontAlgn="ctr"/>
                      <a:r>
                        <a:rPr lang="ru-RU" sz="1400" b="1" i="0" u="none" strike="noStrike" dirty="0" err="1">
                          <a:solidFill>
                            <a:srgbClr val="000000"/>
                          </a:solidFill>
                          <a:effectLst/>
                          <a:latin typeface="Bookman Old Style" pitchFamily="18" charset="0"/>
                        </a:rPr>
                        <a:t>Пинежский</a:t>
                      </a:r>
                      <a:endParaRPr lang="ru-RU" sz="1400" b="1" i="0" u="none" strike="noStrike" dirty="0">
                        <a:solidFill>
                          <a:srgbClr val="000000"/>
                        </a:solidFill>
                        <a:effectLst/>
                        <a:latin typeface="Bookman Old Style" pitchFamily="18" charset="0"/>
                      </a:endParaRPr>
                    </a:p>
                  </a:txBody>
                  <a:tcPr marL="7144" marR="7144" marT="7144" marB="0" anchor="ctr">
                    <a:solidFill>
                      <a:schemeClr val="accent3">
                        <a:lumMod val="60000"/>
                        <a:lumOff val="40000"/>
                      </a:schemeClr>
                    </a:solidFill>
                  </a:tcPr>
                </a:tc>
                <a:tc>
                  <a:txBody>
                    <a:bodyPr/>
                    <a:lstStyle/>
                    <a:p>
                      <a:pPr algn="ctr" rtl="0" fontAlgn="ctr"/>
                      <a:r>
                        <a:rPr lang="ru-RU" sz="1200" b="0" i="0" u="none" strike="noStrike" dirty="0">
                          <a:solidFill>
                            <a:srgbClr val="000000"/>
                          </a:solidFill>
                          <a:effectLst/>
                          <a:latin typeface="Bookman Old Style" pitchFamily="18" charset="0"/>
                        </a:rPr>
                        <a:t>21,9</a:t>
                      </a:r>
                    </a:p>
                  </a:txBody>
                  <a:tcPr marL="7144" marR="7144" marT="7144" marB="0" anchor="ctr">
                    <a:solidFill>
                      <a:schemeClr val="accent3">
                        <a:lumMod val="60000"/>
                        <a:lumOff val="40000"/>
                      </a:schemeClr>
                    </a:solidFill>
                  </a:tcPr>
                </a:tc>
                <a:tc>
                  <a:txBody>
                    <a:bodyPr/>
                    <a:lstStyle/>
                    <a:p>
                      <a:pPr algn="ctr" rtl="0" fontAlgn="ctr"/>
                      <a:r>
                        <a:rPr lang="ru-RU" sz="1200" b="0" i="0" u="none" strike="noStrike" dirty="0">
                          <a:solidFill>
                            <a:srgbClr val="000000"/>
                          </a:solidFill>
                          <a:effectLst/>
                          <a:latin typeface="Bookman Old Style" pitchFamily="18" charset="0"/>
                        </a:rPr>
                        <a:t>21,9</a:t>
                      </a:r>
                    </a:p>
                  </a:txBody>
                  <a:tcPr marL="7144" marR="7144" marT="7144" marB="0" anchor="ctr">
                    <a:solidFill>
                      <a:schemeClr val="accent3">
                        <a:lumMod val="60000"/>
                        <a:lumOff val="40000"/>
                      </a:schemeClr>
                    </a:solidFill>
                  </a:tcPr>
                </a:tc>
                <a:tc>
                  <a:txBody>
                    <a:bodyPr/>
                    <a:lstStyle/>
                    <a:p>
                      <a:pPr algn="ctr" rtl="0" fontAlgn="ctr"/>
                      <a:r>
                        <a:rPr lang="ru-RU" sz="1200" b="0" i="0" u="none" strike="noStrike">
                          <a:solidFill>
                            <a:srgbClr val="000000"/>
                          </a:solidFill>
                          <a:effectLst/>
                          <a:latin typeface="Bookman Old Style" pitchFamily="18" charset="0"/>
                        </a:rPr>
                        <a:t>100</a:t>
                      </a:r>
                    </a:p>
                  </a:txBody>
                  <a:tcPr marL="7144" marR="7144" marT="7144" marB="0" anchor="ctr">
                    <a:solidFill>
                      <a:schemeClr val="accent3">
                        <a:lumMod val="60000"/>
                        <a:lumOff val="40000"/>
                      </a:schemeClr>
                    </a:solidFill>
                  </a:tcPr>
                </a:tc>
                <a:extLst>
                  <a:ext uri="{0D108BD9-81ED-4DB2-BD59-A6C34878D82A}">
                    <a16:rowId xmlns:a16="http://schemas.microsoft.com/office/drawing/2014/main" xmlns="" val="10003"/>
                  </a:ext>
                </a:extLst>
              </a:tr>
              <a:tr h="230726">
                <a:tc>
                  <a:txBody>
                    <a:bodyPr/>
                    <a:lstStyle/>
                    <a:p>
                      <a:pPr algn="l" rtl="0" fontAlgn="ctr"/>
                      <a:r>
                        <a:rPr lang="ru-RU" sz="1400" b="1" i="0" u="none" strike="noStrike" dirty="0">
                          <a:solidFill>
                            <a:srgbClr val="000000"/>
                          </a:solidFill>
                          <a:effectLst/>
                          <a:latin typeface="Bookman Old Style" pitchFamily="18" charset="0"/>
                        </a:rPr>
                        <a:t>Холмогорский</a:t>
                      </a:r>
                    </a:p>
                  </a:txBody>
                  <a:tcPr marL="7144" marR="7144" marT="7144" marB="0" anchor="ctr">
                    <a:solidFill>
                      <a:schemeClr val="accent3">
                        <a:lumMod val="60000"/>
                        <a:lumOff val="40000"/>
                      </a:schemeClr>
                    </a:solidFill>
                  </a:tcPr>
                </a:tc>
                <a:tc>
                  <a:txBody>
                    <a:bodyPr/>
                    <a:lstStyle/>
                    <a:p>
                      <a:pPr algn="ctr" rtl="0" fontAlgn="ctr"/>
                      <a:r>
                        <a:rPr lang="ru-RU" sz="1200" b="0" i="0" u="none" strike="noStrike" dirty="0">
                          <a:solidFill>
                            <a:srgbClr val="000000"/>
                          </a:solidFill>
                          <a:effectLst/>
                          <a:latin typeface="Bookman Old Style" pitchFamily="18" charset="0"/>
                        </a:rPr>
                        <a:t>20,3</a:t>
                      </a:r>
                    </a:p>
                  </a:txBody>
                  <a:tcPr marL="7144" marR="7144" marT="7144" marB="0" anchor="ctr">
                    <a:solidFill>
                      <a:schemeClr val="accent3">
                        <a:lumMod val="60000"/>
                        <a:lumOff val="40000"/>
                      </a:schemeClr>
                    </a:solidFill>
                  </a:tcPr>
                </a:tc>
                <a:tc>
                  <a:txBody>
                    <a:bodyPr/>
                    <a:lstStyle/>
                    <a:p>
                      <a:pPr algn="ctr" rtl="0" fontAlgn="ctr"/>
                      <a:r>
                        <a:rPr lang="ru-RU" sz="1200" b="0" i="0" u="none" strike="noStrike" dirty="0">
                          <a:solidFill>
                            <a:srgbClr val="000000"/>
                          </a:solidFill>
                          <a:effectLst/>
                          <a:latin typeface="Bookman Old Style" pitchFamily="18" charset="0"/>
                        </a:rPr>
                        <a:t>20,3</a:t>
                      </a:r>
                    </a:p>
                  </a:txBody>
                  <a:tcPr marL="7144" marR="7144" marT="7144" marB="0" anchor="ctr">
                    <a:solidFill>
                      <a:schemeClr val="accent3">
                        <a:lumMod val="60000"/>
                        <a:lumOff val="40000"/>
                      </a:schemeClr>
                    </a:solidFill>
                  </a:tcPr>
                </a:tc>
                <a:tc>
                  <a:txBody>
                    <a:bodyPr/>
                    <a:lstStyle/>
                    <a:p>
                      <a:pPr algn="ctr" rtl="0" fontAlgn="ctr"/>
                      <a:r>
                        <a:rPr lang="ru-RU" sz="1200" b="0" i="0" u="none" strike="noStrike" dirty="0">
                          <a:solidFill>
                            <a:srgbClr val="000000"/>
                          </a:solidFill>
                          <a:effectLst/>
                          <a:latin typeface="Bookman Old Style" pitchFamily="18" charset="0"/>
                        </a:rPr>
                        <a:t>100</a:t>
                      </a:r>
                    </a:p>
                  </a:txBody>
                  <a:tcPr marL="7144" marR="7144" marT="7144" marB="0" anchor="ctr">
                    <a:solidFill>
                      <a:schemeClr val="accent3">
                        <a:lumMod val="60000"/>
                        <a:lumOff val="40000"/>
                      </a:schemeClr>
                    </a:solidFill>
                  </a:tcPr>
                </a:tc>
                <a:extLst>
                  <a:ext uri="{0D108BD9-81ED-4DB2-BD59-A6C34878D82A}">
                    <a16:rowId xmlns:a16="http://schemas.microsoft.com/office/drawing/2014/main" xmlns="" val="10004"/>
                  </a:ext>
                </a:extLst>
              </a:tr>
              <a:tr h="230726">
                <a:tc>
                  <a:txBody>
                    <a:bodyPr/>
                    <a:lstStyle/>
                    <a:p>
                      <a:pPr algn="l" rtl="0" fontAlgn="ctr"/>
                      <a:r>
                        <a:rPr lang="ru-RU" sz="1400" b="1" i="0" u="none" strike="noStrike" dirty="0" err="1">
                          <a:solidFill>
                            <a:srgbClr val="000000"/>
                          </a:solidFill>
                          <a:effectLst/>
                          <a:latin typeface="Bookman Old Style" pitchFamily="18" charset="0"/>
                        </a:rPr>
                        <a:t>Верхнетоемский</a:t>
                      </a:r>
                      <a:endParaRPr lang="ru-RU" sz="1400" b="1" i="0" u="none" strike="noStrike" dirty="0">
                        <a:solidFill>
                          <a:srgbClr val="000000"/>
                        </a:solidFill>
                        <a:effectLst/>
                        <a:latin typeface="Bookman Old Style" pitchFamily="18" charset="0"/>
                      </a:endParaRPr>
                    </a:p>
                  </a:txBody>
                  <a:tcPr marL="7144" marR="7144" marT="7144" marB="0" anchor="ctr">
                    <a:solidFill>
                      <a:schemeClr val="accent3">
                        <a:lumMod val="60000"/>
                        <a:lumOff val="40000"/>
                      </a:schemeClr>
                    </a:solidFill>
                  </a:tcPr>
                </a:tc>
                <a:tc>
                  <a:txBody>
                    <a:bodyPr/>
                    <a:lstStyle/>
                    <a:p>
                      <a:pPr algn="ctr" rtl="0" fontAlgn="ctr"/>
                      <a:r>
                        <a:rPr lang="ru-RU" sz="1200" b="0" i="0" u="none" strike="noStrike" dirty="0">
                          <a:solidFill>
                            <a:srgbClr val="000000"/>
                          </a:solidFill>
                          <a:effectLst/>
                          <a:latin typeface="Bookman Old Style" pitchFamily="18" charset="0"/>
                        </a:rPr>
                        <a:t>13,2</a:t>
                      </a:r>
                    </a:p>
                  </a:txBody>
                  <a:tcPr marL="7144" marR="7144" marT="7144" marB="0" anchor="ctr">
                    <a:solidFill>
                      <a:schemeClr val="accent3">
                        <a:lumMod val="60000"/>
                        <a:lumOff val="40000"/>
                      </a:schemeClr>
                    </a:solidFill>
                  </a:tcPr>
                </a:tc>
                <a:tc>
                  <a:txBody>
                    <a:bodyPr/>
                    <a:lstStyle/>
                    <a:p>
                      <a:pPr algn="ctr" rtl="0" fontAlgn="ctr"/>
                      <a:r>
                        <a:rPr lang="ru-RU" sz="1200" b="0" i="0" u="none" strike="noStrike" dirty="0">
                          <a:solidFill>
                            <a:srgbClr val="000000"/>
                          </a:solidFill>
                          <a:effectLst/>
                          <a:latin typeface="Bookman Old Style" pitchFamily="18" charset="0"/>
                        </a:rPr>
                        <a:t>13,2</a:t>
                      </a:r>
                    </a:p>
                  </a:txBody>
                  <a:tcPr marL="7144" marR="7144" marT="7144" marB="0" anchor="ctr">
                    <a:solidFill>
                      <a:schemeClr val="accent3">
                        <a:lumMod val="60000"/>
                        <a:lumOff val="40000"/>
                      </a:schemeClr>
                    </a:solidFill>
                  </a:tcPr>
                </a:tc>
                <a:tc>
                  <a:txBody>
                    <a:bodyPr/>
                    <a:lstStyle/>
                    <a:p>
                      <a:pPr algn="ctr" rtl="0" fontAlgn="ctr"/>
                      <a:r>
                        <a:rPr lang="ru-RU" sz="1200" b="0" i="0" u="none" strike="noStrike" dirty="0">
                          <a:solidFill>
                            <a:srgbClr val="000000"/>
                          </a:solidFill>
                          <a:effectLst/>
                          <a:latin typeface="Bookman Old Style" pitchFamily="18" charset="0"/>
                        </a:rPr>
                        <a:t>100</a:t>
                      </a:r>
                    </a:p>
                  </a:txBody>
                  <a:tcPr marL="7144" marR="7144" marT="7144" marB="0" anchor="ctr">
                    <a:solidFill>
                      <a:schemeClr val="accent3">
                        <a:lumMod val="60000"/>
                        <a:lumOff val="40000"/>
                      </a:schemeClr>
                    </a:solidFill>
                  </a:tcPr>
                </a:tc>
                <a:extLst>
                  <a:ext uri="{0D108BD9-81ED-4DB2-BD59-A6C34878D82A}">
                    <a16:rowId xmlns:a16="http://schemas.microsoft.com/office/drawing/2014/main" xmlns="" val="10005"/>
                  </a:ext>
                </a:extLst>
              </a:tr>
              <a:tr h="223200">
                <a:tc>
                  <a:txBody>
                    <a:bodyPr/>
                    <a:lstStyle/>
                    <a:p>
                      <a:pPr algn="l" rtl="0" fontAlgn="ctr"/>
                      <a:r>
                        <a:rPr lang="ru-RU" sz="1400" b="1" i="0" u="none" strike="noStrike" dirty="0" err="1">
                          <a:solidFill>
                            <a:srgbClr val="000000"/>
                          </a:solidFill>
                          <a:effectLst/>
                          <a:latin typeface="Bookman Old Style" pitchFamily="18" charset="0"/>
                        </a:rPr>
                        <a:t>Красноборский</a:t>
                      </a:r>
                      <a:endParaRPr lang="ru-RU" sz="1400" b="1" i="0" u="none" strike="noStrike" dirty="0">
                        <a:solidFill>
                          <a:srgbClr val="000000"/>
                        </a:solidFill>
                        <a:effectLst/>
                        <a:latin typeface="Bookman Old Style" pitchFamily="18" charset="0"/>
                      </a:endParaRPr>
                    </a:p>
                  </a:txBody>
                  <a:tcPr marL="7144" marR="7144" marT="7144" marB="0" anchor="ctr">
                    <a:solidFill>
                      <a:schemeClr val="accent3">
                        <a:lumMod val="60000"/>
                        <a:lumOff val="40000"/>
                      </a:schemeClr>
                    </a:solidFill>
                  </a:tcPr>
                </a:tc>
                <a:tc>
                  <a:txBody>
                    <a:bodyPr/>
                    <a:lstStyle/>
                    <a:p>
                      <a:pPr algn="ctr" rtl="0" fontAlgn="ctr"/>
                      <a:r>
                        <a:rPr lang="ru-RU" sz="1200" b="0" i="0" u="none" strike="noStrike" dirty="0">
                          <a:solidFill>
                            <a:srgbClr val="000000"/>
                          </a:solidFill>
                          <a:effectLst/>
                          <a:latin typeface="Bookman Old Style" pitchFamily="18" charset="0"/>
                        </a:rPr>
                        <a:t>11,8</a:t>
                      </a:r>
                    </a:p>
                  </a:txBody>
                  <a:tcPr marL="7144" marR="7144" marT="7144" marB="0" anchor="ctr">
                    <a:solidFill>
                      <a:schemeClr val="accent3">
                        <a:lumMod val="60000"/>
                        <a:lumOff val="40000"/>
                      </a:schemeClr>
                    </a:solidFill>
                  </a:tcPr>
                </a:tc>
                <a:tc>
                  <a:txBody>
                    <a:bodyPr/>
                    <a:lstStyle/>
                    <a:p>
                      <a:pPr algn="ctr" rtl="0" fontAlgn="ctr"/>
                      <a:r>
                        <a:rPr lang="ru-RU" sz="1200" b="0" i="0" u="none" strike="noStrike" dirty="0">
                          <a:solidFill>
                            <a:srgbClr val="000000"/>
                          </a:solidFill>
                          <a:effectLst/>
                          <a:latin typeface="Bookman Old Style" pitchFamily="18" charset="0"/>
                        </a:rPr>
                        <a:t>11,8</a:t>
                      </a:r>
                    </a:p>
                  </a:txBody>
                  <a:tcPr marL="7144" marR="7144" marT="7144" marB="0" anchor="ctr">
                    <a:solidFill>
                      <a:schemeClr val="accent3">
                        <a:lumMod val="60000"/>
                        <a:lumOff val="40000"/>
                      </a:schemeClr>
                    </a:solidFill>
                  </a:tcPr>
                </a:tc>
                <a:tc>
                  <a:txBody>
                    <a:bodyPr/>
                    <a:lstStyle/>
                    <a:p>
                      <a:pPr algn="ctr" rtl="0" fontAlgn="ctr"/>
                      <a:r>
                        <a:rPr lang="ru-RU" sz="1200" b="0" i="0" u="none" strike="noStrike" dirty="0">
                          <a:solidFill>
                            <a:srgbClr val="000000"/>
                          </a:solidFill>
                          <a:effectLst/>
                          <a:latin typeface="Bookman Old Style" pitchFamily="18" charset="0"/>
                        </a:rPr>
                        <a:t>100</a:t>
                      </a:r>
                    </a:p>
                  </a:txBody>
                  <a:tcPr marL="7144" marR="7144" marT="7144" marB="0" anchor="ctr">
                    <a:solidFill>
                      <a:schemeClr val="accent3">
                        <a:lumMod val="60000"/>
                        <a:lumOff val="40000"/>
                      </a:schemeClr>
                    </a:solidFill>
                  </a:tcPr>
                </a:tc>
                <a:extLst>
                  <a:ext uri="{0D108BD9-81ED-4DB2-BD59-A6C34878D82A}">
                    <a16:rowId xmlns:a16="http://schemas.microsoft.com/office/drawing/2014/main" xmlns="" val="10006"/>
                  </a:ext>
                </a:extLst>
              </a:tr>
              <a:tr h="247540">
                <a:tc>
                  <a:txBody>
                    <a:bodyPr/>
                    <a:lstStyle/>
                    <a:p>
                      <a:pPr algn="l" rtl="0" fontAlgn="ctr"/>
                      <a:r>
                        <a:rPr lang="ru-RU" sz="1400" b="1" i="0" u="none" strike="noStrike" dirty="0" err="1">
                          <a:solidFill>
                            <a:srgbClr val="000000"/>
                          </a:solidFill>
                          <a:effectLst/>
                          <a:latin typeface="Bookman Old Style" pitchFamily="18" charset="0"/>
                        </a:rPr>
                        <a:t>Вилегодский</a:t>
                      </a:r>
                      <a:endParaRPr lang="ru-RU" sz="1400" b="1" i="0" u="none" strike="noStrike" dirty="0">
                        <a:solidFill>
                          <a:srgbClr val="000000"/>
                        </a:solidFill>
                        <a:effectLst/>
                        <a:latin typeface="Bookman Old Style" pitchFamily="18" charset="0"/>
                      </a:endParaRPr>
                    </a:p>
                  </a:txBody>
                  <a:tcPr marL="7144" marR="7144" marT="7144" marB="0" anchor="ctr">
                    <a:solidFill>
                      <a:schemeClr val="accent3">
                        <a:lumMod val="60000"/>
                        <a:lumOff val="40000"/>
                      </a:schemeClr>
                    </a:solidFill>
                  </a:tcPr>
                </a:tc>
                <a:tc>
                  <a:txBody>
                    <a:bodyPr/>
                    <a:lstStyle/>
                    <a:p>
                      <a:pPr algn="ctr" rtl="0" fontAlgn="ctr"/>
                      <a:r>
                        <a:rPr lang="ru-RU" sz="1200" b="0" i="0" u="none" strike="noStrike" dirty="0">
                          <a:solidFill>
                            <a:srgbClr val="000000"/>
                          </a:solidFill>
                          <a:effectLst/>
                          <a:latin typeface="Bookman Old Style" pitchFamily="18" charset="0"/>
                        </a:rPr>
                        <a:t>9,6</a:t>
                      </a:r>
                    </a:p>
                  </a:txBody>
                  <a:tcPr marL="7144" marR="7144" marT="7144" marB="0" anchor="ctr">
                    <a:solidFill>
                      <a:schemeClr val="accent3">
                        <a:lumMod val="60000"/>
                        <a:lumOff val="40000"/>
                      </a:schemeClr>
                    </a:solidFill>
                  </a:tcPr>
                </a:tc>
                <a:tc>
                  <a:txBody>
                    <a:bodyPr/>
                    <a:lstStyle/>
                    <a:p>
                      <a:pPr algn="ctr" rtl="0" fontAlgn="ctr"/>
                      <a:r>
                        <a:rPr lang="ru-RU" sz="1200" b="0" i="0" u="none" strike="noStrike" dirty="0">
                          <a:solidFill>
                            <a:srgbClr val="000000"/>
                          </a:solidFill>
                          <a:effectLst/>
                          <a:latin typeface="Bookman Old Style" pitchFamily="18" charset="0"/>
                        </a:rPr>
                        <a:t>9,6</a:t>
                      </a:r>
                    </a:p>
                  </a:txBody>
                  <a:tcPr marL="7144" marR="7144" marT="7144" marB="0" anchor="ctr">
                    <a:solidFill>
                      <a:schemeClr val="accent3">
                        <a:lumMod val="60000"/>
                        <a:lumOff val="40000"/>
                      </a:schemeClr>
                    </a:solidFill>
                  </a:tcPr>
                </a:tc>
                <a:tc>
                  <a:txBody>
                    <a:bodyPr/>
                    <a:lstStyle/>
                    <a:p>
                      <a:pPr algn="ctr" rtl="0" fontAlgn="ctr"/>
                      <a:r>
                        <a:rPr lang="ru-RU" sz="1200" b="0" i="0" u="none" strike="noStrike" dirty="0">
                          <a:solidFill>
                            <a:srgbClr val="000000"/>
                          </a:solidFill>
                          <a:effectLst/>
                          <a:latin typeface="Bookman Old Style" pitchFamily="18" charset="0"/>
                        </a:rPr>
                        <a:t>100</a:t>
                      </a:r>
                    </a:p>
                  </a:txBody>
                  <a:tcPr marL="7144" marR="7144" marT="7144" marB="0" anchor="ctr">
                    <a:solidFill>
                      <a:schemeClr val="accent3">
                        <a:lumMod val="60000"/>
                        <a:lumOff val="40000"/>
                      </a:schemeClr>
                    </a:solidFill>
                  </a:tcPr>
                </a:tc>
                <a:extLst>
                  <a:ext uri="{0D108BD9-81ED-4DB2-BD59-A6C34878D82A}">
                    <a16:rowId xmlns:a16="http://schemas.microsoft.com/office/drawing/2014/main" xmlns="" val="10007"/>
                  </a:ext>
                </a:extLst>
              </a:tr>
              <a:tr h="230726">
                <a:tc>
                  <a:txBody>
                    <a:bodyPr/>
                    <a:lstStyle/>
                    <a:p>
                      <a:pPr algn="l" rtl="0" fontAlgn="ctr"/>
                      <a:r>
                        <a:rPr lang="ru-RU" sz="1400" b="1" i="0" u="none" strike="noStrike" dirty="0" err="1">
                          <a:solidFill>
                            <a:srgbClr val="000000"/>
                          </a:solidFill>
                          <a:effectLst/>
                          <a:latin typeface="Bookman Old Style" pitchFamily="18" charset="0"/>
                        </a:rPr>
                        <a:t>Лешуконский</a:t>
                      </a:r>
                      <a:endParaRPr lang="ru-RU" sz="1400" b="1" i="0" u="none" strike="noStrike" dirty="0">
                        <a:solidFill>
                          <a:srgbClr val="000000"/>
                        </a:solidFill>
                        <a:effectLst/>
                        <a:latin typeface="Bookman Old Style" pitchFamily="18" charset="0"/>
                      </a:endParaRPr>
                    </a:p>
                  </a:txBody>
                  <a:tcPr marL="7144" marR="7144" marT="7144" marB="0" anchor="ctr">
                    <a:solidFill>
                      <a:schemeClr val="accent3">
                        <a:lumMod val="60000"/>
                        <a:lumOff val="40000"/>
                      </a:schemeClr>
                    </a:solidFill>
                  </a:tcPr>
                </a:tc>
                <a:tc>
                  <a:txBody>
                    <a:bodyPr/>
                    <a:lstStyle/>
                    <a:p>
                      <a:pPr algn="ctr" rtl="0" fontAlgn="ctr"/>
                      <a:r>
                        <a:rPr lang="ru-RU" sz="1200" b="0" i="0" u="none" strike="noStrike" dirty="0">
                          <a:solidFill>
                            <a:srgbClr val="000000"/>
                          </a:solidFill>
                          <a:effectLst/>
                          <a:latin typeface="Bookman Old Style" pitchFamily="18" charset="0"/>
                        </a:rPr>
                        <a:t>6,4</a:t>
                      </a:r>
                    </a:p>
                  </a:txBody>
                  <a:tcPr marL="7144" marR="7144" marT="7144" marB="0" anchor="ctr">
                    <a:solidFill>
                      <a:schemeClr val="accent3">
                        <a:lumMod val="60000"/>
                        <a:lumOff val="40000"/>
                      </a:schemeClr>
                    </a:solidFill>
                  </a:tcPr>
                </a:tc>
                <a:tc>
                  <a:txBody>
                    <a:bodyPr/>
                    <a:lstStyle/>
                    <a:p>
                      <a:pPr algn="ctr" rtl="0" fontAlgn="ctr"/>
                      <a:r>
                        <a:rPr lang="ru-RU" sz="1200" b="0" i="0" u="none" strike="noStrike" dirty="0">
                          <a:solidFill>
                            <a:srgbClr val="000000"/>
                          </a:solidFill>
                          <a:effectLst/>
                          <a:latin typeface="Bookman Old Style" pitchFamily="18" charset="0"/>
                        </a:rPr>
                        <a:t>6,4</a:t>
                      </a:r>
                    </a:p>
                  </a:txBody>
                  <a:tcPr marL="7144" marR="7144" marT="7144" marB="0" anchor="ctr">
                    <a:solidFill>
                      <a:schemeClr val="accent3">
                        <a:lumMod val="60000"/>
                        <a:lumOff val="40000"/>
                      </a:schemeClr>
                    </a:solidFill>
                  </a:tcPr>
                </a:tc>
                <a:tc>
                  <a:txBody>
                    <a:bodyPr/>
                    <a:lstStyle/>
                    <a:p>
                      <a:pPr algn="ctr" rtl="0" fontAlgn="ctr"/>
                      <a:r>
                        <a:rPr lang="ru-RU" sz="1200" b="0" i="0" u="none" strike="noStrike" dirty="0">
                          <a:solidFill>
                            <a:srgbClr val="000000"/>
                          </a:solidFill>
                          <a:effectLst/>
                          <a:latin typeface="Bookman Old Style" pitchFamily="18" charset="0"/>
                        </a:rPr>
                        <a:t>100</a:t>
                      </a:r>
                    </a:p>
                  </a:txBody>
                  <a:tcPr marL="7144" marR="7144" marT="7144" marB="0" anchor="ctr">
                    <a:solidFill>
                      <a:schemeClr val="accent3">
                        <a:lumMod val="60000"/>
                        <a:lumOff val="40000"/>
                      </a:schemeClr>
                    </a:solidFill>
                  </a:tcPr>
                </a:tc>
                <a:extLst>
                  <a:ext uri="{0D108BD9-81ED-4DB2-BD59-A6C34878D82A}">
                    <a16:rowId xmlns:a16="http://schemas.microsoft.com/office/drawing/2014/main" xmlns="" val="10008"/>
                  </a:ext>
                </a:extLst>
              </a:tr>
              <a:tr h="223200">
                <a:tc>
                  <a:txBody>
                    <a:bodyPr/>
                    <a:lstStyle/>
                    <a:p>
                      <a:pPr algn="l" rtl="0" fontAlgn="ctr"/>
                      <a:r>
                        <a:rPr lang="ru-RU" sz="1400" b="1" i="0" u="none" strike="noStrike" dirty="0" err="1">
                          <a:solidFill>
                            <a:srgbClr val="000000"/>
                          </a:solidFill>
                          <a:effectLst/>
                          <a:latin typeface="Bookman Old Style" pitchFamily="18" charset="0"/>
                        </a:rPr>
                        <a:t>Устьянский</a:t>
                      </a:r>
                      <a:endParaRPr lang="ru-RU" sz="1400" b="1" i="0" u="none" strike="noStrike" dirty="0">
                        <a:solidFill>
                          <a:srgbClr val="000000"/>
                        </a:solidFill>
                        <a:effectLst/>
                        <a:latin typeface="Bookman Old Style" pitchFamily="18" charset="0"/>
                      </a:endParaRPr>
                    </a:p>
                  </a:txBody>
                  <a:tcPr marL="7144" marR="7144" marT="7144" marB="0" anchor="ctr">
                    <a:solidFill>
                      <a:schemeClr val="accent3">
                        <a:lumMod val="40000"/>
                        <a:lumOff val="60000"/>
                      </a:schemeClr>
                    </a:solidFill>
                  </a:tcPr>
                </a:tc>
                <a:tc>
                  <a:txBody>
                    <a:bodyPr/>
                    <a:lstStyle/>
                    <a:p>
                      <a:pPr algn="ctr" rtl="0" fontAlgn="ctr"/>
                      <a:r>
                        <a:rPr lang="ru-RU" sz="1200" b="0" i="0" u="none" strike="noStrike" dirty="0">
                          <a:solidFill>
                            <a:srgbClr val="000000"/>
                          </a:solidFill>
                          <a:effectLst/>
                          <a:latin typeface="Bookman Old Style" pitchFamily="18" charset="0"/>
                        </a:rPr>
                        <a:t>26,6</a:t>
                      </a:r>
                    </a:p>
                  </a:txBody>
                  <a:tcPr marL="7144" marR="7144" marT="7144" marB="0" anchor="ctr">
                    <a:solidFill>
                      <a:schemeClr val="accent3">
                        <a:lumMod val="40000"/>
                        <a:lumOff val="60000"/>
                      </a:schemeClr>
                    </a:solidFill>
                  </a:tcPr>
                </a:tc>
                <a:tc>
                  <a:txBody>
                    <a:bodyPr/>
                    <a:lstStyle/>
                    <a:p>
                      <a:pPr algn="ctr" rtl="0" fontAlgn="ctr"/>
                      <a:r>
                        <a:rPr lang="ru-RU" sz="1200" b="0" i="0" u="none" strike="noStrike" dirty="0">
                          <a:solidFill>
                            <a:srgbClr val="000000"/>
                          </a:solidFill>
                          <a:effectLst/>
                          <a:latin typeface="Bookman Old Style" pitchFamily="18" charset="0"/>
                        </a:rPr>
                        <a:t>17,5</a:t>
                      </a:r>
                    </a:p>
                  </a:txBody>
                  <a:tcPr marL="7144" marR="7144" marT="7144" marB="0" anchor="ctr">
                    <a:solidFill>
                      <a:schemeClr val="accent3">
                        <a:lumMod val="40000"/>
                        <a:lumOff val="60000"/>
                      </a:schemeClr>
                    </a:solidFill>
                  </a:tcPr>
                </a:tc>
                <a:tc>
                  <a:txBody>
                    <a:bodyPr/>
                    <a:lstStyle/>
                    <a:p>
                      <a:pPr algn="ctr" rtl="0" fontAlgn="ctr"/>
                      <a:r>
                        <a:rPr lang="ru-RU" sz="1200" b="0" i="0" u="none" strike="noStrike" dirty="0">
                          <a:solidFill>
                            <a:srgbClr val="000000"/>
                          </a:solidFill>
                          <a:effectLst/>
                          <a:latin typeface="Bookman Old Style" pitchFamily="18" charset="0"/>
                        </a:rPr>
                        <a:t>65,8</a:t>
                      </a:r>
                    </a:p>
                  </a:txBody>
                  <a:tcPr marL="7144" marR="7144" marT="7144" marB="0" anchor="ctr">
                    <a:solidFill>
                      <a:schemeClr val="accent3">
                        <a:lumMod val="40000"/>
                        <a:lumOff val="60000"/>
                      </a:schemeClr>
                    </a:solidFill>
                  </a:tcPr>
                </a:tc>
                <a:extLst>
                  <a:ext uri="{0D108BD9-81ED-4DB2-BD59-A6C34878D82A}">
                    <a16:rowId xmlns:a16="http://schemas.microsoft.com/office/drawing/2014/main" xmlns="" val="10009"/>
                  </a:ext>
                </a:extLst>
              </a:tr>
              <a:tr h="230726">
                <a:tc>
                  <a:txBody>
                    <a:bodyPr/>
                    <a:lstStyle/>
                    <a:p>
                      <a:pPr algn="l" rtl="0" fontAlgn="ctr"/>
                      <a:r>
                        <a:rPr lang="ru-RU" sz="1400" b="1" i="0" u="none" strike="noStrike" dirty="0">
                          <a:solidFill>
                            <a:srgbClr val="000000"/>
                          </a:solidFill>
                          <a:effectLst/>
                          <a:latin typeface="Bookman Old Style" pitchFamily="18" charset="0"/>
                        </a:rPr>
                        <a:t>Ленский</a:t>
                      </a:r>
                    </a:p>
                  </a:txBody>
                  <a:tcPr marL="7144" marR="7144" marT="7144" marB="0" anchor="ctr">
                    <a:solidFill>
                      <a:schemeClr val="accent3">
                        <a:lumMod val="40000"/>
                        <a:lumOff val="60000"/>
                      </a:schemeClr>
                    </a:solidFill>
                  </a:tcPr>
                </a:tc>
                <a:tc>
                  <a:txBody>
                    <a:bodyPr/>
                    <a:lstStyle/>
                    <a:p>
                      <a:pPr algn="ctr" rtl="0" fontAlgn="ctr"/>
                      <a:r>
                        <a:rPr lang="ru-RU" sz="1200" b="0" i="0" u="none" strike="noStrike" dirty="0">
                          <a:solidFill>
                            <a:srgbClr val="000000"/>
                          </a:solidFill>
                          <a:effectLst/>
                          <a:latin typeface="Bookman Old Style" pitchFamily="18" charset="0"/>
                        </a:rPr>
                        <a:t>11,3</a:t>
                      </a:r>
                    </a:p>
                  </a:txBody>
                  <a:tcPr marL="7144" marR="7144" marT="7144" marB="0" anchor="ctr">
                    <a:solidFill>
                      <a:schemeClr val="accent3">
                        <a:lumMod val="40000"/>
                        <a:lumOff val="60000"/>
                      </a:schemeClr>
                    </a:solidFill>
                  </a:tcPr>
                </a:tc>
                <a:tc>
                  <a:txBody>
                    <a:bodyPr/>
                    <a:lstStyle/>
                    <a:p>
                      <a:pPr algn="ctr" rtl="0" fontAlgn="ctr"/>
                      <a:r>
                        <a:rPr lang="ru-RU" sz="1200" b="0" i="0" u="none" strike="noStrike" dirty="0">
                          <a:solidFill>
                            <a:srgbClr val="000000"/>
                          </a:solidFill>
                          <a:effectLst/>
                          <a:latin typeface="Bookman Old Style" pitchFamily="18" charset="0"/>
                        </a:rPr>
                        <a:t>7,0</a:t>
                      </a:r>
                    </a:p>
                  </a:txBody>
                  <a:tcPr marL="7144" marR="7144" marT="7144" marB="0" anchor="ctr">
                    <a:solidFill>
                      <a:schemeClr val="accent3">
                        <a:lumMod val="40000"/>
                        <a:lumOff val="60000"/>
                      </a:schemeClr>
                    </a:solidFill>
                  </a:tcPr>
                </a:tc>
                <a:tc>
                  <a:txBody>
                    <a:bodyPr/>
                    <a:lstStyle/>
                    <a:p>
                      <a:pPr algn="ctr" rtl="0" fontAlgn="ctr"/>
                      <a:r>
                        <a:rPr lang="ru-RU" sz="1200" b="0" i="0" u="none" strike="noStrike" dirty="0">
                          <a:solidFill>
                            <a:srgbClr val="000000"/>
                          </a:solidFill>
                          <a:effectLst/>
                          <a:latin typeface="Bookman Old Style" pitchFamily="18" charset="0"/>
                        </a:rPr>
                        <a:t>62,3</a:t>
                      </a:r>
                    </a:p>
                  </a:txBody>
                  <a:tcPr marL="7144" marR="7144" marT="7144" marB="0" anchor="ctr">
                    <a:solidFill>
                      <a:schemeClr val="accent3">
                        <a:lumMod val="40000"/>
                        <a:lumOff val="60000"/>
                      </a:schemeClr>
                    </a:solidFill>
                  </a:tcPr>
                </a:tc>
                <a:extLst>
                  <a:ext uri="{0D108BD9-81ED-4DB2-BD59-A6C34878D82A}">
                    <a16:rowId xmlns:a16="http://schemas.microsoft.com/office/drawing/2014/main" xmlns="" val="10010"/>
                  </a:ext>
                </a:extLst>
              </a:tr>
              <a:tr h="230726">
                <a:tc>
                  <a:txBody>
                    <a:bodyPr/>
                    <a:lstStyle/>
                    <a:p>
                      <a:pPr algn="l" rtl="0" fontAlgn="ctr"/>
                      <a:r>
                        <a:rPr lang="ru-RU" sz="1400" b="1" i="0" u="none" strike="noStrike" dirty="0">
                          <a:solidFill>
                            <a:srgbClr val="000000"/>
                          </a:solidFill>
                          <a:effectLst/>
                          <a:latin typeface="Bookman Old Style" pitchFamily="18" charset="0"/>
                        </a:rPr>
                        <a:t>Шенкурский</a:t>
                      </a:r>
                    </a:p>
                  </a:txBody>
                  <a:tcPr marL="7144" marR="7144" marT="7144" marB="0" anchor="ctr">
                    <a:solidFill>
                      <a:schemeClr val="accent3">
                        <a:lumMod val="40000"/>
                        <a:lumOff val="60000"/>
                      </a:schemeClr>
                    </a:solidFill>
                  </a:tcPr>
                </a:tc>
                <a:tc>
                  <a:txBody>
                    <a:bodyPr/>
                    <a:lstStyle/>
                    <a:p>
                      <a:pPr algn="ctr" rtl="0" fontAlgn="ctr"/>
                      <a:r>
                        <a:rPr lang="ru-RU" sz="1200" b="0" i="0" u="none" strike="noStrike" dirty="0">
                          <a:solidFill>
                            <a:srgbClr val="000000"/>
                          </a:solidFill>
                          <a:effectLst/>
                          <a:latin typeface="Bookman Old Style" pitchFamily="18" charset="0"/>
                        </a:rPr>
                        <a:t>12,6</a:t>
                      </a:r>
                    </a:p>
                  </a:txBody>
                  <a:tcPr marL="7144" marR="7144" marT="7144" marB="0" anchor="ctr">
                    <a:solidFill>
                      <a:schemeClr val="accent3">
                        <a:lumMod val="40000"/>
                        <a:lumOff val="60000"/>
                      </a:schemeClr>
                    </a:solidFill>
                  </a:tcPr>
                </a:tc>
                <a:tc>
                  <a:txBody>
                    <a:bodyPr/>
                    <a:lstStyle/>
                    <a:p>
                      <a:pPr algn="ctr" rtl="0" fontAlgn="ctr"/>
                      <a:r>
                        <a:rPr lang="ru-RU" sz="1200" b="0" i="0" u="none" strike="noStrike" dirty="0">
                          <a:solidFill>
                            <a:srgbClr val="000000"/>
                          </a:solidFill>
                          <a:effectLst/>
                          <a:latin typeface="Bookman Old Style" pitchFamily="18" charset="0"/>
                        </a:rPr>
                        <a:t>7,9</a:t>
                      </a:r>
                    </a:p>
                  </a:txBody>
                  <a:tcPr marL="7144" marR="7144" marT="7144" marB="0" anchor="ctr">
                    <a:solidFill>
                      <a:schemeClr val="accent3">
                        <a:lumMod val="40000"/>
                        <a:lumOff val="60000"/>
                      </a:schemeClr>
                    </a:solidFill>
                  </a:tcPr>
                </a:tc>
                <a:tc>
                  <a:txBody>
                    <a:bodyPr/>
                    <a:lstStyle/>
                    <a:p>
                      <a:pPr algn="ctr" rtl="0" fontAlgn="ctr"/>
                      <a:r>
                        <a:rPr lang="ru-RU" sz="1200" b="0" i="0" u="none" strike="noStrike" dirty="0">
                          <a:solidFill>
                            <a:srgbClr val="000000"/>
                          </a:solidFill>
                          <a:effectLst/>
                          <a:latin typeface="Bookman Old Style" pitchFamily="18" charset="0"/>
                        </a:rPr>
                        <a:t>62,2</a:t>
                      </a:r>
                    </a:p>
                  </a:txBody>
                  <a:tcPr marL="7144" marR="7144" marT="7144" marB="0" anchor="ctr">
                    <a:solidFill>
                      <a:schemeClr val="accent3">
                        <a:lumMod val="40000"/>
                        <a:lumOff val="60000"/>
                      </a:schemeClr>
                    </a:solidFill>
                  </a:tcPr>
                </a:tc>
                <a:extLst>
                  <a:ext uri="{0D108BD9-81ED-4DB2-BD59-A6C34878D82A}">
                    <a16:rowId xmlns:a16="http://schemas.microsoft.com/office/drawing/2014/main" xmlns="" val="10012"/>
                  </a:ext>
                </a:extLst>
              </a:tr>
              <a:tr h="230726">
                <a:tc>
                  <a:txBody>
                    <a:bodyPr/>
                    <a:lstStyle/>
                    <a:p>
                      <a:pPr algn="l" rtl="0" fontAlgn="ctr"/>
                      <a:r>
                        <a:rPr lang="ru-RU" sz="1400" b="1" i="0" u="none" strike="noStrike" dirty="0" err="1">
                          <a:solidFill>
                            <a:srgbClr val="000000"/>
                          </a:solidFill>
                          <a:effectLst/>
                          <a:latin typeface="Bookman Old Style" pitchFamily="18" charset="0"/>
                        </a:rPr>
                        <a:t>Виноградовский</a:t>
                      </a:r>
                      <a:endParaRPr lang="ru-RU" sz="1400" b="1" i="0" u="none" strike="noStrike" dirty="0">
                        <a:solidFill>
                          <a:srgbClr val="000000"/>
                        </a:solidFill>
                        <a:effectLst/>
                        <a:latin typeface="Bookman Old Style" pitchFamily="18" charset="0"/>
                      </a:endParaRPr>
                    </a:p>
                  </a:txBody>
                  <a:tcPr marL="7144" marR="7144" marT="7144" marB="0" anchor="ctr">
                    <a:solidFill>
                      <a:schemeClr val="accent3">
                        <a:lumMod val="40000"/>
                        <a:lumOff val="60000"/>
                      </a:schemeClr>
                    </a:solidFill>
                  </a:tcPr>
                </a:tc>
                <a:tc>
                  <a:txBody>
                    <a:bodyPr/>
                    <a:lstStyle/>
                    <a:p>
                      <a:pPr algn="ctr" rtl="0" fontAlgn="ctr"/>
                      <a:r>
                        <a:rPr lang="ru-RU" sz="1200" b="0" i="0" u="none" strike="noStrike" dirty="0">
                          <a:solidFill>
                            <a:srgbClr val="000000"/>
                          </a:solidFill>
                          <a:effectLst/>
                          <a:latin typeface="Bookman Old Style" pitchFamily="18" charset="0"/>
                        </a:rPr>
                        <a:t>13,9</a:t>
                      </a:r>
                    </a:p>
                  </a:txBody>
                  <a:tcPr marL="7144" marR="7144" marT="7144" marB="0" anchor="ctr">
                    <a:solidFill>
                      <a:schemeClr val="accent3">
                        <a:lumMod val="40000"/>
                        <a:lumOff val="60000"/>
                      </a:schemeClr>
                    </a:solidFill>
                  </a:tcPr>
                </a:tc>
                <a:tc>
                  <a:txBody>
                    <a:bodyPr/>
                    <a:lstStyle/>
                    <a:p>
                      <a:pPr algn="ctr" rtl="0" fontAlgn="ctr"/>
                      <a:r>
                        <a:rPr lang="ru-RU" sz="1200" b="0" i="0" u="none" strike="noStrike" dirty="0">
                          <a:solidFill>
                            <a:srgbClr val="000000"/>
                          </a:solidFill>
                          <a:effectLst/>
                          <a:latin typeface="Bookman Old Style" pitchFamily="18" charset="0"/>
                        </a:rPr>
                        <a:t>8,6</a:t>
                      </a:r>
                    </a:p>
                  </a:txBody>
                  <a:tcPr marL="7144" marR="7144" marT="7144" marB="0" anchor="ctr">
                    <a:solidFill>
                      <a:schemeClr val="accent3">
                        <a:lumMod val="40000"/>
                        <a:lumOff val="60000"/>
                      </a:schemeClr>
                    </a:solidFill>
                  </a:tcPr>
                </a:tc>
                <a:tc>
                  <a:txBody>
                    <a:bodyPr/>
                    <a:lstStyle/>
                    <a:p>
                      <a:pPr algn="ctr" rtl="0" fontAlgn="ctr"/>
                      <a:r>
                        <a:rPr lang="ru-RU" sz="1200" b="0" i="0" u="none" strike="noStrike" dirty="0">
                          <a:solidFill>
                            <a:srgbClr val="000000"/>
                          </a:solidFill>
                          <a:effectLst/>
                          <a:latin typeface="Bookman Old Style" pitchFamily="18" charset="0"/>
                        </a:rPr>
                        <a:t>61,7</a:t>
                      </a:r>
                    </a:p>
                  </a:txBody>
                  <a:tcPr marL="7144" marR="7144" marT="7144" marB="0" anchor="ctr">
                    <a:solidFill>
                      <a:schemeClr val="accent3">
                        <a:lumMod val="40000"/>
                        <a:lumOff val="60000"/>
                      </a:schemeClr>
                    </a:solidFill>
                  </a:tcPr>
                </a:tc>
                <a:extLst>
                  <a:ext uri="{0D108BD9-81ED-4DB2-BD59-A6C34878D82A}">
                    <a16:rowId xmlns:a16="http://schemas.microsoft.com/office/drawing/2014/main" xmlns="" val="10011"/>
                  </a:ext>
                </a:extLst>
              </a:tr>
              <a:tr h="230726">
                <a:tc>
                  <a:txBody>
                    <a:bodyPr/>
                    <a:lstStyle/>
                    <a:p>
                      <a:pPr algn="l" rtl="0" fontAlgn="ctr"/>
                      <a:r>
                        <a:rPr lang="ru-RU" sz="1400" b="1" i="0" u="none" strike="noStrike" dirty="0" err="1">
                          <a:solidFill>
                            <a:srgbClr val="000000"/>
                          </a:solidFill>
                          <a:effectLst/>
                          <a:latin typeface="Bookman Old Style" pitchFamily="18" charset="0"/>
                        </a:rPr>
                        <a:t>Котласский</a:t>
                      </a:r>
                      <a:endParaRPr lang="ru-RU" sz="1400" b="1" i="0" u="none" strike="noStrike" dirty="0">
                        <a:solidFill>
                          <a:srgbClr val="000000"/>
                        </a:solidFill>
                        <a:effectLst/>
                        <a:latin typeface="Bookman Old Style" pitchFamily="18" charset="0"/>
                      </a:endParaRPr>
                    </a:p>
                  </a:txBody>
                  <a:tcPr marL="7144" marR="7144" marT="7144" marB="0" anchor="ctr">
                    <a:solidFill>
                      <a:schemeClr val="accent3">
                        <a:lumMod val="40000"/>
                        <a:lumOff val="60000"/>
                      </a:schemeClr>
                    </a:solidFill>
                  </a:tcPr>
                </a:tc>
                <a:tc>
                  <a:txBody>
                    <a:bodyPr/>
                    <a:lstStyle/>
                    <a:p>
                      <a:pPr algn="ctr" rtl="0" fontAlgn="ctr"/>
                      <a:r>
                        <a:rPr lang="ru-RU" sz="1200" b="0" i="0" u="none" strike="noStrike" dirty="0">
                          <a:solidFill>
                            <a:srgbClr val="000000"/>
                          </a:solidFill>
                          <a:effectLst/>
                          <a:latin typeface="Bookman Old Style" pitchFamily="18" charset="0"/>
                        </a:rPr>
                        <a:t>19,2</a:t>
                      </a:r>
                    </a:p>
                  </a:txBody>
                  <a:tcPr marL="7144" marR="7144" marT="7144" marB="0" anchor="ctr">
                    <a:solidFill>
                      <a:schemeClr val="accent3">
                        <a:lumMod val="40000"/>
                        <a:lumOff val="60000"/>
                      </a:schemeClr>
                    </a:solidFill>
                  </a:tcPr>
                </a:tc>
                <a:tc>
                  <a:txBody>
                    <a:bodyPr/>
                    <a:lstStyle/>
                    <a:p>
                      <a:pPr algn="ctr" rtl="0" fontAlgn="ctr"/>
                      <a:r>
                        <a:rPr lang="ru-RU" sz="1200" b="0" i="0" u="none" strike="noStrike" dirty="0">
                          <a:solidFill>
                            <a:srgbClr val="000000"/>
                          </a:solidFill>
                          <a:effectLst/>
                          <a:latin typeface="Bookman Old Style" pitchFamily="18" charset="0"/>
                        </a:rPr>
                        <a:t>10,7</a:t>
                      </a:r>
                    </a:p>
                  </a:txBody>
                  <a:tcPr marL="7144" marR="7144" marT="7144" marB="0" anchor="ctr">
                    <a:solidFill>
                      <a:schemeClr val="accent3">
                        <a:lumMod val="40000"/>
                        <a:lumOff val="60000"/>
                      </a:schemeClr>
                    </a:solidFill>
                  </a:tcPr>
                </a:tc>
                <a:tc>
                  <a:txBody>
                    <a:bodyPr/>
                    <a:lstStyle/>
                    <a:p>
                      <a:pPr algn="ctr" rtl="0" fontAlgn="ctr"/>
                      <a:r>
                        <a:rPr lang="ru-RU" sz="1200" b="0" i="0" u="none" strike="noStrike" dirty="0">
                          <a:solidFill>
                            <a:srgbClr val="000000"/>
                          </a:solidFill>
                          <a:effectLst/>
                          <a:latin typeface="Bookman Old Style" pitchFamily="18" charset="0"/>
                        </a:rPr>
                        <a:t>55,6</a:t>
                      </a:r>
                    </a:p>
                  </a:txBody>
                  <a:tcPr marL="7144" marR="7144" marT="7144" marB="0" anchor="ctr">
                    <a:solidFill>
                      <a:schemeClr val="accent3">
                        <a:lumMod val="40000"/>
                        <a:lumOff val="60000"/>
                      </a:schemeClr>
                    </a:solidFill>
                  </a:tcPr>
                </a:tc>
                <a:extLst>
                  <a:ext uri="{0D108BD9-81ED-4DB2-BD59-A6C34878D82A}">
                    <a16:rowId xmlns:a16="http://schemas.microsoft.com/office/drawing/2014/main" xmlns="" val="10013"/>
                  </a:ext>
                </a:extLst>
              </a:tr>
              <a:tr h="230726">
                <a:tc>
                  <a:txBody>
                    <a:bodyPr/>
                    <a:lstStyle/>
                    <a:p>
                      <a:pPr algn="l" rtl="0" fontAlgn="ctr"/>
                      <a:r>
                        <a:rPr lang="ru-RU" sz="1400" b="1" i="0" u="none" strike="noStrike" dirty="0" err="1">
                          <a:solidFill>
                            <a:srgbClr val="000000"/>
                          </a:solidFill>
                          <a:effectLst/>
                          <a:latin typeface="Bookman Old Style" pitchFamily="18" charset="0"/>
                        </a:rPr>
                        <a:t>Коношский</a:t>
                      </a:r>
                      <a:r>
                        <a:rPr lang="ru-RU" sz="1400" b="1" i="0" u="none" strike="noStrike" dirty="0">
                          <a:solidFill>
                            <a:srgbClr val="000000"/>
                          </a:solidFill>
                          <a:effectLst/>
                          <a:latin typeface="Bookman Old Style" pitchFamily="18" charset="0"/>
                        </a:rPr>
                        <a:t> </a:t>
                      </a:r>
                    </a:p>
                  </a:txBody>
                  <a:tcPr marL="7144" marR="7144" marT="7144" marB="0" anchor="ctr">
                    <a:solidFill>
                      <a:schemeClr val="accent3">
                        <a:lumMod val="40000"/>
                        <a:lumOff val="60000"/>
                      </a:schemeClr>
                    </a:solidFill>
                  </a:tcPr>
                </a:tc>
                <a:tc>
                  <a:txBody>
                    <a:bodyPr/>
                    <a:lstStyle/>
                    <a:p>
                      <a:pPr algn="ctr" rtl="0" fontAlgn="ctr"/>
                      <a:r>
                        <a:rPr lang="ru-RU" sz="1200" b="0" i="0" u="none" strike="noStrike" dirty="0">
                          <a:solidFill>
                            <a:srgbClr val="000000"/>
                          </a:solidFill>
                          <a:effectLst/>
                          <a:latin typeface="Bookman Old Style" pitchFamily="18" charset="0"/>
                        </a:rPr>
                        <a:t>21,6</a:t>
                      </a:r>
                    </a:p>
                  </a:txBody>
                  <a:tcPr marL="7144" marR="7144" marT="7144" marB="0" anchor="ctr">
                    <a:solidFill>
                      <a:schemeClr val="accent3">
                        <a:lumMod val="40000"/>
                        <a:lumOff val="60000"/>
                      </a:schemeClr>
                    </a:solidFill>
                  </a:tcPr>
                </a:tc>
                <a:tc>
                  <a:txBody>
                    <a:bodyPr/>
                    <a:lstStyle/>
                    <a:p>
                      <a:pPr algn="ctr" rtl="0" fontAlgn="ctr"/>
                      <a:r>
                        <a:rPr lang="ru-RU" sz="1200" b="0" i="0" u="none" strike="noStrike" dirty="0">
                          <a:solidFill>
                            <a:srgbClr val="000000"/>
                          </a:solidFill>
                          <a:effectLst/>
                          <a:latin typeface="Bookman Old Style" pitchFamily="18" charset="0"/>
                        </a:rPr>
                        <a:t>10,7</a:t>
                      </a:r>
                    </a:p>
                  </a:txBody>
                  <a:tcPr marL="7144" marR="7144" marT="7144" marB="0" anchor="ctr">
                    <a:solidFill>
                      <a:schemeClr val="accent3">
                        <a:lumMod val="40000"/>
                        <a:lumOff val="60000"/>
                      </a:schemeClr>
                    </a:solidFill>
                  </a:tcPr>
                </a:tc>
                <a:tc>
                  <a:txBody>
                    <a:bodyPr/>
                    <a:lstStyle/>
                    <a:p>
                      <a:pPr algn="ctr" rtl="0" fontAlgn="ctr"/>
                      <a:r>
                        <a:rPr lang="ru-RU" sz="1200" b="0" i="0" u="none" strike="noStrike" dirty="0">
                          <a:solidFill>
                            <a:srgbClr val="000000"/>
                          </a:solidFill>
                          <a:effectLst/>
                          <a:latin typeface="Bookman Old Style" pitchFamily="18" charset="0"/>
                        </a:rPr>
                        <a:t>49,5</a:t>
                      </a:r>
                    </a:p>
                  </a:txBody>
                  <a:tcPr marL="7144" marR="7144" marT="7144" marB="0" anchor="ctr">
                    <a:solidFill>
                      <a:schemeClr val="accent3">
                        <a:lumMod val="40000"/>
                        <a:lumOff val="60000"/>
                      </a:schemeClr>
                    </a:solidFill>
                  </a:tcPr>
                </a:tc>
                <a:extLst>
                  <a:ext uri="{0D108BD9-81ED-4DB2-BD59-A6C34878D82A}">
                    <a16:rowId xmlns:a16="http://schemas.microsoft.com/office/drawing/2014/main" xmlns="" val="10014"/>
                  </a:ext>
                </a:extLst>
              </a:tr>
              <a:tr h="230726">
                <a:tc>
                  <a:txBody>
                    <a:bodyPr/>
                    <a:lstStyle/>
                    <a:p>
                      <a:pPr algn="l" rtl="0" fontAlgn="ctr"/>
                      <a:r>
                        <a:rPr lang="ru-RU" sz="1400" b="1" i="0" u="none" strike="noStrike" dirty="0">
                          <a:solidFill>
                            <a:srgbClr val="000000"/>
                          </a:solidFill>
                          <a:effectLst/>
                          <a:latin typeface="Bookman Old Style" pitchFamily="18" charset="0"/>
                        </a:rPr>
                        <a:t>Вельский</a:t>
                      </a:r>
                    </a:p>
                  </a:txBody>
                  <a:tcPr marL="7144" marR="7144" marT="7144" marB="0" anchor="ctr">
                    <a:solidFill>
                      <a:srgbClr val="DDF3DF"/>
                    </a:solidFill>
                  </a:tcPr>
                </a:tc>
                <a:tc>
                  <a:txBody>
                    <a:bodyPr/>
                    <a:lstStyle/>
                    <a:p>
                      <a:pPr algn="ctr" rtl="0" fontAlgn="ctr"/>
                      <a:r>
                        <a:rPr lang="ru-RU" sz="1200" b="0" i="0" u="none" strike="noStrike" dirty="0">
                          <a:solidFill>
                            <a:srgbClr val="000000"/>
                          </a:solidFill>
                          <a:effectLst/>
                          <a:latin typeface="Bookman Old Style" pitchFamily="18" charset="0"/>
                        </a:rPr>
                        <a:t>49,3</a:t>
                      </a:r>
                    </a:p>
                  </a:txBody>
                  <a:tcPr marL="7144" marR="7144" marT="7144" marB="0" anchor="ctr">
                    <a:solidFill>
                      <a:srgbClr val="DDF3DF"/>
                    </a:solidFill>
                  </a:tcPr>
                </a:tc>
                <a:tc>
                  <a:txBody>
                    <a:bodyPr/>
                    <a:lstStyle/>
                    <a:p>
                      <a:pPr algn="ctr" rtl="0" fontAlgn="ctr"/>
                      <a:r>
                        <a:rPr lang="ru-RU" sz="1200" b="0" i="0" u="none" strike="noStrike" dirty="0">
                          <a:solidFill>
                            <a:srgbClr val="000000"/>
                          </a:solidFill>
                          <a:effectLst/>
                          <a:latin typeface="Bookman Old Style" pitchFamily="18" charset="0"/>
                        </a:rPr>
                        <a:t>21,6</a:t>
                      </a:r>
                    </a:p>
                  </a:txBody>
                  <a:tcPr marL="7144" marR="7144" marT="7144" marB="0" anchor="ctr">
                    <a:solidFill>
                      <a:srgbClr val="DDF3DF"/>
                    </a:solidFill>
                  </a:tcPr>
                </a:tc>
                <a:tc>
                  <a:txBody>
                    <a:bodyPr/>
                    <a:lstStyle/>
                    <a:p>
                      <a:pPr algn="ctr" rtl="0" fontAlgn="ctr"/>
                      <a:r>
                        <a:rPr lang="ru-RU" sz="1200" b="0" i="0" u="none" strike="noStrike" dirty="0">
                          <a:solidFill>
                            <a:srgbClr val="000000"/>
                          </a:solidFill>
                          <a:effectLst/>
                          <a:latin typeface="Bookman Old Style" pitchFamily="18" charset="0"/>
                        </a:rPr>
                        <a:t>43,9</a:t>
                      </a:r>
                    </a:p>
                  </a:txBody>
                  <a:tcPr marL="7144" marR="7144" marT="7144" marB="0" anchor="ctr">
                    <a:solidFill>
                      <a:srgbClr val="DDF3DF"/>
                    </a:solidFill>
                  </a:tcPr>
                </a:tc>
                <a:extLst>
                  <a:ext uri="{0D108BD9-81ED-4DB2-BD59-A6C34878D82A}">
                    <a16:rowId xmlns:a16="http://schemas.microsoft.com/office/drawing/2014/main" xmlns="" val="10015"/>
                  </a:ext>
                </a:extLst>
              </a:tr>
              <a:tr h="230726">
                <a:tc>
                  <a:txBody>
                    <a:bodyPr/>
                    <a:lstStyle/>
                    <a:p>
                      <a:pPr algn="l" rtl="0" fontAlgn="ctr"/>
                      <a:r>
                        <a:rPr lang="ru-RU" sz="1400" b="1" i="0" u="none" strike="noStrike" dirty="0" err="1">
                          <a:solidFill>
                            <a:srgbClr val="000000"/>
                          </a:solidFill>
                          <a:effectLst/>
                          <a:latin typeface="Bookman Old Style" pitchFamily="18" charset="0"/>
                        </a:rPr>
                        <a:t>Каргопольский</a:t>
                      </a:r>
                      <a:endParaRPr lang="ru-RU" sz="1400" b="1" i="0" u="none" strike="noStrike" dirty="0">
                        <a:solidFill>
                          <a:srgbClr val="000000"/>
                        </a:solidFill>
                        <a:effectLst/>
                        <a:latin typeface="Bookman Old Style" pitchFamily="18" charset="0"/>
                      </a:endParaRPr>
                    </a:p>
                  </a:txBody>
                  <a:tcPr marL="7144" marR="7144" marT="7144" marB="0" anchor="ctr">
                    <a:solidFill>
                      <a:srgbClr val="DDF3DF"/>
                    </a:solidFill>
                  </a:tcPr>
                </a:tc>
                <a:tc>
                  <a:txBody>
                    <a:bodyPr/>
                    <a:lstStyle/>
                    <a:p>
                      <a:pPr algn="ctr" rtl="0" fontAlgn="ctr"/>
                      <a:r>
                        <a:rPr lang="ru-RU" sz="1200" b="0" i="0" u="none" strike="noStrike" dirty="0">
                          <a:solidFill>
                            <a:srgbClr val="000000"/>
                          </a:solidFill>
                          <a:effectLst/>
                          <a:latin typeface="Bookman Old Style" pitchFamily="18" charset="0"/>
                        </a:rPr>
                        <a:t>17,0</a:t>
                      </a:r>
                    </a:p>
                  </a:txBody>
                  <a:tcPr marL="7144" marR="7144" marT="7144" marB="0" anchor="ctr">
                    <a:solidFill>
                      <a:srgbClr val="DDF3DF"/>
                    </a:solidFill>
                  </a:tcPr>
                </a:tc>
                <a:tc>
                  <a:txBody>
                    <a:bodyPr/>
                    <a:lstStyle/>
                    <a:p>
                      <a:pPr algn="ctr" rtl="0" fontAlgn="ctr"/>
                      <a:r>
                        <a:rPr lang="ru-RU" sz="1200" b="0" i="0" u="none" strike="noStrike" dirty="0">
                          <a:solidFill>
                            <a:srgbClr val="000000"/>
                          </a:solidFill>
                          <a:effectLst/>
                          <a:latin typeface="Bookman Old Style" pitchFamily="18" charset="0"/>
                        </a:rPr>
                        <a:t>7,0</a:t>
                      </a:r>
                    </a:p>
                  </a:txBody>
                  <a:tcPr marL="7144" marR="7144" marT="7144" marB="0" anchor="ctr">
                    <a:solidFill>
                      <a:srgbClr val="DDF3DF"/>
                    </a:solidFill>
                  </a:tcPr>
                </a:tc>
                <a:tc>
                  <a:txBody>
                    <a:bodyPr/>
                    <a:lstStyle/>
                    <a:p>
                      <a:pPr algn="ctr" rtl="0" fontAlgn="ctr"/>
                      <a:r>
                        <a:rPr lang="ru-RU" sz="1200" b="0" i="0" u="none" strike="noStrike" dirty="0">
                          <a:solidFill>
                            <a:srgbClr val="000000"/>
                          </a:solidFill>
                          <a:effectLst/>
                          <a:latin typeface="Bookman Old Style" pitchFamily="18" charset="0"/>
                        </a:rPr>
                        <a:t>41,0</a:t>
                      </a:r>
                    </a:p>
                  </a:txBody>
                  <a:tcPr marL="7144" marR="7144" marT="7144" marB="0" anchor="ctr">
                    <a:solidFill>
                      <a:srgbClr val="DDF3DF"/>
                    </a:solidFill>
                  </a:tcPr>
                </a:tc>
                <a:extLst>
                  <a:ext uri="{0D108BD9-81ED-4DB2-BD59-A6C34878D82A}">
                    <a16:rowId xmlns:a16="http://schemas.microsoft.com/office/drawing/2014/main" xmlns="" val="10016"/>
                  </a:ext>
                </a:extLst>
              </a:tr>
              <a:tr h="230726">
                <a:tc>
                  <a:txBody>
                    <a:bodyPr/>
                    <a:lstStyle/>
                    <a:p>
                      <a:pPr algn="l" rtl="0" fontAlgn="ctr"/>
                      <a:r>
                        <a:rPr lang="ru-RU" sz="1400" b="1" i="0" u="none" strike="noStrike" dirty="0">
                          <a:solidFill>
                            <a:srgbClr val="000000"/>
                          </a:solidFill>
                          <a:effectLst/>
                          <a:latin typeface="Bookman Old Style" pitchFamily="18" charset="0"/>
                        </a:rPr>
                        <a:t>Мезенский</a:t>
                      </a:r>
                    </a:p>
                  </a:txBody>
                  <a:tcPr marL="7144" marR="7144" marT="7144" marB="0" anchor="ctr">
                    <a:solidFill>
                      <a:srgbClr val="DDF3DF"/>
                    </a:solidFill>
                  </a:tcPr>
                </a:tc>
                <a:tc>
                  <a:txBody>
                    <a:bodyPr/>
                    <a:lstStyle/>
                    <a:p>
                      <a:pPr algn="ctr" rtl="0" fontAlgn="ctr"/>
                      <a:r>
                        <a:rPr lang="ru-RU" sz="1200" b="0" i="0" u="none" strike="noStrike" dirty="0">
                          <a:solidFill>
                            <a:srgbClr val="000000"/>
                          </a:solidFill>
                          <a:effectLst/>
                          <a:latin typeface="Bookman Old Style" pitchFamily="18" charset="0"/>
                        </a:rPr>
                        <a:t>8,8</a:t>
                      </a:r>
                    </a:p>
                  </a:txBody>
                  <a:tcPr marL="7144" marR="7144" marT="7144" marB="0" anchor="ctr">
                    <a:solidFill>
                      <a:srgbClr val="DDF3DF"/>
                    </a:solidFill>
                  </a:tcPr>
                </a:tc>
                <a:tc>
                  <a:txBody>
                    <a:bodyPr/>
                    <a:lstStyle/>
                    <a:p>
                      <a:pPr algn="ctr" rtl="0" fontAlgn="ctr"/>
                      <a:r>
                        <a:rPr lang="ru-RU" sz="1200" b="0" i="0" u="none" strike="noStrike" dirty="0">
                          <a:solidFill>
                            <a:srgbClr val="000000"/>
                          </a:solidFill>
                          <a:effectLst/>
                          <a:latin typeface="Bookman Old Style" pitchFamily="18" charset="0"/>
                        </a:rPr>
                        <a:t>3,6</a:t>
                      </a:r>
                    </a:p>
                  </a:txBody>
                  <a:tcPr marL="7144" marR="7144" marT="7144" marB="0" anchor="ctr">
                    <a:solidFill>
                      <a:srgbClr val="DDF3DF"/>
                    </a:solidFill>
                  </a:tcPr>
                </a:tc>
                <a:tc>
                  <a:txBody>
                    <a:bodyPr/>
                    <a:lstStyle/>
                    <a:p>
                      <a:pPr algn="ctr" rtl="0" fontAlgn="ctr"/>
                      <a:r>
                        <a:rPr lang="ru-RU" sz="1200" b="0" i="0" u="none" strike="noStrike" dirty="0">
                          <a:solidFill>
                            <a:srgbClr val="000000"/>
                          </a:solidFill>
                          <a:effectLst/>
                          <a:latin typeface="Bookman Old Style" pitchFamily="18" charset="0"/>
                        </a:rPr>
                        <a:t>40,3</a:t>
                      </a:r>
                    </a:p>
                  </a:txBody>
                  <a:tcPr marL="7144" marR="7144" marT="7144" marB="0" anchor="ctr">
                    <a:solidFill>
                      <a:srgbClr val="DDF3DF"/>
                    </a:solidFill>
                  </a:tcPr>
                </a:tc>
                <a:extLst>
                  <a:ext uri="{0D108BD9-81ED-4DB2-BD59-A6C34878D82A}">
                    <a16:rowId xmlns:a16="http://schemas.microsoft.com/office/drawing/2014/main" xmlns="" val="10017"/>
                  </a:ext>
                </a:extLst>
              </a:tr>
              <a:tr h="230726">
                <a:tc>
                  <a:txBody>
                    <a:bodyPr/>
                    <a:lstStyle/>
                    <a:p>
                      <a:pPr algn="l" rtl="0" fontAlgn="ctr"/>
                      <a:r>
                        <a:rPr lang="ru-RU" sz="1400" b="1" i="0" u="none" strike="noStrike" dirty="0" err="1">
                          <a:solidFill>
                            <a:srgbClr val="000000"/>
                          </a:solidFill>
                          <a:effectLst/>
                          <a:latin typeface="Bookman Old Style" pitchFamily="18" charset="0"/>
                        </a:rPr>
                        <a:t>Плесецкий</a:t>
                      </a:r>
                      <a:endParaRPr lang="ru-RU" sz="1400" b="1" i="0" u="none" strike="noStrike" dirty="0">
                        <a:solidFill>
                          <a:srgbClr val="000000"/>
                        </a:solidFill>
                        <a:effectLst/>
                        <a:latin typeface="Bookman Old Style" pitchFamily="18" charset="0"/>
                      </a:endParaRPr>
                    </a:p>
                  </a:txBody>
                  <a:tcPr marL="7144" marR="7144" marT="7144" marB="0" anchor="ctr">
                    <a:solidFill>
                      <a:srgbClr val="DDF3DF"/>
                    </a:solidFill>
                  </a:tcPr>
                </a:tc>
                <a:tc>
                  <a:txBody>
                    <a:bodyPr/>
                    <a:lstStyle/>
                    <a:p>
                      <a:pPr algn="ctr" rtl="0" fontAlgn="ctr"/>
                      <a:r>
                        <a:rPr lang="ru-RU" sz="1200" b="0" i="0" u="none" strike="noStrike" dirty="0">
                          <a:solidFill>
                            <a:srgbClr val="000000"/>
                          </a:solidFill>
                          <a:effectLst/>
                          <a:latin typeface="Bookman Old Style" pitchFamily="18" charset="0"/>
                        </a:rPr>
                        <a:t>40,6</a:t>
                      </a:r>
                    </a:p>
                  </a:txBody>
                  <a:tcPr marL="7144" marR="7144" marT="7144" marB="0" anchor="ctr">
                    <a:solidFill>
                      <a:srgbClr val="DDF3DF"/>
                    </a:solidFill>
                  </a:tcPr>
                </a:tc>
                <a:tc>
                  <a:txBody>
                    <a:bodyPr/>
                    <a:lstStyle/>
                    <a:p>
                      <a:pPr algn="ctr" rtl="0" fontAlgn="ctr"/>
                      <a:r>
                        <a:rPr lang="ru-RU" sz="1200" b="0" i="0" u="none" strike="noStrike" dirty="0">
                          <a:solidFill>
                            <a:srgbClr val="000000"/>
                          </a:solidFill>
                          <a:effectLst/>
                          <a:latin typeface="Bookman Old Style" pitchFamily="18" charset="0"/>
                        </a:rPr>
                        <a:t>15,3</a:t>
                      </a:r>
                    </a:p>
                  </a:txBody>
                  <a:tcPr marL="7144" marR="7144" marT="7144" marB="0" anchor="ctr">
                    <a:solidFill>
                      <a:srgbClr val="DDF3DF"/>
                    </a:solidFill>
                  </a:tcPr>
                </a:tc>
                <a:tc>
                  <a:txBody>
                    <a:bodyPr/>
                    <a:lstStyle/>
                    <a:p>
                      <a:pPr algn="ctr" rtl="0" fontAlgn="ctr"/>
                      <a:r>
                        <a:rPr lang="ru-RU" sz="1200" b="0" i="0" u="none" strike="noStrike" dirty="0">
                          <a:solidFill>
                            <a:srgbClr val="000000"/>
                          </a:solidFill>
                          <a:effectLst/>
                          <a:latin typeface="Bookman Old Style" pitchFamily="18" charset="0"/>
                        </a:rPr>
                        <a:t>37,8</a:t>
                      </a:r>
                    </a:p>
                  </a:txBody>
                  <a:tcPr marL="7144" marR="7144" marT="7144" marB="0" anchor="ctr">
                    <a:solidFill>
                      <a:srgbClr val="DDF3DF"/>
                    </a:solidFill>
                  </a:tcPr>
                </a:tc>
                <a:extLst>
                  <a:ext uri="{0D108BD9-81ED-4DB2-BD59-A6C34878D82A}">
                    <a16:rowId xmlns:a16="http://schemas.microsoft.com/office/drawing/2014/main" xmlns="" val="10018"/>
                  </a:ext>
                </a:extLst>
              </a:tr>
              <a:tr h="230726">
                <a:tc>
                  <a:txBody>
                    <a:bodyPr/>
                    <a:lstStyle/>
                    <a:p>
                      <a:pPr algn="l" rtl="0" fontAlgn="ctr"/>
                      <a:r>
                        <a:rPr lang="ru-RU" sz="1400" b="1" i="0" u="none" strike="noStrike" dirty="0">
                          <a:solidFill>
                            <a:srgbClr val="000000"/>
                          </a:solidFill>
                          <a:effectLst/>
                          <a:latin typeface="Bookman Old Style" pitchFamily="18" charset="0"/>
                        </a:rPr>
                        <a:t>Онежский</a:t>
                      </a:r>
                    </a:p>
                  </a:txBody>
                  <a:tcPr marL="7144" marR="7144" marT="7144" marB="0" anchor="ctr">
                    <a:solidFill>
                      <a:srgbClr val="DDF3DF"/>
                    </a:solidFill>
                  </a:tcPr>
                </a:tc>
                <a:tc>
                  <a:txBody>
                    <a:bodyPr/>
                    <a:lstStyle/>
                    <a:p>
                      <a:pPr algn="ctr" rtl="0" fontAlgn="ctr"/>
                      <a:r>
                        <a:rPr lang="ru-RU" sz="1200" b="0" i="0" u="none" strike="noStrike" dirty="0">
                          <a:solidFill>
                            <a:srgbClr val="000000"/>
                          </a:solidFill>
                          <a:effectLst/>
                          <a:latin typeface="Bookman Old Style" pitchFamily="18" charset="0"/>
                        </a:rPr>
                        <a:t>30,0</a:t>
                      </a:r>
                    </a:p>
                  </a:txBody>
                  <a:tcPr marL="7144" marR="7144" marT="7144" marB="0" anchor="ctr">
                    <a:solidFill>
                      <a:srgbClr val="DDF3DF"/>
                    </a:solidFill>
                  </a:tcPr>
                </a:tc>
                <a:tc>
                  <a:txBody>
                    <a:bodyPr/>
                    <a:lstStyle/>
                    <a:p>
                      <a:pPr algn="ctr" rtl="0" fontAlgn="ctr"/>
                      <a:r>
                        <a:rPr lang="ru-RU" sz="1200" b="0" i="0" u="none" strike="noStrike" dirty="0">
                          <a:solidFill>
                            <a:srgbClr val="000000"/>
                          </a:solidFill>
                          <a:effectLst/>
                          <a:latin typeface="Bookman Old Style" pitchFamily="18" charset="0"/>
                        </a:rPr>
                        <a:t>8,6</a:t>
                      </a:r>
                    </a:p>
                  </a:txBody>
                  <a:tcPr marL="7144" marR="7144" marT="7144" marB="0" anchor="ctr">
                    <a:solidFill>
                      <a:srgbClr val="DDF3DF"/>
                    </a:solidFill>
                  </a:tcPr>
                </a:tc>
                <a:tc>
                  <a:txBody>
                    <a:bodyPr/>
                    <a:lstStyle/>
                    <a:p>
                      <a:pPr algn="ctr" rtl="0" fontAlgn="ctr"/>
                      <a:r>
                        <a:rPr lang="ru-RU" sz="1200" b="0" i="0" u="none" strike="noStrike" dirty="0">
                          <a:solidFill>
                            <a:srgbClr val="000000"/>
                          </a:solidFill>
                          <a:effectLst/>
                          <a:latin typeface="Bookman Old Style" pitchFamily="18" charset="0"/>
                        </a:rPr>
                        <a:t>28,6</a:t>
                      </a:r>
                    </a:p>
                  </a:txBody>
                  <a:tcPr marL="7144" marR="7144" marT="7144" marB="0" anchor="ctr">
                    <a:solidFill>
                      <a:srgbClr val="DDF3DF"/>
                    </a:solidFill>
                  </a:tcPr>
                </a:tc>
                <a:extLst>
                  <a:ext uri="{0D108BD9-81ED-4DB2-BD59-A6C34878D82A}">
                    <a16:rowId xmlns:a16="http://schemas.microsoft.com/office/drawing/2014/main" xmlns="" val="10019"/>
                  </a:ext>
                </a:extLst>
              </a:tr>
              <a:tr h="230726">
                <a:tc>
                  <a:txBody>
                    <a:bodyPr/>
                    <a:lstStyle/>
                    <a:p>
                      <a:pPr algn="l" rtl="0" fontAlgn="ctr"/>
                      <a:r>
                        <a:rPr lang="ru-RU" sz="1400" b="1" i="0" u="none" strike="noStrike" dirty="0" err="1">
                          <a:solidFill>
                            <a:srgbClr val="000000"/>
                          </a:solidFill>
                          <a:effectLst/>
                          <a:latin typeface="Bookman Old Style" pitchFamily="18" charset="0"/>
                        </a:rPr>
                        <a:t>Няндомский</a:t>
                      </a:r>
                      <a:endParaRPr lang="ru-RU" sz="1400" b="1" i="0" u="none" strike="noStrike" dirty="0">
                        <a:solidFill>
                          <a:srgbClr val="000000"/>
                        </a:solidFill>
                        <a:effectLst/>
                        <a:latin typeface="Bookman Old Style" pitchFamily="18" charset="0"/>
                      </a:endParaRPr>
                    </a:p>
                  </a:txBody>
                  <a:tcPr marL="7144" marR="7144" marT="7144" marB="0" anchor="ctr">
                    <a:solidFill>
                      <a:srgbClr val="DDF3DF"/>
                    </a:solidFill>
                  </a:tcPr>
                </a:tc>
                <a:tc>
                  <a:txBody>
                    <a:bodyPr/>
                    <a:lstStyle/>
                    <a:p>
                      <a:pPr algn="ctr" rtl="0" fontAlgn="ctr"/>
                      <a:r>
                        <a:rPr lang="ru-RU" sz="1200" b="0" i="0" u="none" strike="noStrike" dirty="0">
                          <a:solidFill>
                            <a:srgbClr val="000000"/>
                          </a:solidFill>
                          <a:effectLst/>
                          <a:latin typeface="Bookman Old Style" pitchFamily="18" charset="0"/>
                        </a:rPr>
                        <a:t>26,0</a:t>
                      </a:r>
                    </a:p>
                  </a:txBody>
                  <a:tcPr marL="7144" marR="7144" marT="7144" marB="0" anchor="ctr">
                    <a:solidFill>
                      <a:srgbClr val="DDF3DF"/>
                    </a:solidFill>
                  </a:tcPr>
                </a:tc>
                <a:tc>
                  <a:txBody>
                    <a:bodyPr/>
                    <a:lstStyle/>
                    <a:p>
                      <a:pPr algn="ctr" rtl="0" fontAlgn="ctr"/>
                      <a:r>
                        <a:rPr lang="ru-RU" sz="1200" b="0" i="0" u="none" strike="noStrike" dirty="0">
                          <a:solidFill>
                            <a:srgbClr val="000000"/>
                          </a:solidFill>
                          <a:effectLst/>
                          <a:latin typeface="Bookman Old Style" pitchFamily="18" charset="0"/>
                        </a:rPr>
                        <a:t>6,2</a:t>
                      </a:r>
                    </a:p>
                  </a:txBody>
                  <a:tcPr marL="7144" marR="7144" marT="7144" marB="0" anchor="ctr">
                    <a:solidFill>
                      <a:srgbClr val="DDF3DF"/>
                    </a:solidFill>
                  </a:tcPr>
                </a:tc>
                <a:tc>
                  <a:txBody>
                    <a:bodyPr/>
                    <a:lstStyle/>
                    <a:p>
                      <a:pPr algn="ctr" rtl="0" fontAlgn="ctr"/>
                      <a:r>
                        <a:rPr lang="ru-RU" sz="1200" b="0" i="0" u="none" strike="noStrike" dirty="0">
                          <a:solidFill>
                            <a:srgbClr val="000000"/>
                          </a:solidFill>
                          <a:effectLst/>
                          <a:latin typeface="Bookman Old Style" pitchFamily="18" charset="0"/>
                        </a:rPr>
                        <a:t>24,0</a:t>
                      </a:r>
                    </a:p>
                  </a:txBody>
                  <a:tcPr marL="7144" marR="7144" marT="7144" marB="0" anchor="ctr">
                    <a:solidFill>
                      <a:srgbClr val="DDF3DF"/>
                    </a:solidFill>
                  </a:tcPr>
                </a:tc>
                <a:extLst>
                  <a:ext uri="{0D108BD9-81ED-4DB2-BD59-A6C34878D82A}">
                    <a16:rowId xmlns:a16="http://schemas.microsoft.com/office/drawing/2014/main" xmlns="" val="10020"/>
                  </a:ext>
                </a:extLst>
              </a:tr>
            </a:tbl>
          </a:graphicData>
        </a:graphic>
      </p:graphicFrame>
      <p:sp>
        <p:nvSpPr>
          <p:cNvPr id="27" name="Номер слайда 16"/>
          <p:cNvSpPr>
            <a:spLocks noGrp="1"/>
          </p:cNvSpPr>
          <p:nvPr>
            <p:ph type="sldNum" sz="quarter" idx="12"/>
          </p:nvPr>
        </p:nvSpPr>
        <p:spPr>
          <a:xfrm>
            <a:off x="7930529" y="5726907"/>
            <a:ext cx="1600200" cy="273844"/>
          </a:xfrm>
          <a:prstGeom prst="rect">
            <a:avLst/>
          </a:prstGeom>
        </p:spPr>
        <p:txBody>
          <a:bodyPr/>
          <a:lstStyle/>
          <a:p>
            <a:pPr>
              <a:defRPr/>
            </a:pPr>
            <a:fld id="{9F41CE79-5C6E-42B7-916A-1E7FB5DEBF3E}" type="slidenum">
              <a:rPr lang="ru-RU" kern="0">
                <a:solidFill>
                  <a:srgbClr val="3F3F3F">
                    <a:lumMod val="40000"/>
                    <a:lumOff val="60000"/>
                  </a:srgbClr>
                </a:solidFill>
                <a:latin typeface="Bookman Old Style" pitchFamily="18" charset="0"/>
              </a:rPr>
              <a:pPr>
                <a:defRPr/>
              </a:pPr>
              <a:t>3</a:t>
            </a:fld>
            <a:endParaRPr lang="ru-RU" kern="0" dirty="0">
              <a:solidFill>
                <a:srgbClr val="3F3F3F">
                  <a:lumMod val="40000"/>
                  <a:lumOff val="60000"/>
                </a:srgbClr>
              </a:solidFill>
              <a:latin typeface="Bookman Old Style" pitchFamily="18" charset="0"/>
            </a:endParaRPr>
          </a:p>
        </p:txBody>
      </p:sp>
      <p:grpSp>
        <p:nvGrpSpPr>
          <p:cNvPr id="6" name="Группа 5"/>
          <p:cNvGrpSpPr/>
          <p:nvPr/>
        </p:nvGrpSpPr>
        <p:grpSpPr>
          <a:xfrm>
            <a:off x="358101" y="5665394"/>
            <a:ext cx="2775392" cy="932443"/>
            <a:chOff x="-2373125" y="6389782"/>
            <a:chExt cx="2297935" cy="1303544"/>
          </a:xfrm>
        </p:grpSpPr>
        <p:sp>
          <p:nvSpPr>
            <p:cNvPr id="17" name="Rectangle 2"/>
            <p:cNvSpPr>
              <a:spLocks noChangeArrowheads="1"/>
            </p:cNvSpPr>
            <p:nvPr/>
          </p:nvSpPr>
          <p:spPr bwMode="auto">
            <a:xfrm>
              <a:off x="-2091414" y="6389782"/>
              <a:ext cx="2016224" cy="1303544"/>
            </a:xfrm>
            <a:prstGeom prst="rect">
              <a:avLst/>
            </a:prstGeom>
            <a:noFill/>
            <a:ln>
              <a:noFill/>
            </a:ln>
            <a:extLst/>
          </p:spPr>
          <p:txBody>
            <a:bodyPr lIns="67500" tIns="35100" rIns="67500" bIns="35100"/>
            <a:lstStyle/>
            <a:p>
              <a:pPr eaLnBrk="0" hangingPunct="0"/>
              <a:endParaRPr lang="ru-RU" sz="450" b="1" dirty="0">
                <a:solidFill>
                  <a:prstClr val="black"/>
                </a:solidFill>
                <a:latin typeface="Bookman Old Style" pitchFamily="18" charset="0"/>
              </a:endParaRPr>
            </a:p>
            <a:p>
              <a:pPr eaLnBrk="0" hangingPunct="0"/>
              <a:r>
                <a:rPr lang="ru-RU" sz="1200" b="1" dirty="0">
                  <a:solidFill>
                    <a:prstClr val="black"/>
                  </a:solidFill>
                  <a:latin typeface="Bookman Old Style" pitchFamily="18" charset="0"/>
                </a:rPr>
                <a:t>Высокая плотность</a:t>
              </a:r>
            </a:p>
            <a:p>
              <a:pPr eaLnBrk="0" hangingPunct="0"/>
              <a:r>
                <a:rPr lang="ru-RU" sz="1200" b="1" dirty="0">
                  <a:solidFill>
                    <a:prstClr val="black"/>
                  </a:solidFill>
                  <a:latin typeface="Bookman Old Style" pitchFamily="18" charset="0"/>
                </a:rPr>
                <a:t>населения(чел/кв. км</a:t>
              </a:r>
              <a:r>
                <a:rPr lang="ru-RU" sz="1200" b="1" dirty="0" smtClean="0">
                  <a:solidFill>
                    <a:prstClr val="black"/>
                  </a:solidFill>
                  <a:latin typeface="Bookman Old Style" pitchFamily="18" charset="0"/>
                </a:rPr>
                <a:t>)</a:t>
              </a:r>
              <a:endParaRPr lang="ru-RU" sz="1200" b="1" dirty="0">
                <a:solidFill>
                  <a:prstClr val="black"/>
                </a:solidFill>
                <a:latin typeface="Bookman Old Style" pitchFamily="18" charset="0"/>
              </a:endParaRPr>
            </a:p>
            <a:p>
              <a:pPr eaLnBrk="0" hangingPunct="0"/>
              <a:r>
                <a:rPr lang="ru-RU" sz="1200" b="1" dirty="0">
                  <a:solidFill>
                    <a:prstClr val="black"/>
                  </a:solidFill>
                  <a:latin typeface="Bookman Old Style" pitchFamily="18" charset="0"/>
                </a:rPr>
                <a:t>Низкая плотность</a:t>
              </a:r>
            </a:p>
            <a:p>
              <a:pPr eaLnBrk="0" hangingPunct="0"/>
              <a:r>
                <a:rPr lang="ru-RU" sz="1200" b="1" dirty="0">
                  <a:solidFill>
                    <a:prstClr val="black"/>
                  </a:solidFill>
                  <a:latin typeface="Bookman Old Style" pitchFamily="18" charset="0"/>
                </a:rPr>
                <a:t>населения(чел/кв. км)</a:t>
              </a:r>
            </a:p>
          </p:txBody>
        </p:sp>
        <p:sp>
          <p:nvSpPr>
            <p:cNvPr id="20" name="Прямоугольник 19"/>
            <p:cNvSpPr/>
            <p:nvPr/>
          </p:nvSpPr>
          <p:spPr>
            <a:xfrm>
              <a:off x="-2373125" y="6543807"/>
              <a:ext cx="144016" cy="1009066"/>
            </a:xfrm>
            <a:prstGeom prst="rect">
              <a:avLst/>
            </a:prstGeom>
            <a:gradFill>
              <a:gsLst>
                <a:gs pos="0">
                  <a:srgbClr val="FB5D05"/>
                </a:gs>
                <a:gs pos="100000">
                  <a:srgbClr val="EDFFB3"/>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rgbClr val="F6530A"/>
                </a:solidFill>
                <a:latin typeface="Bookman Old Style" pitchFamily="18" charset="0"/>
              </a:endParaRPr>
            </a:p>
          </p:txBody>
        </p:sp>
      </p:grpSp>
      <p:grpSp>
        <p:nvGrpSpPr>
          <p:cNvPr id="2" name="Группа 1"/>
          <p:cNvGrpSpPr/>
          <p:nvPr/>
        </p:nvGrpSpPr>
        <p:grpSpPr>
          <a:xfrm>
            <a:off x="3044681" y="5982583"/>
            <a:ext cx="2652061" cy="500907"/>
            <a:chOff x="166180" y="252088"/>
            <a:chExt cx="2196876" cy="667876"/>
          </a:xfrm>
        </p:grpSpPr>
        <p:graphicFrame>
          <p:nvGraphicFramePr>
            <p:cNvPr id="31" name="Диаграмма 30"/>
            <p:cNvGraphicFramePr/>
            <p:nvPr>
              <p:extLst/>
            </p:nvPr>
          </p:nvGraphicFramePr>
          <p:xfrm>
            <a:off x="166180" y="343900"/>
            <a:ext cx="576064" cy="576064"/>
          </p:xfrm>
          <a:graphic>
            <a:graphicData uri="http://schemas.openxmlformats.org/drawingml/2006/chart">
              <c:chart xmlns:c="http://schemas.openxmlformats.org/drawingml/2006/chart" xmlns:r="http://schemas.openxmlformats.org/officeDocument/2006/relationships" r:id="rId24"/>
            </a:graphicData>
          </a:graphic>
        </p:graphicFrame>
        <p:sp>
          <p:nvSpPr>
            <p:cNvPr id="32" name="Rectangle 2"/>
            <p:cNvSpPr>
              <a:spLocks noChangeArrowheads="1"/>
            </p:cNvSpPr>
            <p:nvPr/>
          </p:nvSpPr>
          <p:spPr bwMode="auto">
            <a:xfrm>
              <a:off x="853492" y="252088"/>
              <a:ext cx="1509564" cy="564820"/>
            </a:xfrm>
            <a:prstGeom prst="rect">
              <a:avLst/>
            </a:prstGeom>
            <a:noFill/>
            <a:ln>
              <a:noFill/>
            </a:ln>
            <a:extLst/>
          </p:spPr>
          <p:txBody>
            <a:bodyPr lIns="67500" tIns="35100" rIns="67500" bIns="35100"/>
            <a:lstStyle/>
            <a:p>
              <a:pPr eaLnBrk="0" hangingPunct="0"/>
              <a:endParaRPr lang="ru-RU" sz="450" b="1" dirty="0">
                <a:solidFill>
                  <a:prstClr val="black"/>
                </a:solidFill>
                <a:latin typeface="Bookman Old Style" pitchFamily="18" charset="0"/>
              </a:endParaRPr>
            </a:p>
            <a:p>
              <a:pPr eaLnBrk="0" hangingPunct="0"/>
              <a:r>
                <a:rPr lang="ru-RU" sz="1200" b="1" dirty="0">
                  <a:solidFill>
                    <a:prstClr val="black"/>
                  </a:solidFill>
                  <a:latin typeface="Bookman Old Style" pitchFamily="18" charset="0"/>
                </a:rPr>
                <a:t>Доля сельского населения в районе</a:t>
              </a:r>
            </a:p>
          </p:txBody>
        </p:sp>
      </p:grpSp>
      <p:graphicFrame>
        <p:nvGraphicFramePr>
          <p:cNvPr id="37" name="Диаграмма 36"/>
          <p:cNvGraphicFramePr/>
          <p:nvPr>
            <p:extLst/>
          </p:nvPr>
        </p:nvGraphicFramePr>
        <p:xfrm>
          <a:off x="4961874" y="4595500"/>
          <a:ext cx="378042" cy="378042"/>
        </p:xfrm>
        <a:graphic>
          <a:graphicData uri="http://schemas.openxmlformats.org/drawingml/2006/chart">
            <c:chart xmlns:c="http://schemas.openxmlformats.org/drawingml/2006/chart" xmlns:r="http://schemas.openxmlformats.org/officeDocument/2006/relationships" r:id="rId25"/>
          </a:graphicData>
        </a:graphic>
      </p:graphicFrame>
    </p:spTree>
    <p:extLst>
      <p:ext uri="{BB962C8B-B14F-4D97-AF65-F5344CB8AC3E}">
        <p14:creationId xmlns:p14="http://schemas.microsoft.com/office/powerpoint/2010/main" xmlns="" val="1366042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0"/>
            <a:ext cx="9144000" cy="504056"/>
          </a:xfrm>
          <a:noFill/>
        </p:spPr>
        <p:txBody>
          <a:bodyPr>
            <a:normAutofit/>
          </a:bodyPr>
          <a:lstStyle/>
          <a:p>
            <a:pPr algn="ctr"/>
            <a:r>
              <a:rPr lang="ru-RU" sz="2800" b="1" dirty="0">
                <a:latin typeface="Bookman Old Style" panose="02050604050505020204" pitchFamily="18" charset="0"/>
                <a:cs typeface="Arial" panose="020B0604020202020204" pitchFamily="34" charset="0"/>
              </a:rPr>
              <a:t>Особенности транспортного сообщения </a:t>
            </a:r>
          </a:p>
        </p:txBody>
      </p:sp>
      <p:pic>
        <p:nvPicPr>
          <p:cNvPr id="5" name="Picture 2"/>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harpenSoften amount="50000"/>
                    </a14:imgEffect>
                    <a14:imgEffect>
                      <a14:saturation sat="400000"/>
                    </a14:imgEffect>
                  </a14:imgLayer>
                </a14:imgProps>
              </a:ext>
              <a:ext uri="{28A0092B-C50C-407E-A947-70E740481C1C}">
                <a14:useLocalDpi xmlns:a14="http://schemas.microsoft.com/office/drawing/2010/main" xmlns="" val="0"/>
              </a:ext>
            </a:extLst>
          </a:blip>
          <a:srcRect/>
          <a:stretch>
            <a:fillRect/>
          </a:stretch>
        </p:blipFill>
        <p:spPr bwMode="auto">
          <a:xfrm>
            <a:off x="155575" y="1011009"/>
            <a:ext cx="3660041" cy="3012285"/>
          </a:xfrm>
          <a:prstGeom prst="rect">
            <a:avLst/>
          </a:prstGeom>
          <a:noFill/>
          <a:ln w="9525">
            <a:solidFill>
              <a:srgbClr val="92D05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6" name="Рисунок 1"/>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sharpenSoften amount="50000"/>
                    </a14:imgEffect>
                    <a14:imgEffect>
                      <a14:saturation sat="400000"/>
                    </a14:imgEffect>
                  </a14:imgLayer>
                </a14:imgProps>
              </a:ext>
              <a:ext uri="{28A0092B-C50C-407E-A947-70E740481C1C}">
                <a14:useLocalDpi xmlns:a14="http://schemas.microsoft.com/office/drawing/2010/main" xmlns="" val="0"/>
              </a:ext>
            </a:extLst>
          </a:blip>
          <a:srcRect/>
          <a:stretch>
            <a:fillRect/>
          </a:stretch>
        </p:blipFill>
        <p:spPr bwMode="auto">
          <a:xfrm>
            <a:off x="7992521" y="1011008"/>
            <a:ext cx="3925273" cy="3012286"/>
          </a:xfrm>
          <a:prstGeom prst="rect">
            <a:avLst/>
          </a:prstGeom>
          <a:noFill/>
          <a:ln w="9525">
            <a:solidFill>
              <a:srgbClr val="92D05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8" name="Picture 3"/>
          <p:cNvPicPr>
            <a:picLocks noChangeAspect="1" noChangeArrowheads="1"/>
          </p:cNvPicPr>
          <p:nvPr/>
        </p:nvPicPr>
        <p:blipFill>
          <a:blip r:embed="rId7" cstate="print">
            <a:extLst>
              <a:ext uri="{BEBA8EAE-BF5A-486C-A8C5-ECC9F3942E4B}">
                <a14:imgProps xmlns:a14="http://schemas.microsoft.com/office/drawing/2010/main" xmlns="">
                  <a14:imgLayer r:embed="rId8">
                    <a14:imgEffect>
                      <a14:sharpenSoften amount="50000"/>
                    </a14:imgEffect>
                    <a14:imgEffect>
                      <a14:saturation sat="400000"/>
                    </a14:imgEffect>
                  </a14:imgLayer>
                </a14:imgProps>
              </a:ext>
              <a:ext uri="{28A0092B-C50C-407E-A947-70E740481C1C}">
                <a14:useLocalDpi xmlns:a14="http://schemas.microsoft.com/office/drawing/2010/main" xmlns="" val="0"/>
              </a:ext>
            </a:extLst>
          </a:blip>
          <a:srcRect/>
          <a:stretch>
            <a:fillRect/>
          </a:stretch>
        </p:blipFill>
        <p:spPr bwMode="auto">
          <a:xfrm>
            <a:off x="3980103" y="1011008"/>
            <a:ext cx="3847928" cy="3012285"/>
          </a:xfrm>
          <a:prstGeom prst="rect">
            <a:avLst/>
          </a:prstGeom>
          <a:noFill/>
          <a:ln w="9525">
            <a:solidFill>
              <a:srgbClr val="92D05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3980100" y="477351"/>
            <a:ext cx="3847928" cy="451655"/>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400" dirty="0">
                <a:solidFill>
                  <a:prstClr val="black"/>
                </a:solidFill>
                <a:latin typeface="Bookman Old Style" panose="02050604050505020204" pitchFamily="18" charset="0"/>
                <a:cs typeface="Times New Roman" panose="02020603050405020304" pitchFamily="18" charset="0"/>
              </a:rPr>
              <a:t>Железнодорожная сеть Архангельской области</a:t>
            </a:r>
          </a:p>
        </p:txBody>
      </p:sp>
      <p:sp>
        <p:nvSpPr>
          <p:cNvPr id="7" name="Прямоугольник 6"/>
          <p:cNvSpPr/>
          <p:nvPr/>
        </p:nvSpPr>
        <p:spPr>
          <a:xfrm>
            <a:off x="155569" y="477286"/>
            <a:ext cx="3660041" cy="451720"/>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600" dirty="0">
                <a:solidFill>
                  <a:prstClr val="black"/>
                </a:solidFill>
                <a:latin typeface="Bookman Old Style" panose="02050604050505020204" pitchFamily="18" charset="0"/>
                <a:cs typeface="Arial" panose="020B0604020202020204" pitchFamily="34" charset="0"/>
              </a:rPr>
              <a:t>Региональная сеть автодорог общего пользования</a:t>
            </a:r>
          </a:p>
        </p:txBody>
      </p:sp>
      <p:sp>
        <p:nvSpPr>
          <p:cNvPr id="9" name="Прямоугольник 8"/>
          <p:cNvSpPr/>
          <p:nvPr/>
        </p:nvSpPr>
        <p:spPr>
          <a:xfrm>
            <a:off x="7992518" y="486946"/>
            <a:ext cx="3925273" cy="442060"/>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400" dirty="0">
                <a:solidFill>
                  <a:prstClr val="black"/>
                </a:solidFill>
                <a:latin typeface="Bookman Old Style" panose="02050604050505020204" pitchFamily="18" charset="0"/>
                <a:cs typeface="Arial" panose="020B0604020202020204" pitchFamily="34" charset="0"/>
              </a:rPr>
              <a:t>Схема межмуниципального автотранспортного </a:t>
            </a:r>
            <a:r>
              <a:rPr lang="ru-RU" sz="1400" dirty="0">
                <a:solidFill>
                  <a:prstClr val="black"/>
                </a:solidFill>
                <a:latin typeface="Bookman Old Style" pitchFamily="18" charset="0"/>
                <a:cs typeface="Times New Roman" panose="02020603050405020304" pitchFamily="18" charset="0"/>
              </a:rPr>
              <a:t>сообщения</a:t>
            </a:r>
          </a:p>
        </p:txBody>
      </p:sp>
      <p:sp>
        <p:nvSpPr>
          <p:cNvPr id="10" name="Прямоугольник 9"/>
          <p:cNvSpPr/>
          <p:nvPr/>
        </p:nvSpPr>
        <p:spPr>
          <a:xfrm>
            <a:off x="155575" y="4105294"/>
            <a:ext cx="11762219" cy="2670891"/>
          </a:xfrm>
          <a:prstGeom prst="rect">
            <a:avLst/>
          </a:prstGeom>
          <a:solidFill>
            <a:srgbClr val="92D050">
              <a:alpha val="79000"/>
            </a:srgb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2000" dirty="0">
                <a:solidFill>
                  <a:prstClr val="black"/>
                </a:solidFill>
                <a:latin typeface="Bookman Old Style" panose="02050604050505020204" pitchFamily="18" charset="0"/>
                <a:cs typeface="Arial" panose="020B0604020202020204" pitchFamily="34" charset="0"/>
              </a:rPr>
              <a:t>Отсутствие регулярного транспортного сообщения в ряде муниципальных образований.</a:t>
            </a:r>
          </a:p>
          <a:p>
            <a:pPr algn="ctr">
              <a:defRPr/>
            </a:pPr>
            <a:r>
              <a:rPr lang="ru-RU" sz="2000" dirty="0">
                <a:solidFill>
                  <a:prstClr val="black"/>
                </a:solidFill>
                <a:latin typeface="Bookman Old Style" panose="02050604050505020204" pitchFamily="18" charset="0"/>
                <a:cs typeface="Arial" panose="020B0604020202020204" pitchFamily="34" charset="0"/>
              </a:rPr>
              <a:t>Несоответствие автомобильных дорог нормативным требованиям. </a:t>
            </a:r>
          </a:p>
          <a:p>
            <a:pPr algn="ctr">
              <a:defRPr/>
            </a:pPr>
            <a:r>
              <a:rPr lang="ru-RU" sz="2000" dirty="0">
                <a:solidFill>
                  <a:prstClr val="black"/>
                </a:solidFill>
                <a:latin typeface="Bookman Old Style" panose="02050604050505020204" pitchFamily="18" charset="0"/>
                <a:cs typeface="Arial" panose="020B0604020202020204" pitchFamily="34" charset="0"/>
              </a:rPr>
              <a:t>Нормативным требованиям соответствует только 12,4% автомобильных дорог общего пользования регионального значения (по РФ – 38,1%, по СЗФО – 28,1%)</a:t>
            </a:r>
          </a:p>
          <a:p>
            <a:pPr algn="ctr">
              <a:defRPr/>
            </a:pPr>
            <a:r>
              <a:rPr lang="ru-RU" sz="2000" dirty="0">
                <a:solidFill>
                  <a:prstClr val="black"/>
                </a:solidFill>
                <a:latin typeface="Bookman Old Style" panose="02050604050505020204" pitchFamily="18" charset="0"/>
                <a:cs typeface="Arial" panose="020B0604020202020204" pitchFamily="34" charset="0"/>
              </a:rPr>
              <a:t> и 3,6% местного значения (по РФ – 55,2%, по СЗФО – 44,6%).</a:t>
            </a:r>
          </a:p>
          <a:p>
            <a:pPr algn="ctr">
              <a:defRPr/>
            </a:pPr>
            <a:endParaRPr lang="ru-RU" sz="1200" dirty="0">
              <a:solidFill>
                <a:prstClr val="black"/>
              </a:solidFill>
              <a:latin typeface="Bookman Old Style" panose="02050604050505020204" pitchFamily="18" charset="0"/>
              <a:cs typeface="Arial" panose="020B0604020202020204" pitchFamily="34" charset="0"/>
            </a:endParaRPr>
          </a:p>
          <a:p>
            <a:pPr algn="ctr">
              <a:defRPr/>
            </a:pPr>
            <a:r>
              <a:rPr lang="ru-RU" sz="2000" dirty="0">
                <a:solidFill>
                  <a:prstClr val="black"/>
                </a:solidFill>
                <a:latin typeface="Bookman Old Style" panose="02050604050505020204" pitchFamily="18" charset="0"/>
                <a:cs typeface="Arial" panose="020B0604020202020204" pitchFamily="34" charset="0"/>
              </a:rPr>
              <a:t>Отсутствие маршрутов муниципального транспорта в ряде муниципальных образований. </a:t>
            </a:r>
          </a:p>
          <a:p>
            <a:pPr algn="ctr">
              <a:defRPr/>
            </a:pPr>
            <a:r>
              <a:rPr lang="ru-RU" sz="2000" dirty="0">
                <a:solidFill>
                  <a:prstClr val="black"/>
                </a:solidFill>
                <a:latin typeface="Bookman Old Style" panose="02050604050505020204" pitchFamily="18" charset="0"/>
                <a:cs typeface="Arial" panose="020B0604020202020204" pitchFamily="34" charset="0"/>
              </a:rPr>
              <a:t>1092 населенных пункта не имеют регулярного транспортного сообщения. </a:t>
            </a:r>
          </a:p>
        </p:txBody>
      </p:sp>
    </p:spTree>
    <p:extLst>
      <p:ext uri="{BB962C8B-B14F-4D97-AF65-F5344CB8AC3E}">
        <p14:creationId xmlns:p14="http://schemas.microsoft.com/office/powerpoint/2010/main" xmlns="" val="2503601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334963" y="-47199"/>
            <a:ext cx="11541085" cy="830997"/>
          </a:xfrm>
          <a:prstGeom prst="rect">
            <a:avLst/>
          </a:prstGeom>
        </p:spPr>
        <p:txBody>
          <a:bodyPr wrap="square">
            <a:spAutoFit/>
          </a:bodyPr>
          <a:lstStyle/>
          <a:p>
            <a:pPr algn="ctr"/>
            <a:r>
              <a:rPr lang="ru-RU" sz="2400" b="1" dirty="0">
                <a:latin typeface="Bookman Old Style" panose="02050604050505020204" pitchFamily="18" charset="0"/>
              </a:rPr>
              <a:t>Численность  и структура населения Архангельской области</a:t>
            </a:r>
            <a:endParaRPr lang="en-US" sz="2400" b="1" dirty="0">
              <a:latin typeface="Bookman Old Style" panose="02050604050505020204" pitchFamily="18" charset="0"/>
            </a:endParaRPr>
          </a:p>
          <a:p>
            <a:pPr algn="ctr"/>
            <a:r>
              <a:rPr lang="ru-RU" sz="2400" b="1" dirty="0">
                <a:latin typeface="Bookman Old Style" panose="02050604050505020204" pitchFamily="18" charset="0"/>
              </a:rPr>
              <a:t> (без НАО)  </a:t>
            </a:r>
          </a:p>
        </p:txBody>
      </p:sp>
      <p:graphicFrame>
        <p:nvGraphicFramePr>
          <p:cNvPr id="5" name="Диаграмма 4"/>
          <p:cNvGraphicFramePr/>
          <p:nvPr>
            <p:extLst>
              <p:ext uri="{D42A27DB-BD31-4B8C-83A1-F6EECF244321}">
                <p14:modId xmlns:p14="http://schemas.microsoft.com/office/powerpoint/2010/main" xmlns="" val="4053093456"/>
              </p:ext>
            </p:extLst>
          </p:nvPr>
        </p:nvGraphicFramePr>
        <p:xfrm>
          <a:off x="0" y="864046"/>
          <a:ext cx="7738946" cy="59939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p:cNvGraphicFramePr/>
          <p:nvPr>
            <p:extLst>
              <p:ext uri="{D42A27DB-BD31-4B8C-83A1-F6EECF244321}">
                <p14:modId xmlns:p14="http://schemas.microsoft.com/office/powerpoint/2010/main" xmlns="" val="2183352224"/>
              </p:ext>
            </p:extLst>
          </p:nvPr>
        </p:nvGraphicFramePr>
        <p:xfrm>
          <a:off x="6356195" y="134124"/>
          <a:ext cx="5835805" cy="62471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7"/>
          <p:cNvGraphicFramePr/>
          <p:nvPr>
            <p:extLst>
              <p:ext uri="{D42A27DB-BD31-4B8C-83A1-F6EECF244321}">
                <p14:modId xmlns:p14="http://schemas.microsoft.com/office/powerpoint/2010/main" xmlns="" val="2359737803"/>
              </p:ext>
            </p:extLst>
          </p:nvPr>
        </p:nvGraphicFramePr>
        <p:xfrm>
          <a:off x="7616283" y="1973767"/>
          <a:ext cx="5879586" cy="64400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824781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414291" y="0"/>
            <a:ext cx="11363417" cy="830997"/>
          </a:xfrm>
          <a:prstGeom prst="rect">
            <a:avLst/>
          </a:prstGeom>
          <a:noFill/>
        </p:spPr>
        <p:txBody>
          <a:bodyPr wrap="square" rtlCol="0">
            <a:spAutoFit/>
          </a:bodyPr>
          <a:lstStyle/>
          <a:p>
            <a:pPr algn="ctr"/>
            <a:r>
              <a:rPr lang="ru-RU" sz="2400" b="1" dirty="0">
                <a:latin typeface="Bookman Old Style" panose="02050604050505020204" pitchFamily="18" charset="0"/>
              </a:rPr>
              <a:t>Количество медицинских организаций, участвующих в ТПГГ (2013 - 2018 гг.) </a:t>
            </a:r>
          </a:p>
        </p:txBody>
      </p:sp>
      <p:graphicFrame>
        <p:nvGraphicFramePr>
          <p:cNvPr id="7" name="Диаграмма 6"/>
          <p:cNvGraphicFramePr/>
          <p:nvPr>
            <p:extLst>
              <p:ext uri="{D42A27DB-BD31-4B8C-83A1-F6EECF244321}">
                <p14:modId xmlns:p14="http://schemas.microsoft.com/office/powerpoint/2010/main" xmlns="" val="158884518"/>
              </p:ext>
            </p:extLst>
          </p:nvPr>
        </p:nvGraphicFramePr>
        <p:xfrm>
          <a:off x="97650" y="472966"/>
          <a:ext cx="9874123" cy="37309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Диаграмма 8"/>
          <p:cNvGraphicFramePr/>
          <p:nvPr>
            <p:extLst>
              <p:ext uri="{D42A27DB-BD31-4B8C-83A1-F6EECF244321}">
                <p14:modId xmlns:p14="http://schemas.microsoft.com/office/powerpoint/2010/main" xmlns="" val="105270001"/>
              </p:ext>
            </p:extLst>
          </p:nvPr>
        </p:nvGraphicFramePr>
        <p:xfrm>
          <a:off x="0" y="3429000"/>
          <a:ext cx="9942897" cy="3300273"/>
        </p:xfrm>
        <a:graphic>
          <a:graphicData uri="http://schemas.openxmlformats.org/drawingml/2006/chart">
            <c:chart xmlns:c="http://schemas.openxmlformats.org/drawingml/2006/chart" xmlns:r="http://schemas.openxmlformats.org/officeDocument/2006/relationships" r:id="rId4"/>
          </a:graphicData>
        </a:graphic>
      </p:graphicFrame>
      <p:sp>
        <p:nvSpPr>
          <p:cNvPr id="10" name="Прямоугольник 9"/>
          <p:cNvSpPr/>
          <p:nvPr/>
        </p:nvSpPr>
        <p:spPr>
          <a:xfrm>
            <a:off x="10218193" y="548640"/>
            <a:ext cx="1811050" cy="6083166"/>
          </a:xfrm>
          <a:prstGeom prst="rect">
            <a:avLst/>
          </a:prstGeom>
          <a:solidFill>
            <a:schemeClr val="bg1"/>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TextBox 11"/>
          <p:cNvSpPr txBox="1"/>
          <p:nvPr/>
        </p:nvSpPr>
        <p:spPr>
          <a:xfrm>
            <a:off x="10454057" y="1246595"/>
            <a:ext cx="1575186" cy="400110"/>
          </a:xfrm>
          <a:prstGeom prst="rect">
            <a:avLst/>
          </a:prstGeom>
          <a:noFill/>
        </p:spPr>
        <p:txBody>
          <a:bodyPr wrap="square" rtlCol="0">
            <a:spAutoFit/>
          </a:bodyPr>
          <a:lstStyle/>
          <a:p>
            <a:r>
              <a:rPr lang="ru-RU" sz="2000" b="1" dirty="0">
                <a:solidFill>
                  <a:schemeClr val="accent1">
                    <a:lumMod val="50000"/>
                  </a:schemeClr>
                </a:solidFill>
                <a:latin typeface="Bookman Old Style" panose="02050604050505020204" pitchFamily="18" charset="0"/>
              </a:rPr>
              <a:t>в 1,3 раза</a:t>
            </a:r>
          </a:p>
        </p:txBody>
      </p:sp>
      <p:sp>
        <p:nvSpPr>
          <p:cNvPr id="13" name="TextBox 12"/>
          <p:cNvSpPr txBox="1"/>
          <p:nvPr/>
        </p:nvSpPr>
        <p:spPr>
          <a:xfrm>
            <a:off x="10390712" y="6125362"/>
            <a:ext cx="1638531" cy="400110"/>
          </a:xfrm>
          <a:prstGeom prst="rect">
            <a:avLst/>
          </a:prstGeom>
          <a:noFill/>
        </p:spPr>
        <p:txBody>
          <a:bodyPr wrap="square" rtlCol="0">
            <a:spAutoFit/>
          </a:bodyPr>
          <a:lstStyle/>
          <a:p>
            <a:r>
              <a:rPr lang="ru-RU" sz="2000" b="1" dirty="0">
                <a:solidFill>
                  <a:srgbClr val="FF0000"/>
                </a:solidFill>
                <a:latin typeface="Bookman Old Style" panose="02050604050505020204" pitchFamily="18" charset="0"/>
              </a:rPr>
              <a:t>в 3,2 раза</a:t>
            </a:r>
          </a:p>
        </p:txBody>
      </p:sp>
      <p:sp>
        <p:nvSpPr>
          <p:cNvPr id="14" name="TextBox 13"/>
          <p:cNvSpPr txBox="1"/>
          <p:nvPr/>
        </p:nvSpPr>
        <p:spPr>
          <a:xfrm>
            <a:off x="10218193" y="3712464"/>
            <a:ext cx="2263450" cy="338554"/>
          </a:xfrm>
          <a:prstGeom prst="rect">
            <a:avLst/>
          </a:prstGeom>
          <a:noFill/>
        </p:spPr>
        <p:txBody>
          <a:bodyPr wrap="square" rtlCol="0">
            <a:spAutoFit/>
          </a:bodyPr>
          <a:lstStyle/>
          <a:p>
            <a:r>
              <a:rPr lang="ru-RU" sz="1600" b="1" dirty="0">
                <a:latin typeface="Bookman Old Style" panose="02050604050505020204" pitchFamily="18" charset="0"/>
              </a:rPr>
              <a:t>2013 - 2018 </a:t>
            </a:r>
            <a:r>
              <a:rPr lang="ru-RU" sz="1400" b="1" dirty="0">
                <a:latin typeface="Bookman Old Style" panose="02050604050505020204" pitchFamily="18" charset="0"/>
              </a:rPr>
              <a:t>гг.</a:t>
            </a:r>
          </a:p>
        </p:txBody>
      </p:sp>
      <p:sp>
        <p:nvSpPr>
          <p:cNvPr id="15" name="Стрелка вверх 14"/>
          <p:cNvSpPr/>
          <p:nvPr/>
        </p:nvSpPr>
        <p:spPr>
          <a:xfrm>
            <a:off x="10604977" y="1646705"/>
            <a:ext cx="1083075" cy="1491448"/>
          </a:xfrm>
          <a:prstGeom prst="upArrow">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верх 15"/>
          <p:cNvSpPr/>
          <p:nvPr/>
        </p:nvSpPr>
        <p:spPr>
          <a:xfrm>
            <a:off x="10604977" y="4516538"/>
            <a:ext cx="1083075" cy="1491448"/>
          </a:xfrm>
          <a:prstGeom prst="upArrow">
            <a:avLst/>
          </a:prstGeom>
          <a:solidFill>
            <a:srgbClr val="FF0000"/>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1095411" y="906138"/>
            <a:ext cx="4731798" cy="400110"/>
          </a:xfrm>
          <a:prstGeom prst="rect">
            <a:avLst/>
          </a:prstGeom>
          <a:noFill/>
        </p:spPr>
        <p:txBody>
          <a:bodyPr wrap="square" rtlCol="0">
            <a:spAutoFit/>
          </a:bodyPr>
          <a:lstStyle/>
          <a:p>
            <a:r>
              <a:rPr lang="ru-RU" b="1" dirty="0">
                <a:solidFill>
                  <a:srgbClr val="002060"/>
                </a:solidFill>
                <a:latin typeface="Bookman Old Style" panose="02050604050505020204" pitchFamily="18" charset="0"/>
              </a:rPr>
              <a:t>Всего </a:t>
            </a:r>
            <a:r>
              <a:rPr lang="ru-RU" sz="2000" b="1" dirty="0">
                <a:solidFill>
                  <a:srgbClr val="002060"/>
                </a:solidFill>
                <a:latin typeface="Bookman Old Style" panose="02050604050505020204" pitchFamily="18" charset="0"/>
              </a:rPr>
              <a:t>медицинских</a:t>
            </a:r>
            <a:r>
              <a:rPr lang="ru-RU" b="1" dirty="0">
                <a:solidFill>
                  <a:srgbClr val="002060"/>
                </a:solidFill>
                <a:latin typeface="Bookman Old Style" panose="02050604050505020204" pitchFamily="18" charset="0"/>
              </a:rPr>
              <a:t> организаций</a:t>
            </a:r>
          </a:p>
        </p:txBody>
      </p:sp>
      <p:sp>
        <p:nvSpPr>
          <p:cNvPr id="8" name="TextBox 7"/>
          <p:cNvSpPr txBox="1"/>
          <p:nvPr/>
        </p:nvSpPr>
        <p:spPr>
          <a:xfrm>
            <a:off x="1095411" y="4216122"/>
            <a:ext cx="7182035" cy="400110"/>
          </a:xfrm>
          <a:prstGeom prst="rect">
            <a:avLst/>
          </a:prstGeom>
          <a:noFill/>
        </p:spPr>
        <p:txBody>
          <a:bodyPr wrap="square" rtlCol="0">
            <a:spAutoFit/>
          </a:bodyPr>
          <a:lstStyle/>
          <a:p>
            <a:r>
              <a:rPr lang="ru-RU" sz="2000" b="1" dirty="0">
                <a:solidFill>
                  <a:srgbClr val="FF0000"/>
                </a:solidFill>
                <a:latin typeface="Bookman Old Style" panose="02050604050505020204" pitchFamily="18" charset="0"/>
              </a:rPr>
              <a:t>в </a:t>
            </a:r>
            <a:r>
              <a:rPr lang="ru-RU" sz="2000" b="1" dirty="0" err="1">
                <a:solidFill>
                  <a:srgbClr val="FF0000"/>
                </a:solidFill>
                <a:latin typeface="Bookman Old Style" panose="02050604050505020204" pitchFamily="18" charset="0"/>
              </a:rPr>
              <a:t>т.ч</a:t>
            </a:r>
            <a:r>
              <a:rPr lang="ru-RU" sz="2000" b="1" dirty="0">
                <a:solidFill>
                  <a:srgbClr val="FF0000"/>
                </a:solidFill>
                <a:latin typeface="Bookman Old Style" panose="02050604050505020204" pitchFamily="18" charset="0"/>
              </a:rPr>
              <a:t>, негосударственной формы собственности</a:t>
            </a:r>
          </a:p>
        </p:txBody>
      </p:sp>
    </p:spTree>
    <p:extLst>
      <p:ext uri="{BB962C8B-B14F-4D97-AF65-F5344CB8AC3E}">
        <p14:creationId xmlns:p14="http://schemas.microsoft.com/office/powerpoint/2010/main" xmlns="" val="3933538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155575" y="-47199"/>
            <a:ext cx="11852139" cy="830997"/>
          </a:xfrm>
          <a:prstGeom prst="rect">
            <a:avLst/>
          </a:prstGeom>
          <a:noFill/>
        </p:spPr>
        <p:txBody>
          <a:bodyPr wrap="square" rtlCol="0">
            <a:spAutoFit/>
          </a:bodyPr>
          <a:lstStyle/>
          <a:p>
            <a:pPr algn="ctr"/>
            <a:r>
              <a:rPr lang="ru-RU" sz="2400" b="1" dirty="0">
                <a:latin typeface="Bookman Old Style" panose="02050604050505020204" pitchFamily="18" charset="0"/>
                <a:cs typeface="Times New Roman" pitchFamily="18" charset="0"/>
              </a:rPr>
              <a:t>Структура медицинских организаций, </a:t>
            </a:r>
            <a:endParaRPr lang="ru-RU" sz="2400" b="1" dirty="0" smtClean="0">
              <a:latin typeface="Bookman Old Style" panose="02050604050505020204" pitchFamily="18" charset="0"/>
              <a:cs typeface="Times New Roman" pitchFamily="18" charset="0"/>
            </a:endParaRPr>
          </a:p>
          <a:p>
            <a:pPr algn="ctr"/>
            <a:r>
              <a:rPr lang="ru-RU" sz="2400" b="1" dirty="0" smtClean="0">
                <a:latin typeface="Bookman Old Style" panose="02050604050505020204" pitchFamily="18" charset="0"/>
                <a:cs typeface="Times New Roman" pitchFamily="18" charset="0"/>
              </a:rPr>
              <a:t>участвующих </a:t>
            </a:r>
            <a:r>
              <a:rPr lang="ru-RU" sz="2400" b="1" dirty="0">
                <a:latin typeface="Bookman Old Style" panose="02050604050505020204" pitchFamily="18" charset="0"/>
                <a:cs typeface="Times New Roman" pitchFamily="18" charset="0"/>
              </a:rPr>
              <a:t>в реализации  ТПГГ</a:t>
            </a:r>
          </a:p>
        </p:txBody>
      </p:sp>
      <p:graphicFrame>
        <p:nvGraphicFramePr>
          <p:cNvPr id="5" name="Диаграмма 4"/>
          <p:cNvGraphicFramePr/>
          <p:nvPr>
            <p:extLst>
              <p:ext uri="{D42A27DB-BD31-4B8C-83A1-F6EECF244321}">
                <p14:modId xmlns:p14="http://schemas.microsoft.com/office/powerpoint/2010/main" xmlns="" val="4181718389"/>
              </p:ext>
            </p:extLst>
          </p:nvPr>
        </p:nvGraphicFramePr>
        <p:xfrm>
          <a:off x="-384571" y="719314"/>
          <a:ext cx="8128000" cy="61386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Диаграмма 5"/>
          <p:cNvGraphicFramePr/>
          <p:nvPr>
            <p:extLst>
              <p:ext uri="{D42A27DB-BD31-4B8C-83A1-F6EECF244321}">
                <p14:modId xmlns:p14="http://schemas.microsoft.com/office/powerpoint/2010/main" xmlns="" val="3651665268"/>
              </p:ext>
            </p:extLst>
          </p:nvPr>
        </p:nvGraphicFramePr>
        <p:xfrm>
          <a:off x="6723303" y="461665"/>
          <a:ext cx="8128000" cy="62134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11674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9" name="Правая фигурная скобка 18"/>
          <p:cNvSpPr/>
          <p:nvPr/>
        </p:nvSpPr>
        <p:spPr>
          <a:xfrm>
            <a:off x="11216737" y="1499313"/>
            <a:ext cx="495656" cy="3739881"/>
          </a:xfrm>
          <a:prstGeom prst="rightBrace">
            <a:avLst>
              <a:gd name="adj1" fmla="val 8333"/>
              <a:gd name="adj2" fmla="val 49702"/>
            </a:avLst>
          </a:prstGeom>
          <a:ln w="12382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ln w="76200">
                <a:solidFill>
                  <a:schemeClr val="tx1"/>
                </a:solidFill>
              </a:ln>
            </a:endParaRPr>
          </a:p>
        </p:txBody>
      </p:sp>
      <p:sp>
        <p:nvSpPr>
          <p:cNvPr id="32" name="Правая фигурная скобка 31"/>
          <p:cNvSpPr/>
          <p:nvPr/>
        </p:nvSpPr>
        <p:spPr>
          <a:xfrm>
            <a:off x="11272493" y="1477011"/>
            <a:ext cx="495656" cy="3739881"/>
          </a:xfrm>
          <a:prstGeom prst="rightBrac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ln w="76200">
                <a:solidFill>
                  <a:schemeClr val="tx1"/>
                </a:solidFill>
              </a:ln>
            </a:endParaRPr>
          </a:p>
        </p:txBody>
      </p:sp>
      <p:sp>
        <p:nvSpPr>
          <p:cNvPr id="27" name="Равнобедренный треугольник 26"/>
          <p:cNvSpPr/>
          <p:nvPr/>
        </p:nvSpPr>
        <p:spPr>
          <a:xfrm rot="5400000">
            <a:off x="4554236" y="1290083"/>
            <a:ext cx="1201955" cy="385846"/>
          </a:xfrm>
          <a:prstGeom prst="triangle">
            <a:avLst/>
          </a:prstGeom>
        </p:spPr>
        <p:style>
          <a:lnRef idx="1">
            <a:schemeClr val="accent3"/>
          </a:lnRef>
          <a:fillRef idx="3">
            <a:schemeClr val="accent3"/>
          </a:fillRef>
          <a:effectRef idx="2">
            <a:schemeClr val="accent3"/>
          </a:effectRef>
          <a:fontRef idx="minor">
            <a:schemeClr val="lt1"/>
          </a:fontRef>
        </p:style>
      </p:sp>
      <p:sp>
        <p:nvSpPr>
          <p:cNvPr id="29" name="Равнобедренный треугольник 28"/>
          <p:cNvSpPr/>
          <p:nvPr/>
        </p:nvSpPr>
        <p:spPr>
          <a:xfrm rot="5400000">
            <a:off x="4537466" y="3336967"/>
            <a:ext cx="1201955" cy="366066"/>
          </a:xfrm>
          <a:prstGeom prst="triangle">
            <a:avLst/>
          </a:prstGeom>
        </p:spPr>
        <p:style>
          <a:lnRef idx="1">
            <a:schemeClr val="accent3"/>
          </a:lnRef>
          <a:fillRef idx="3">
            <a:schemeClr val="accent3"/>
          </a:fillRef>
          <a:effectRef idx="2">
            <a:schemeClr val="accent3"/>
          </a:effectRef>
          <a:fontRef idx="minor">
            <a:schemeClr val="lt1"/>
          </a:fontRef>
        </p:style>
      </p:sp>
      <p:sp>
        <p:nvSpPr>
          <p:cNvPr id="34" name="Равнобедренный треугольник 33"/>
          <p:cNvSpPr/>
          <p:nvPr/>
        </p:nvSpPr>
        <p:spPr>
          <a:xfrm rot="5400000">
            <a:off x="4502097" y="5379608"/>
            <a:ext cx="1201955" cy="356545"/>
          </a:xfrm>
          <a:prstGeom prst="triangle">
            <a:avLst/>
          </a:prstGeom>
        </p:spPr>
        <p:style>
          <a:lnRef idx="1">
            <a:schemeClr val="accent3"/>
          </a:lnRef>
          <a:fillRef idx="3">
            <a:schemeClr val="accent3"/>
          </a:fillRef>
          <a:effectRef idx="2">
            <a:schemeClr val="accent3"/>
          </a:effectRef>
          <a:fontRef idx="minor">
            <a:schemeClr val="lt1"/>
          </a:fontRef>
        </p:style>
      </p:sp>
      <p:sp>
        <p:nvSpPr>
          <p:cNvPr id="24" name="Равнобедренный треугольник 23"/>
          <p:cNvSpPr/>
          <p:nvPr/>
        </p:nvSpPr>
        <p:spPr>
          <a:xfrm>
            <a:off x="190767" y="457508"/>
            <a:ext cx="5146335" cy="6330857"/>
          </a:xfrm>
          <a:prstGeom prst="triangle">
            <a:avLst>
              <a:gd name="adj" fmla="val 50489"/>
            </a:avLst>
          </a:prstGeom>
        </p:spPr>
        <p:style>
          <a:lnRef idx="1">
            <a:schemeClr val="accent1"/>
          </a:lnRef>
          <a:fillRef idx="3">
            <a:schemeClr val="accent1"/>
          </a:fillRef>
          <a:effectRef idx="2">
            <a:schemeClr val="accent1"/>
          </a:effectRef>
          <a:fontRef idx="minor">
            <a:schemeClr val="lt1"/>
          </a:fontRef>
        </p:style>
      </p:sp>
      <p:grpSp>
        <p:nvGrpSpPr>
          <p:cNvPr id="2" name="Diagram group"/>
          <p:cNvGrpSpPr/>
          <p:nvPr/>
        </p:nvGrpSpPr>
        <p:grpSpPr>
          <a:xfrm>
            <a:off x="551767" y="392938"/>
            <a:ext cx="4758559" cy="1921209"/>
            <a:chOff x="0" y="0"/>
            <a:chExt cx="6768752" cy="1642077"/>
          </a:xfrm>
          <a:scene3d>
            <a:camera prst="perspectiveLeft" fov="0" zoom="91000">
              <a:rot lat="0" lon="0" rev="0"/>
            </a:camera>
            <a:lightRig rig="threePt" dir="t">
              <a:rot lat="0" lon="0" rev="20640000"/>
            </a:lightRig>
          </a:scene3d>
        </p:grpSpPr>
        <p:grpSp>
          <p:nvGrpSpPr>
            <p:cNvPr id="3" name="Группа 2"/>
            <p:cNvGrpSpPr/>
            <p:nvPr/>
          </p:nvGrpSpPr>
          <p:grpSpPr>
            <a:xfrm>
              <a:off x="0" y="0"/>
              <a:ext cx="6768752" cy="1642077"/>
              <a:chOff x="0" y="0"/>
              <a:chExt cx="6768752" cy="1642077"/>
            </a:xfrm>
          </p:grpSpPr>
          <p:sp>
            <p:nvSpPr>
              <p:cNvPr id="4" name="Скругленный прямоугольник 3"/>
              <p:cNvSpPr/>
              <p:nvPr/>
            </p:nvSpPr>
            <p:spPr>
              <a:xfrm>
                <a:off x="0" y="0"/>
                <a:ext cx="6768752" cy="1642077"/>
              </a:xfrm>
              <a:prstGeom prst="roundRect">
                <a:avLst>
                  <a:gd name="adj" fmla="val 10000"/>
                </a:avLst>
              </a:prstGeom>
              <a:sp3d extrusionH="50600" prstMaterial="metal">
                <a:bevelT w="101600" h="80600" prst="relaxedInset"/>
                <a:bevelB w="80600" h="80600" prst="relaxedInset"/>
              </a:sp3d>
            </p:spPr>
            <p:style>
              <a:lnRef idx="1">
                <a:schemeClr val="accent1"/>
              </a:lnRef>
              <a:fillRef idx="2">
                <a:schemeClr val="accent1"/>
              </a:fillRef>
              <a:effectRef idx="1">
                <a:schemeClr val="accent1"/>
              </a:effectRef>
              <a:fontRef idx="minor">
                <a:schemeClr val="dk1"/>
              </a:fontRef>
            </p:style>
          </p:sp>
          <p:sp>
            <p:nvSpPr>
              <p:cNvPr id="5" name="Скругленный прямоугольник 4"/>
              <p:cNvSpPr/>
              <p:nvPr/>
            </p:nvSpPr>
            <p:spPr>
              <a:xfrm>
                <a:off x="1517958" y="0"/>
                <a:ext cx="5250793" cy="1642077"/>
              </a:xfrm>
              <a:prstGeom prst="rect">
                <a:avLst/>
              </a:prstGeom>
              <a:sp3d/>
            </p:spPr>
            <p:style>
              <a:lnRef idx="0">
                <a:scrgbClr r="0" g="0" b="0"/>
              </a:lnRef>
              <a:fillRef idx="0">
                <a:scrgbClr r="0" g="0" b="0"/>
              </a:fillRef>
              <a:effectRef idx="0">
                <a:scrgbClr r="0" g="0" b="0"/>
              </a:effectRef>
              <a:fontRef idx="minor">
                <a:schemeClr val="dk1"/>
              </a:fontRef>
            </p:style>
            <p:txBody>
              <a:bodyPr lIns="72390" tIns="72390" rIns="72390" bIns="72390" spcCol="1270"/>
              <a:lstStyle/>
              <a:p>
                <a:pPr algn="ctr" defTabSz="844550">
                  <a:lnSpc>
                    <a:spcPct val="90000"/>
                  </a:lnSpc>
                  <a:spcAft>
                    <a:spcPct val="35000"/>
                  </a:spcAft>
                  <a:defRPr/>
                </a:pPr>
                <a:r>
                  <a:rPr lang="en-US" sz="1900" b="1" dirty="0">
                    <a:solidFill>
                      <a:prstClr val="black"/>
                    </a:solidFill>
                    <a:latin typeface="Bookman Old Style" panose="02050604050505020204" pitchFamily="18" charset="0"/>
                    <a:cs typeface="Times New Roman" pitchFamily="18" charset="0"/>
                  </a:rPr>
                  <a:t>III</a:t>
                </a:r>
                <a:r>
                  <a:rPr lang="ru-RU" sz="1900" b="1" dirty="0">
                    <a:solidFill>
                      <a:prstClr val="black"/>
                    </a:solidFill>
                    <a:latin typeface="Bookman Old Style" panose="02050604050505020204" pitchFamily="18" charset="0"/>
                    <a:cs typeface="Times New Roman" pitchFamily="18" charset="0"/>
                  </a:rPr>
                  <a:t> уровень</a:t>
                </a:r>
              </a:p>
              <a:p>
                <a:pPr>
                  <a:defRPr/>
                </a:pPr>
                <a:r>
                  <a:rPr lang="ru-RU" sz="1400" dirty="0">
                    <a:solidFill>
                      <a:prstClr val="black"/>
                    </a:solidFill>
                    <a:latin typeface="Bookman Old Style" panose="02050604050505020204" pitchFamily="18" charset="0"/>
                    <a:cs typeface="Times New Roman" pitchFamily="18" charset="0"/>
                  </a:rPr>
                  <a:t>специализированные и многопрофильные медицинские организации, оказывающие специализированную, в том числе высокотехнологичную медицинскую помощь</a:t>
                </a:r>
              </a:p>
              <a:p>
                <a:pPr marL="228600" lvl="1" indent="-228600" defTabSz="977900">
                  <a:lnSpc>
                    <a:spcPct val="90000"/>
                  </a:lnSpc>
                  <a:spcAft>
                    <a:spcPct val="15000"/>
                  </a:spcAft>
                  <a:buFontTx/>
                  <a:buChar char="••"/>
                  <a:defRPr/>
                </a:pPr>
                <a:endParaRPr lang="ru-RU" sz="1400" dirty="0">
                  <a:solidFill>
                    <a:srgbClr val="F79646">
                      <a:lumMod val="50000"/>
                    </a:srgbClr>
                  </a:solidFill>
                  <a:latin typeface="Bookman Old Style" panose="02050604050505020204" pitchFamily="18" charset="0"/>
                  <a:cs typeface="Times New Roman" pitchFamily="18" charset="0"/>
                </a:endParaRPr>
              </a:p>
            </p:txBody>
          </p:sp>
        </p:grpSp>
      </p:grpSp>
      <p:grpSp>
        <p:nvGrpSpPr>
          <p:cNvPr id="6" name="Diagram group"/>
          <p:cNvGrpSpPr/>
          <p:nvPr/>
        </p:nvGrpSpPr>
        <p:grpSpPr>
          <a:xfrm>
            <a:off x="95456" y="596776"/>
            <a:ext cx="1627466" cy="1535334"/>
            <a:chOff x="164207" y="164207"/>
            <a:chExt cx="1353750" cy="1313661"/>
          </a:xfrm>
          <a:scene3d>
            <a:camera prst="perspectiveLeft" zoom="91000"/>
            <a:lightRig rig="threePt" dir="t">
              <a:rot lat="0" lon="0" rev="20640000"/>
            </a:lightRig>
          </a:scene3d>
        </p:grpSpPr>
        <p:sp>
          <p:nvSpPr>
            <p:cNvPr id="11" name="Скругленный прямоугольник 10"/>
            <p:cNvSpPr/>
            <p:nvPr/>
          </p:nvSpPr>
          <p:spPr>
            <a:xfrm>
              <a:off x="164207" y="164207"/>
              <a:ext cx="1353750" cy="1313661"/>
            </a:xfrm>
            <a:prstGeom prst="roundRect">
              <a:avLst>
                <a:gd name="adj" fmla="val 10000"/>
              </a:avLst>
            </a:prstGeom>
            <a:blipFill rotWithShape="1">
              <a:blip r:embed="rId3" cstate="print">
                <a:extLst>
                  <a:ext uri="{28A0092B-C50C-407E-A947-70E740481C1C}">
                    <a14:useLocalDpi xmlns:a14="http://schemas.microsoft.com/office/drawing/2010/main" xmlns="" val="0"/>
                  </a:ext>
                </a:extLst>
              </a:blip>
              <a:stretch>
                <a:fillRect/>
              </a:stretch>
            </a:blipFill>
            <a:sp3d z="57200" extrusionH="10600" prstMaterial="plastic">
              <a:bevelT w="101600" h="8600" prst="relaxedInset"/>
              <a:bevelB w="8600" h="8600" prst="relaxedInset"/>
            </a:sp3d>
          </p:spPr>
          <p:style>
            <a:lnRef idx="0">
              <a:schemeClr val="lt1">
                <a:hueOff val="0"/>
                <a:satOff val="0"/>
                <a:lumOff val="0"/>
                <a:alphaOff val="0"/>
              </a:schemeClr>
            </a:lnRef>
            <a:fillRef idx="1">
              <a:scrgbClr r="0" g="0" b="0"/>
            </a:fillRef>
            <a:effectRef idx="1">
              <a:schemeClr val="accent4">
                <a:tint val="50000"/>
                <a:hueOff val="0"/>
                <a:satOff val="0"/>
                <a:lumOff val="0"/>
                <a:alphaOff val="0"/>
              </a:schemeClr>
            </a:effectRef>
            <a:fontRef idx="minor">
              <a:schemeClr val="lt1">
                <a:hueOff val="0"/>
                <a:satOff val="0"/>
                <a:lumOff val="0"/>
                <a:alphaOff val="0"/>
              </a:schemeClr>
            </a:fontRef>
          </p:style>
        </p:sp>
      </p:grpSp>
      <p:grpSp>
        <p:nvGrpSpPr>
          <p:cNvPr id="7" name="Diagram group"/>
          <p:cNvGrpSpPr/>
          <p:nvPr/>
        </p:nvGrpSpPr>
        <p:grpSpPr>
          <a:xfrm>
            <a:off x="489592" y="2227510"/>
            <a:ext cx="4748596" cy="2659541"/>
            <a:chOff x="0" y="1806285"/>
            <a:chExt cx="6768752" cy="1642077"/>
          </a:xfrm>
          <a:scene3d>
            <a:camera prst="perspectiveLeft" fov="0" zoom="91000">
              <a:rot lat="0" lon="0" rev="0"/>
            </a:camera>
            <a:lightRig rig="threePt" dir="t">
              <a:rot lat="0" lon="0" rev="20640000"/>
            </a:lightRig>
          </a:scene3d>
        </p:grpSpPr>
        <p:grpSp>
          <p:nvGrpSpPr>
            <p:cNvPr id="8" name="Группа 12"/>
            <p:cNvGrpSpPr/>
            <p:nvPr/>
          </p:nvGrpSpPr>
          <p:grpSpPr>
            <a:xfrm>
              <a:off x="0" y="1806285"/>
              <a:ext cx="6768752" cy="1642077"/>
              <a:chOff x="0" y="1806285"/>
              <a:chExt cx="6768752" cy="1642077"/>
            </a:xfrm>
          </p:grpSpPr>
          <p:sp>
            <p:nvSpPr>
              <p:cNvPr id="14" name="Скругленный прямоугольник 13"/>
              <p:cNvSpPr/>
              <p:nvPr/>
            </p:nvSpPr>
            <p:spPr>
              <a:xfrm>
                <a:off x="0" y="1806285"/>
                <a:ext cx="6768752" cy="1642077"/>
              </a:xfrm>
              <a:prstGeom prst="roundRect">
                <a:avLst>
                  <a:gd name="adj" fmla="val 10000"/>
                </a:avLst>
              </a:prstGeom>
              <a:sp3d extrusionH="50600" prstMaterial="metal">
                <a:bevelT w="101600" h="80600" prst="relaxedInset"/>
                <a:bevelB w="80600" h="80600" prst="relaxedInset"/>
              </a:sp3d>
            </p:spPr>
            <p:style>
              <a:lnRef idx="1">
                <a:schemeClr val="accent1"/>
              </a:lnRef>
              <a:fillRef idx="2">
                <a:schemeClr val="accent1"/>
              </a:fillRef>
              <a:effectRef idx="1">
                <a:schemeClr val="accent1"/>
              </a:effectRef>
              <a:fontRef idx="minor">
                <a:schemeClr val="dk1"/>
              </a:fontRef>
            </p:style>
          </p:sp>
          <p:sp>
            <p:nvSpPr>
              <p:cNvPr id="15" name="Скругленный прямоугольник 4"/>
              <p:cNvSpPr/>
              <p:nvPr/>
            </p:nvSpPr>
            <p:spPr>
              <a:xfrm>
                <a:off x="1517958" y="1806285"/>
                <a:ext cx="5250793" cy="1642077"/>
              </a:xfrm>
              <a:prstGeom prst="rect">
                <a:avLst/>
              </a:prstGeom>
              <a:sp3d/>
            </p:spPr>
            <p:style>
              <a:lnRef idx="0">
                <a:scrgbClr r="0" g="0" b="0"/>
              </a:lnRef>
              <a:fillRef idx="0">
                <a:scrgbClr r="0" g="0" b="0"/>
              </a:fillRef>
              <a:effectRef idx="0">
                <a:scrgbClr r="0" g="0" b="0"/>
              </a:effectRef>
              <a:fontRef idx="minor">
                <a:schemeClr val="dk1"/>
              </a:fontRef>
            </p:style>
            <p:txBody>
              <a:bodyPr lIns="72390" tIns="72390" rIns="72390" bIns="72390" spcCol="1270" anchor="ctr"/>
              <a:lstStyle/>
              <a:p>
                <a:pPr algn="ctr" defTabSz="844550">
                  <a:lnSpc>
                    <a:spcPct val="90000"/>
                  </a:lnSpc>
                  <a:spcAft>
                    <a:spcPct val="35000"/>
                  </a:spcAft>
                  <a:defRPr/>
                </a:pPr>
                <a:r>
                  <a:rPr lang="en-US" sz="1900" b="1" dirty="0">
                    <a:solidFill>
                      <a:prstClr val="black"/>
                    </a:solidFill>
                    <a:latin typeface="Bookman Old Style" panose="02050604050505020204" pitchFamily="18" charset="0"/>
                    <a:cs typeface="Times New Roman" pitchFamily="18" charset="0"/>
                  </a:rPr>
                  <a:t>II</a:t>
                </a:r>
                <a:r>
                  <a:rPr lang="ru-RU" sz="1900" b="1" dirty="0">
                    <a:solidFill>
                      <a:prstClr val="black"/>
                    </a:solidFill>
                    <a:latin typeface="Bookman Old Style" panose="02050604050505020204" pitchFamily="18" charset="0"/>
                    <a:cs typeface="Times New Roman" pitchFamily="18" charset="0"/>
                  </a:rPr>
                  <a:t> уровень </a:t>
                </a:r>
              </a:p>
              <a:p>
                <a:pPr>
                  <a:defRPr/>
                </a:pPr>
                <a:r>
                  <a:rPr lang="ru-RU" sz="1400" dirty="0">
                    <a:solidFill>
                      <a:prstClr val="black"/>
                    </a:solidFill>
                    <a:latin typeface="Bookman Old Style" panose="02050604050505020204" pitchFamily="18" charset="0"/>
                    <a:cs typeface="Times New Roman" pitchFamily="18" charset="0"/>
                  </a:rPr>
                  <a:t>имеющие в своей структуре отделения и (или) центры, оказывающие, в том числе специализированную</a:t>
                </a:r>
              </a:p>
              <a:p>
                <a:pPr>
                  <a:defRPr/>
                </a:pPr>
                <a:r>
                  <a:rPr lang="ru-RU" sz="1400" dirty="0">
                    <a:solidFill>
                      <a:prstClr val="black"/>
                    </a:solidFill>
                    <a:latin typeface="Bookman Old Style" panose="02050604050505020204" pitchFamily="18" charset="0"/>
                    <a:cs typeface="Times New Roman" pitchFamily="18" charset="0"/>
                  </a:rPr>
                  <a:t>(за исключением высокотехнологичной) медицинскую помощь по расширенному перечню профилей медицинской помощи, а также специализированные больницы, центры, диспансеры</a:t>
                </a:r>
              </a:p>
            </p:txBody>
          </p:sp>
        </p:grpSp>
      </p:grpSp>
      <p:grpSp>
        <p:nvGrpSpPr>
          <p:cNvPr id="9" name="Diagram group"/>
          <p:cNvGrpSpPr/>
          <p:nvPr/>
        </p:nvGrpSpPr>
        <p:grpSpPr>
          <a:xfrm>
            <a:off x="95456" y="2704840"/>
            <a:ext cx="1613078" cy="1683138"/>
            <a:chOff x="164207" y="1970492"/>
            <a:chExt cx="1353750" cy="1313661"/>
          </a:xfrm>
          <a:scene3d>
            <a:camera prst="perspectiveLeft" zoom="91000"/>
            <a:lightRig rig="threePt" dir="t">
              <a:rot lat="0" lon="0" rev="20640000"/>
            </a:lightRig>
          </a:scene3d>
        </p:grpSpPr>
        <p:sp>
          <p:nvSpPr>
            <p:cNvPr id="17" name="Скругленный прямоугольник 16"/>
            <p:cNvSpPr/>
            <p:nvPr/>
          </p:nvSpPr>
          <p:spPr>
            <a:xfrm>
              <a:off x="164207" y="1970492"/>
              <a:ext cx="1353750" cy="1313661"/>
            </a:xfrm>
            <a:prstGeom prst="roundRect">
              <a:avLst>
                <a:gd name="adj" fmla="val 10000"/>
              </a:avLst>
            </a:prstGeom>
            <a:blipFill rotWithShape="1">
              <a:blip r:embed="rId4" cstate="print">
                <a:extLst>
                  <a:ext uri="{28A0092B-C50C-407E-A947-70E740481C1C}">
                    <a14:useLocalDpi xmlns:a14="http://schemas.microsoft.com/office/drawing/2010/main" xmlns="" val="0"/>
                  </a:ext>
                </a:extLst>
              </a:blip>
              <a:stretch>
                <a:fillRect/>
              </a:stretch>
            </a:blipFill>
            <a:sp3d z="57200" extrusionH="10600" prstMaterial="plastic">
              <a:bevelT w="101600" h="8600" prst="relaxedInset"/>
              <a:bevelB w="8600" h="8600" prst="relaxedInset"/>
            </a:sp3d>
          </p:spPr>
          <p:style>
            <a:lnRef idx="0">
              <a:schemeClr val="lt1">
                <a:hueOff val="0"/>
                <a:satOff val="0"/>
                <a:lumOff val="0"/>
                <a:alphaOff val="0"/>
              </a:schemeClr>
            </a:lnRef>
            <a:fillRef idx="1">
              <a:scrgbClr r="0" g="0" b="0"/>
            </a:fillRef>
            <a:effectRef idx="1">
              <a:schemeClr val="accent4">
                <a:tint val="50000"/>
                <a:hueOff val="-21430"/>
                <a:satOff val="-976"/>
                <a:lumOff val="5476"/>
                <a:alphaOff val="0"/>
              </a:schemeClr>
            </a:effectRef>
            <a:fontRef idx="minor">
              <a:schemeClr val="lt1">
                <a:hueOff val="0"/>
                <a:satOff val="0"/>
                <a:lumOff val="0"/>
                <a:alphaOff val="0"/>
              </a:schemeClr>
            </a:fontRef>
          </p:style>
        </p:sp>
      </p:grpSp>
      <p:grpSp>
        <p:nvGrpSpPr>
          <p:cNvPr id="10" name="Diagram group"/>
          <p:cNvGrpSpPr/>
          <p:nvPr/>
        </p:nvGrpSpPr>
        <p:grpSpPr>
          <a:xfrm>
            <a:off x="447833" y="4799588"/>
            <a:ext cx="4768053" cy="2058411"/>
            <a:chOff x="0" y="3612570"/>
            <a:chExt cx="6768752" cy="1642077"/>
          </a:xfrm>
          <a:scene3d>
            <a:camera prst="perspectiveLeft" fov="0" zoom="91000">
              <a:rot lat="0" lon="0" rev="0"/>
            </a:camera>
            <a:lightRig rig="threePt" dir="t">
              <a:rot lat="0" lon="0" rev="20640000"/>
            </a:lightRig>
          </a:scene3d>
        </p:grpSpPr>
        <p:grpSp>
          <p:nvGrpSpPr>
            <p:cNvPr id="12" name="Группа 18"/>
            <p:cNvGrpSpPr/>
            <p:nvPr/>
          </p:nvGrpSpPr>
          <p:grpSpPr>
            <a:xfrm>
              <a:off x="0" y="3612570"/>
              <a:ext cx="6768752" cy="1642077"/>
              <a:chOff x="0" y="3612570"/>
              <a:chExt cx="6768752" cy="1642077"/>
            </a:xfrm>
          </p:grpSpPr>
          <p:sp>
            <p:nvSpPr>
              <p:cNvPr id="20" name="Скругленный прямоугольник 19"/>
              <p:cNvSpPr/>
              <p:nvPr/>
            </p:nvSpPr>
            <p:spPr>
              <a:xfrm>
                <a:off x="0" y="3612570"/>
                <a:ext cx="6768752" cy="1642077"/>
              </a:xfrm>
              <a:prstGeom prst="roundRect">
                <a:avLst>
                  <a:gd name="adj" fmla="val 10000"/>
                </a:avLst>
              </a:prstGeom>
              <a:sp3d extrusionH="50600" prstMaterial="metal">
                <a:bevelT w="101600" h="80600" prst="relaxedInset"/>
                <a:bevelB w="80600" h="80600" prst="relaxedInset"/>
              </a:sp3d>
            </p:spPr>
            <p:style>
              <a:lnRef idx="1">
                <a:schemeClr val="accent1"/>
              </a:lnRef>
              <a:fillRef idx="2">
                <a:schemeClr val="accent1"/>
              </a:fillRef>
              <a:effectRef idx="1">
                <a:schemeClr val="accent1"/>
              </a:effectRef>
              <a:fontRef idx="minor">
                <a:schemeClr val="dk1"/>
              </a:fontRef>
            </p:style>
          </p:sp>
          <p:sp>
            <p:nvSpPr>
              <p:cNvPr id="21" name="Скругленный прямоугольник 4"/>
              <p:cNvSpPr/>
              <p:nvPr/>
            </p:nvSpPr>
            <p:spPr>
              <a:xfrm>
                <a:off x="1517958" y="3612570"/>
                <a:ext cx="5250793" cy="1642077"/>
              </a:xfrm>
              <a:prstGeom prst="rect">
                <a:avLst/>
              </a:prstGeom>
              <a:sp3d/>
            </p:spPr>
            <p:style>
              <a:lnRef idx="0">
                <a:scrgbClr r="0" g="0" b="0"/>
              </a:lnRef>
              <a:fillRef idx="0">
                <a:scrgbClr r="0" g="0" b="0"/>
              </a:fillRef>
              <a:effectRef idx="0">
                <a:scrgbClr r="0" g="0" b="0"/>
              </a:effectRef>
              <a:fontRef idx="minor">
                <a:schemeClr val="dk1"/>
              </a:fontRef>
            </p:style>
            <p:txBody>
              <a:bodyPr lIns="76200" tIns="76200" rIns="76200" bIns="76200" spcCol="1270"/>
              <a:lstStyle/>
              <a:p>
                <a:pPr algn="ctr" defTabSz="844550">
                  <a:lnSpc>
                    <a:spcPct val="90000"/>
                  </a:lnSpc>
                  <a:spcAft>
                    <a:spcPct val="35000"/>
                  </a:spcAft>
                  <a:defRPr/>
                </a:pPr>
                <a:r>
                  <a:rPr lang="en-US" sz="1900" b="1" dirty="0">
                    <a:solidFill>
                      <a:prstClr val="black"/>
                    </a:solidFill>
                    <a:latin typeface="Bookman Old Style" panose="02050604050505020204" pitchFamily="18" charset="0"/>
                    <a:cs typeface="Times New Roman" pitchFamily="18" charset="0"/>
                  </a:rPr>
                  <a:t>I</a:t>
                </a:r>
                <a:r>
                  <a:rPr lang="ru-RU" sz="1900" b="1" dirty="0">
                    <a:solidFill>
                      <a:prstClr val="black"/>
                    </a:solidFill>
                    <a:latin typeface="Bookman Old Style" panose="02050604050505020204" pitchFamily="18" charset="0"/>
                    <a:cs typeface="Times New Roman" pitchFamily="18" charset="0"/>
                  </a:rPr>
                  <a:t> уровень</a:t>
                </a:r>
              </a:p>
              <a:p>
                <a:pPr>
                  <a:defRPr/>
                </a:pPr>
                <a:r>
                  <a:rPr lang="ru-RU" sz="1400" dirty="0">
                    <a:solidFill>
                      <a:prstClr val="black"/>
                    </a:solidFill>
                    <a:latin typeface="Bookman Old Style" panose="02050604050505020204" pitchFamily="18" charset="0"/>
                    <a:cs typeface="Times New Roman" pitchFamily="18" charset="0"/>
                  </a:rPr>
                  <a:t>медицинские организации, оказывающие первичную, в том числе первичную специализированную медико-санитарную помощь и специализированную медицинскую помощь по отдельным профилям</a:t>
                </a:r>
                <a:endParaRPr lang="ru-RU" sz="1400" dirty="0">
                  <a:solidFill>
                    <a:prstClr val="black"/>
                  </a:solidFill>
                  <a:latin typeface="Bookman Old Style" panose="02050604050505020204" pitchFamily="18" charset="0"/>
                </a:endParaRPr>
              </a:p>
            </p:txBody>
          </p:sp>
        </p:grpSp>
      </p:grpSp>
      <p:grpSp>
        <p:nvGrpSpPr>
          <p:cNvPr id="13" name="Diagram group"/>
          <p:cNvGrpSpPr/>
          <p:nvPr/>
        </p:nvGrpSpPr>
        <p:grpSpPr>
          <a:xfrm>
            <a:off x="59765" y="5052110"/>
            <a:ext cx="1663157" cy="1575889"/>
            <a:chOff x="164207" y="3776778"/>
            <a:chExt cx="1353750" cy="1313661"/>
          </a:xfrm>
          <a:scene3d>
            <a:camera prst="perspectiveLeft" zoom="91000"/>
            <a:lightRig rig="threePt" dir="t">
              <a:rot lat="0" lon="0" rev="20640000"/>
            </a:lightRig>
          </a:scene3d>
        </p:grpSpPr>
        <p:sp>
          <p:nvSpPr>
            <p:cNvPr id="23" name="Скругленный прямоугольник 22"/>
            <p:cNvSpPr/>
            <p:nvPr/>
          </p:nvSpPr>
          <p:spPr>
            <a:xfrm>
              <a:off x="164207" y="3776778"/>
              <a:ext cx="1353750" cy="1313661"/>
            </a:xfrm>
            <a:prstGeom prst="roundRect">
              <a:avLst>
                <a:gd name="adj" fmla="val 10000"/>
              </a:avLst>
            </a:prstGeom>
            <a:blipFill rotWithShape="1">
              <a:blip r:embed="rId5" cstate="print">
                <a:extLst>
                  <a:ext uri="{28A0092B-C50C-407E-A947-70E740481C1C}">
                    <a14:useLocalDpi xmlns:a14="http://schemas.microsoft.com/office/drawing/2010/main" xmlns="" val="0"/>
                  </a:ext>
                </a:extLst>
              </a:blip>
              <a:stretch>
                <a:fillRect/>
              </a:stretch>
            </a:blipFill>
            <a:sp3d z="57200" extrusionH="10600" prstMaterial="plastic">
              <a:bevelT w="101600" h="8600" prst="relaxedInset"/>
              <a:bevelB w="8600" h="8600" prst="relaxedInset"/>
            </a:sp3d>
          </p:spPr>
          <p:style>
            <a:lnRef idx="0">
              <a:schemeClr val="lt1">
                <a:hueOff val="0"/>
                <a:satOff val="0"/>
                <a:lumOff val="0"/>
                <a:alphaOff val="0"/>
              </a:schemeClr>
            </a:lnRef>
            <a:fillRef idx="1">
              <a:scrgbClr r="0" g="0" b="0"/>
            </a:fillRef>
            <a:effectRef idx="1">
              <a:schemeClr val="accent4">
                <a:tint val="50000"/>
                <a:hueOff val="-42860"/>
                <a:satOff val="-1952"/>
                <a:lumOff val="10952"/>
                <a:alphaOff val="0"/>
              </a:schemeClr>
            </a:effectRef>
            <a:fontRef idx="minor">
              <a:schemeClr val="lt1">
                <a:hueOff val="0"/>
                <a:satOff val="0"/>
                <a:lumOff val="0"/>
                <a:alphaOff val="0"/>
              </a:schemeClr>
            </a:fontRef>
          </p:style>
        </p:sp>
      </p:grpSp>
      <p:sp>
        <p:nvSpPr>
          <p:cNvPr id="6155" name="Заголовок 1"/>
          <p:cNvSpPr txBox="1">
            <a:spLocks/>
          </p:cNvSpPr>
          <p:nvPr/>
        </p:nvSpPr>
        <p:spPr bwMode="auto">
          <a:xfrm>
            <a:off x="155575" y="-44642"/>
            <a:ext cx="11698170"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ru-RU"/>
            </a:defPPr>
            <a:lvl1pPr algn="ctr">
              <a:defRPr sz="2000" b="1">
                <a:solidFill>
                  <a:prstClr val="black"/>
                </a:solidFill>
                <a:latin typeface="Times New Roman" pitchFamily="18" charset="0"/>
                <a:cs typeface="Times New Roman" pitchFamily="18" charset="0"/>
              </a:defRPr>
            </a:lvl1pPr>
          </a:lstStyle>
          <a:p>
            <a:r>
              <a:rPr lang="ru-RU" sz="2400" dirty="0">
                <a:latin typeface="Bookman Old Style" panose="02050604050505020204" pitchFamily="18" charset="0"/>
              </a:rPr>
              <a:t>Трехуровневая система оказания медицинской помощи, 2018 год</a:t>
            </a:r>
          </a:p>
        </p:txBody>
      </p:sp>
      <p:graphicFrame>
        <p:nvGraphicFramePr>
          <p:cNvPr id="16" name="Таблица 15"/>
          <p:cNvGraphicFramePr>
            <a:graphicFrameLocks noGrp="1"/>
          </p:cNvGraphicFramePr>
          <p:nvPr>
            <p:extLst>
              <p:ext uri="{D42A27DB-BD31-4B8C-83A1-F6EECF244321}">
                <p14:modId xmlns:p14="http://schemas.microsoft.com/office/powerpoint/2010/main" xmlns="" val="1838460319"/>
              </p:ext>
            </p:extLst>
          </p:nvPr>
        </p:nvGraphicFramePr>
        <p:xfrm>
          <a:off x="5315549" y="418908"/>
          <a:ext cx="6019848" cy="2030974"/>
        </p:xfrm>
        <a:graphic>
          <a:graphicData uri="http://schemas.openxmlformats.org/drawingml/2006/table">
            <a:tbl>
              <a:tblPr firstRow="1" bandRow="1">
                <a:tableStyleId>{69CF1AB2-1976-4502-BF36-3FF5EA218861}</a:tableStyleId>
              </a:tblPr>
              <a:tblGrid>
                <a:gridCol w="4707113">
                  <a:extLst>
                    <a:ext uri="{9D8B030D-6E8A-4147-A177-3AD203B41FA5}">
                      <a16:colId xmlns:a16="http://schemas.microsoft.com/office/drawing/2014/main" xmlns="" val="20000"/>
                    </a:ext>
                  </a:extLst>
                </a:gridCol>
                <a:gridCol w="563912">
                  <a:extLst>
                    <a:ext uri="{9D8B030D-6E8A-4147-A177-3AD203B41FA5}">
                      <a16:colId xmlns:a16="http://schemas.microsoft.com/office/drawing/2014/main" xmlns="" val="20001"/>
                    </a:ext>
                  </a:extLst>
                </a:gridCol>
                <a:gridCol w="748823">
                  <a:extLst>
                    <a:ext uri="{9D8B030D-6E8A-4147-A177-3AD203B41FA5}">
                      <a16:colId xmlns:a16="http://schemas.microsoft.com/office/drawing/2014/main" xmlns="" val="20002"/>
                    </a:ext>
                  </a:extLst>
                </a:gridCol>
              </a:tblGrid>
              <a:tr h="336931">
                <a:tc>
                  <a:txBody>
                    <a:bodyPr/>
                    <a:lstStyle/>
                    <a:p>
                      <a:r>
                        <a:rPr lang="ru-RU" sz="1100" b="1" dirty="0">
                          <a:latin typeface="Bookman Old Style" panose="02050604050505020204" pitchFamily="18" charset="0"/>
                          <a:cs typeface="Times New Roman" panose="02020603050405020304" pitchFamily="18" charset="0"/>
                        </a:rPr>
                        <a:t>Медицинские организации</a:t>
                      </a:r>
                    </a:p>
                  </a:txBody>
                  <a:tcPr anchor="ctr">
                    <a:lnL w="57150" cap="flat" cmpd="sng" algn="ctr">
                      <a:solidFill>
                        <a:schemeClr val="accent1"/>
                      </a:solidFill>
                      <a:prstDash val="solid"/>
                      <a:round/>
                      <a:headEnd type="none" w="med" len="med"/>
                      <a:tailEnd type="none" w="med" len="med"/>
                    </a:lnL>
                    <a:lnT w="57150" cap="flat" cmpd="sng" algn="ctr">
                      <a:solidFill>
                        <a:schemeClr val="accent1"/>
                      </a:solidFill>
                      <a:prstDash val="solid"/>
                      <a:round/>
                      <a:headEnd type="none" w="med" len="med"/>
                      <a:tailEnd type="none" w="med" len="med"/>
                    </a:lnT>
                    <a:solidFill>
                      <a:schemeClr val="accent3"/>
                    </a:solidFill>
                  </a:tcPr>
                </a:tc>
                <a:tc>
                  <a:txBody>
                    <a:bodyPr/>
                    <a:lstStyle/>
                    <a:p>
                      <a:endParaRPr lang="ru-RU" sz="1100" b="0" dirty="0">
                        <a:latin typeface="Bookman Old Style" panose="02050604050505020204" pitchFamily="18" charset="0"/>
                        <a:cs typeface="Times New Roman" panose="02020603050405020304" pitchFamily="18" charset="0"/>
                      </a:endParaRPr>
                    </a:p>
                  </a:txBody>
                  <a:tcPr>
                    <a:lnT w="57150" cap="flat" cmpd="sng" algn="ctr">
                      <a:solidFill>
                        <a:schemeClr val="accent1"/>
                      </a:solidFill>
                      <a:prstDash val="solid"/>
                      <a:round/>
                      <a:headEnd type="none" w="med" len="med"/>
                      <a:tailEnd type="none" w="med" len="med"/>
                    </a:lnT>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900" b="0" dirty="0">
                          <a:latin typeface="Bookman Old Style" panose="02050604050505020204" pitchFamily="18" charset="0"/>
                          <a:cs typeface="Times New Roman" panose="02020603050405020304" pitchFamily="18" charset="0"/>
                        </a:rPr>
                        <a:t>Стоимость </a:t>
                      </a:r>
                    </a:p>
                  </a:txBody>
                  <a:tcPr anchor="ctr">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6"/>
                  </a:ext>
                </a:extLst>
              </a:tr>
              <a:tr h="252699">
                <a:tc>
                  <a:txBody>
                    <a:bodyPr/>
                    <a:lstStyle/>
                    <a:p>
                      <a:r>
                        <a:rPr lang="ru-RU" sz="1200" b="0" u="none" strike="noStrike" dirty="0">
                          <a:effectLst/>
                          <a:latin typeface="Bookman Old Style" panose="02050604050505020204" pitchFamily="18" charset="0"/>
                          <a:cs typeface="Times New Roman" panose="02020603050405020304" pitchFamily="18" charset="0"/>
                        </a:rPr>
                        <a:t>Больницы</a:t>
                      </a:r>
                      <a:endParaRPr lang="ru-RU" sz="1200" b="0" dirty="0">
                        <a:latin typeface="Bookman Old Style" panose="02050604050505020204" pitchFamily="18" charset="0"/>
                        <a:cs typeface="Times New Roman" panose="02020603050405020304" pitchFamily="18" charset="0"/>
                      </a:endParaRPr>
                    </a:p>
                  </a:txBody>
                  <a:tcPr anchor="ctr">
                    <a:lnL w="57150" cap="flat" cmpd="sng" algn="ctr">
                      <a:solidFill>
                        <a:schemeClr val="accent1"/>
                      </a:solidFill>
                      <a:prstDash val="solid"/>
                      <a:round/>
                      <a:headEnd type="none" w="med" len="med"/>
                      <a:tailEnd type="none" w="med" len="med"/>
                    </a:lnL>
                    <a:solidFill>
                      <a:schemeClr val="accent3">
                        <a:lumMod val="60000"/>
                        <a:lumOff val="40000"/>
                      </a:schemeClr>
                    </a:solidFill>
                  </a:tcPr>
                </a:tc>
                <a:tc>
                  <a:txBody>
                    <a:bodyPr/>
                    <a:lstStyle/>
                    <a:p>
                      <a:r>
                        <a:rPr lang="ru-RU" sz="1100" b="0" dirty="0">
                          <a:latin typeface="Bookman Old Style" panose="02050604050505020204" pitchFamily="18" charset="0"/>
                          <a:cs typeface="Times New Roman" panose="02020603050405020304" pitchFamily="18" charset="0"/>
                        </a:rPr>
                        <a:t>5</a:t>
                      </a:r>
                    </a:p>
                  </a:txBody>
                  <a:tcPr>
                    <a:solidFill>
                      <a:schemeClr val="accent3">
                        <a:lumMod val="60000"/>
                        <a:lumOff val="40000"/>
                      </a:schemeClr>
                    </a:solidFill>
                  </a:tcPr>
                </a:tc>
                <a:tc row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prstClr val="black"/>
                          </a:solidFill>
                          <a:latin typeface="Bookman Old Style" panose="02050604050505020204" pitchFamily="18" charset="0"/>
                          <a:cs typeface="Times New Roman" pitchFamily="18" charset="0"/>
                        </a:rPr>
                        <a:t>26,6% </a:t>
                      </a:r>
                      <a:endParaRPr lang="ru-RU" sz="1050" dirty="0">
                        <a:latin typeface="Bookman Old Style" panose="02050604050505020204" pitchFamily="18" charset="0"/>
                        <a:cs typeface="Times New Roman" panose="02020603050405020304" pitchFamily="18" charset="0"/>
                      </a:endParaRPr>
                    </a:p>
                  </a:txBody>
                  <a:tcPr anchor="ctr">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0"/>
                  </a:ext>
                </a:extLst>
              </a:tr>
              <a:tr h="2526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u="none" strike="noStrike" dirty="0">
                          <a:effectLst/>
                          <a:latin typeface="Bookman Old Style" panose="02050604050505020204" pitchFamily="18" charset="0"/>
                          <a:cs typeface="Times New Roman" panose="02020603050405020304" pitchFamily="18" charset="0"/>
                        </a:rPr>
                        <a:t>Учреждения охраны материнства и детства</a:t>
                      </a:r>
                      <a:endParaRPr lang="ru-RU" sz="1200" b="0" i="0" u="none" strike="noStrike" dirty="0">
                        <a:solidFill>
                          <a:srgbClr val="000000"/>
                        </a:solidFill>
                        <a:effectLst/>
                        <a:latin typeface="Bookman Old Style" panose="02050604050505020204" pitchFamily="18" charset="0"/>
                        <a:cs typeface="Times New Roman" panose="02020603050405020304" pitchFamily="18" charset="0"/>
                      </a:endParaRPr>
                    </a:p>
                  </a:txBody>
                  <a:tcPr anchor="ctr">
                    <a:lnL w="57150" cap="flat" cmpd="sng" algn="ctr">
                      <a:solidFill>
                        <a:schemeClr val="accent1"/>
                      </a:solidFill>
                      <a:prstDash val="solid"/>
                      <a:round/>
                      <a:headEnd type="none" w="med" len="med"/>
                      <a:tailEnd type="none" w="med" len="med"/>
                    </a:lnL>
                    <a:solidFill>
                      <a:schemeClr val="accent3">
                        <a:lumMod val="60000"/>
                        <a:lumOff val="40000"/>
                      </a:schemeClr>
                    </a:solidFill>
                  </a:tcPr>
                </a:tc>
                <a:tc>
                  <a:txBody>
                    <a:bodyPr/>
                    <a:lstStyle/>
                    <a:p>
                      <a:r>
                        <a:rPr lang="ru-RU" sz="1100" b="0" dirty="0">
                          <a:latin typeface="Bookman Old Style" panose="02050604050505020204" pitchFamily="18" charset="0"/>
                          <a:cs typeface="Times New Roman" panose="02020603050405020304" pitchFamily="18" charset="0"/>
                        </a:rPr>
                        <a:t>1</a:t>
                      </a:r>
                    </a:p>
                  </a:txBody>
                  <a:tcPr>
                    <a:solidFill>
                      <a:schemeClr val="accent3">
                        <a:lumMod val="60000"/>
                        <a:lumOff val="40000"/>
                      </a:schemeClr>
                    </a:solidFill>
                  </a:tcPr>
                </a:tc>
                <a:tc vMerge="1">
                  <a:txBody>
                    <a:bodyPr/>
                    <a:lstStyle/>
                    <a:p>
                      <a:endParaRPr lang="ru-RU" sz="1050" b="0" dirty="0">
                        <a:latin typeface="Times New Roman" panose="02020603050405020304" pitchFamily="18" charset="0"/>
                        <a:cs typeface="Times New Roman" panose="02020603050405020304" pitchFamily="18" charset="0"/>
                      </a:endParaRPr>
                    </a:p>
                  </a:txBody>
                  <a:tcPr>
                    <a:lnR w="57150" cap="flat" cmpd="sng" algn="ctr">
                      <a:solidFill>
                        <a:schemeClr val="accent1"/>
                      </a:solidFill>
                      <a:prstDash val="solid"/>
                      <a:round/>
                      <a:headEnd type="none" w="med" len="med"/>
                      <a:tailEnd type="none" w="med" len="med"/>
                    </a:lnR>
                    <a:solidFill>
                      <a:schemeClr val="bg1"/>
                    </a:solidFill>
                  </a:tcPr>
                </a:tc>
                <a:extLst>
                  <a:ext uri="{0D108BD9-81ED-4DB2-BD59-A6C34878D82A}">
                    <a16:rowId xmlns:a16="http://schemas.microsoft.com/office/drawing/2014/main" xmlns="" val="10001"/>
                  </a:ext>
                </a:extLst>
              </a:tr>
              <a:tr h="252699">
                <a:tc>
                  <a:txBody>
                    <a:bodyPr/>
                    <a:lstStyle/>
                    <a:p>
                      <a:r>
                        <a:rPr lang="ru-RU" sz="1200" b="0" u="none" strike="noStrike" dirty="0">
                          <a:effectLst/>
                          <a:latin typeface="Bookman Old Style" panose="02050604050505020204" pitchFamily="18" charset="0"/>
                          <a:cs typeface="Times New Roman" panose="02020603050405020304" pitchFamily="18" charset="0"/>
                        </a:rPr>
                        <a:t>Диспансеры</a:t>
                      </a:r>
                      <a:endParaRPr lang="ru-RU" sz="1200" b="0" dirty="0">
                        <a:latin typeface="Bookman Old Style" panose="02050604050505020204" pitchFamily="18" charset="0"/>
                        <a:cs typeface="Times New Roman" panose="02020603050405020304" pitchFamily="18" charset="0"/>
                      </a:endParaRPr>
                    </a:p>
                  </a:txBody>
                  <a:tcPr anchor="ctr">
                    <a:lnL w="57150" cap="flat" cmpd="sng" algn="ctr">
                      <a:solidFill>
                        <a:schemeClr val="accent1"/>
                      </a:solidFill>
                      <a:prstDash val="solid"/>
                      <a:round/>
                      <a:headEnd type="none" w="med" len="med"/>
                      <a:tailEnd type="none" w="med" len="med"/>
                    </a:lnL>
                    <a:solidFill>
                      <a:schemeClr val="accent3">
                        <a:lumMod val="60000"/>
                        <a:lumOff val="40000"/>
                      </a:schemeClr>
                    </a:solidFill>
                  </a:tcPr>
                </a:tc>
                <a:tc>
                  <a:txBody>
                    <a:bodyPr/>
                    <a:lstStyle/>
                    <a:p>
                      <a:r>
                        <a:rPr lang="ru-RU" sz="1100" b="0" dirty="0">
                          <a:latin typeface="Bookman Old Style" panose="02050604050505020204" pitchFamily="18" charset="0"/>
                          <a:cs typeface="Times New Roman" panose="02020603050405020304" pitchFamily="18" charset="0"/>
                        </a:rPr>
                        <a:t>1</a:t>
                      </a:r>
                    </a:p>
                  </a:txBody>
                  <a:tcPr>
                    <a:solidFill>
                      <a:schemeClr val="accent3">
                        <a:lumMod val="60000"/>
                        <a:lumOff val="40000"/>
                      </a:schemeClr>
                    </a:solidFill>
                  </a:tcPr>
                </a:tc>
                <a:tc vMerge="1">
                  <a:txBody>
                    <a:bodyPr/>
                    <a:lstStyle/>
                    <a:p>
                      <a:endParaRPr lang="ru-RU" sz="1050" b="0" dirty="0">
                        <a:latin typeface="Times New Roman" panose="02020603050405020304" pitchFamily="18" charset="0"/>
                        <a:cs typeface="Times New Roman" panose="02020603050405020304" pitchFamily="18" charset="0"/>
                      </a:endParaRPr>
                    </a:p>
                  </a:txBody>
                  <a:tcPr>
                    <a:lnR w="57150" cap="flat" cmpd="sng" algn="ctr">
                      <a:solidFill>
                        <a:schemeClr val="accent1"/>
                      </a:solidFill>
                      <a:prstDash val="solid"/>
                      <a:round/>
                      <a:headEnd type="none" w="med" len="med"/>
                      <a:tailEnd type="none" w="med" len="med"/>
                    </a:lnR>
                    <a:solidFill>
                      <a:schemeClr val="bg1"/>
                    </a:solidFill>
                  </a:tcPr>
                </a:tc>
                <a:extLst>
                  <a:ext uri="{0D108BD9-81ED-4DB2-BD59-A6C34878D82A}">
                    <a16:rowId xmlns:a16="http://schemas.microsoft.com/office/drawing/2014/main" xmlns="" val="10002"/>
                  </a:ext>
                </a:extLst>
              </a:tr>
              <a:tr h="2526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u="none" strike="noStrike" dirty="0">
                          <a:effectLst/>
                          <a:latin typeface="Bookman Old Style" panose="02050604050505020204" pitchFamily="18" charset="0"/>
                          <a:cs typeface="Times New Roman" panose="02020603050405020304" pitchFamily="18" charset="0"/>
                        </a:rPr>
                        <a:t>Федеральные медицинские организации</a:t>
                      </a:r>
                      <a:endParaRPr lang="ru-RU" sz="1200" b="0" i="0" u="none" strike="noStrike" dirty="0">
                        <a:solidFill>
                          <a:srgbClr val="000000"/>
                        </a:solidFill>
                        <a:effectLst/>
                        <a:latin typeface="Bookman Old Style" panose="02050604050505020204" pitchFamily="18" charset="0"/>
                        <a:cs typeface="Times New Roman" panose="02020603050405020304" pitchFamily="18" charset="0"/>
                      </a:endParaRPr>
                    </a:p>
                  </a:txBody>
                  <a:tcPr anchor="ctr">
                    <a:lnL w="57150" cap="flat" cmpd="sng" algn="ctr">
                      <a:solidFill>
                        <a:schemeClr val="accent1"/>
                      </a:solidFill>
                      <a:prstDash val="solid"/>
                      <a:round/>
                      <a:headEnd type="none" w="med" len="med"/>
                      <a:tailEnd type="none" w="med" len="med"/>
                    </a:lnL>
                    <a:solidFill>
                      <a:schemeClr val="accent3">
                        <a:lumMod val="60000"/>
                        <a:lumOff val="40000"/>
                      </a:schemeClr>
                    </a:solidFill>
                  </a:tcPr>
                </a:tc>
                <a:tc>
                  <a:txBody>
                    <a:bodyPr/>
                    <a:lstStyle/>
                    <a:p>
                      <a:r>
                        <a:rPr lang="ru-RU" sz="1100" b="0" dirty="0">
                          <a:latin typeface="Bookman Old Style" panose="02050604050505020204" pitchFamily="18" charset="0"/>
                          <a:cs typeface="Times New Roman" panose="02020603050405020304" pitchFamily="18" charset="0"/>
                        </a:rPr>
                        <a:t>2</a:t>
                      </a:r>
                    </a:p>
                  </a:txBody>
                  <a:tcPr>
                    <a:solidFill>
                      <a:schemeClr val="accent3">
                        <a:lumMod val="60000"/>
                        <a:lumOff val="40000"/>
                      </a:schemeClr>
                    </a:solidFill>
                  </a:tcPr>
                </a:tc>
                <a:tc vMerge="1">
                  <a:txBody>
                    <a:bodyPr/>
                    <a:lstStyle/>
                    <a:p>
                      <a:endParaRPr lang="ru-RU" sz="1050" b="0" dirty="0">
                        <a:latin typeface="Times New Roman" panose="02020603050405020304" pitchFamily="18" charset="0"/>
                        <a:cs typeface="Times New Roman" panose="02020603050405020304" pitchFamily="18" charset="0"/>
                      </a:endParaRPr>
                    </a:p>
                  </a:txBody>
                  <a:tcPr>
                    <a:lnR w="57150" cap="flat" cmpd="sng" algn="ctr">
                      <a:solidFill>
                        <a:schemeClr val="accent1"/>
                      </a:solidFill>
                      <a:prstDash val="solid"/>
                      <a:round/>
                      <a:headEnd type="none" w="med" len="med"/>
                      <a:tailEnd type="none" w="med" len="med"/>
                    </a:lnR>
                    <a:solidFill>
                      <a:schemeClr val="bg1"/>
                    </a:solidFill>
                  </a:tcPr>
                </a:tc>
                <a:extLst>
                  <a:ext uri="{0D108BD9-81ED-4DB2-BD59-A6C34878D82A}">
                    <a16:rowId xmlns:a16="http://schemas.microsoft.com/office/drawing/2014/main" xmlns="" val="10003"/>
                  </a:ext>
                </a:extLst>
              </a:tr>
              <a:tr h="2386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0" u="none" strike="noStrike" dirty="0">
                          <a:effectLst/>
                          <a:latin typeface="Bookman Old Style" panose="02050604050505020204" pitchFamily="18" charset="0"/>
                          <a:cs typeface="Times New Roman" panose="02020603050405020304" pitchFamily="18" charset="0"/>
                        </a:rPr>
                        <a:t>Государственные ГМО подведомственные МЗ других регионов</a:t>
                      </a:r>
                      <a:endParaRPr lang="ru-RU" sz="1100" b="0" i="0" u="none" strike="noStrike" dirty="0">
                        <a:solidFill>
                          <a:srgbClr val="000000"/>
                        </a:solidFill>
                        <a:effectLst/>
                        <a:latin typeface="Bookman Old Style" panose="02050604050505020204" pitchFamily="18" charset="0"/>
                        <a:cs typeface="Times New Roman" panose="02020603050405020304" pitchFamily="18" charset="0"/>
                      </a:endParaRPr>
                    </a:p>
                  </a:txBody>
                  <a:tcPr anchor="ctr">
                    <a:lnL w="57150" cap="flat" cmpd="sng" algn="ctr">
                      <a:solidFill>
                        <a:schemeClr val="accent1"/>
                      </a:solidFill>
                      <a:prstDash val="solid"/>
                      <a:round/>
                      <a:headEnd type="none" w="med" len="med"/>
                      <a:tailEnd type="none" w="med" len="med"/>
                    </a:lnL>
                    <a:solidFill>
                      <a:schemeClr val="accent3">
                        <a:lumMod val="60000"/>
                        <a:lumOff val="40000"/>
                      </a:schemeClr>
                    </a:solidFill>
                  </a:tcPr>
                </a:tc>
                <a:tc>
                  <a:txBody>
                    <a:bodyPr/>
                    <a:lstStyle/>
                    <a:p>
                      <a:r>
                        <a:rPr lang="ru-RU" sz="1100" b="0" dirty="0">
                          <a:latin typeface="Bookman Old Style" panose="02050604050505020204" pitchFamily="18" charset="0"/>
                          <a:cs typeface="Times New Roman" panose="02020603050405020304" pitchFamily="18" charset="0"/>
                        </a:rPr>
                        <a:t>2</a:t>
                      </a:r>
                    </a:p>
                  </a:txBody>
                  <a:tcPr>
                    <a:solidFill>
                      <a:schemeClr val="accent3">
                        <a:lumMod val="60000"/>
                        <a:lumOff val="40000"/>
                      </a:schemeClr>
                    </a:solidFill>
                  </a:tcPr>
                </a:tc>
                <a:tc vMerge="1">
                  <a:txBody>
                    <a:bodyPr/>
                    <a:lstStyle/>
                    <a:p>
                      <a:endParaRPr lang="ru-RU" sz="1050" b="0" dirty="0">
                        <a:latin typeface="Times New Roman" panose="02020603050405020304" pitchFamily="18" charset="0"/>
                        <a:cs typeface="Times New Roman" panose="02020603050405020304" pitchFamily="18" charset="0"/>
                      </a:endParaRPr>
                    </a:p>
                  </a:txBody>
                  <a:tcPr>
                    <a:lnR w="57150" cap="flat" cmpd="sng" algn="ctr">
                      <a:solidFill>
                        <a:schemeClr val="accent1"/>
                      </a:solidFill>
                      <a:prstDash val="solid"/>
                      <a:round/>
                      <a:headEnd type="none" w="med" len="med"/>
                      <a:tailEnd type="none" w="med" len="med"/>
                    </a:lnR>
                    <a:solidFill>
                      <a:schemeClr val="bg1"/>
                    </a:solidFill>
                  </a:tcPr>
                </a:tc>
                <a:extLst>
                  <a:ext uri="{0D108BD9-81ED-4DB2-BD59-A6C34878D82A}">
                    <a16:rowId xmlns:a16="http://schemas.microsoft.com/office/drawing/2014/main" xmlns="" val="10004"/>
                  </a:ext>
                </a:extLst>
              </a:tr>
              <a:tr h="308854">
                <a:tc>
                  <a:txBody>
                    <a:bodyPr/>
                    <a:lstStyle/>
                    <a:p>
                      <a:r>
                        <a:rPr lang="ru-RU" sz="1000" b="1" u="none" strike="noStrike" dirty="0">
                          <a:effectLst/>
                          <a:latin typeface="Bookman Old Style" panose="02050604050505020204" pitchFamily="18" charset="0"/>
                          <a:cs typeface="Times New Roman" panose="02020603050405020304" pitchFamily="18" charset="0"/>
                        </a:rPr>
                        <a:t>ИТОГО</a:t>
                      </a:r>
                      <a:endParaRPr lang="ru-RU" sz="1000" b="1" dirty="0">
                        <a:latin typeface="Bookman Old Style" panose="02050604050505020204" pitchFamily="18" charset="0"/>
                        <a:cs typeface="Times New Roman" panose="02020603050405020304" pitchFamily="18" charset="0"/>
                      </a:endParaRPr>
                    </a:p>
                  </a:txBody>
                  <a:tcPr>
                    <a:lnL w="57150" cap="flat" cmpd="sng" algn="ctr">
                      <a:solidFill>
                        <a:schemeClr val="accent1"/>
                      </a:solidFill>
                      <a:prstDash val="solid"/>
                      <a:round/>
                      <a:headEnd type="none" w="med" len="med"/>
                      <a:tailEnd type="none" w="med" len="med"/>
                    </a:lnL>
                    <a:lnB w="57150" cap="flat" cmpd="sng" algn="ctr">
                      <a:solidFill>
                        <a:schemeClr val="accent1"/>
                      </a:solidFill>
                      <a:prstDash val="solid"/>
                      <a:round/>
                      <a:headEnd type="none" w="med" len="med"/>
                      <a:tailEnd type="none" w="med" len="med"/>
                    </a:lnB>
                    <a:solidFill>
                      <a:schemeClr val="accent3">
                        <a:lumMod val="60000"/>
                        <a:lumOff val="40000"/>
                      </a:schemeClr>
                    </a:solidFill>
                  </a:tcPr>
                </a:tc>
                <a:tc>
                  <a:txBody>
                    <a:bodyPr/>
                    <a:lstStyle/>
                    <a:p>
                      <a:r>
                        <a:rPr lang="ru-RU" sz="1400" b="1" dirty="0">
                          <a:latin typeface="Bookman Old Style" panose="02050604050505020204" pitchFamily="18" charset="0"/>
                          <a:cs typeface="Times New Roman" panose="02020603050405020304" pitchFamily="18" charset="0"/>
                        </a:rPr>
                        <a:t>11</a:t>
                      </a:r>
                    </a:p>
                  </a:txBody>
                  <a:tcPr>
                    <a:lnB w="57150" cap="flat" cmpd="sng" algn="ctr">
                      <a:solidFill>
                        <a:schemeClr val="accent1"/>
                      </a:solidFill>
                      <a:prstDash val="solid"/>
                      <a:round/>
                      <a:headEnd type="none" w="med" len="med"/>
                      <a:tailEnd type="none" w="med" len="med"/>
                    </a:lnB>
                    <a:solidFill>
                      <a:schemeClr val="accent3">
                        <a:lumMod val="60000"/>
                        <a:lumOff val="40000"/>
                      </a:schemeClr>
                    </a:solidFill>
                  </a:tcPr>
                </a:tc>
                <a:tc vMerge="1">
                  <a:txBody>
                    <a:bodyPr/>
                    <a:lstStyle/>
                    <a:p>
                      <a:endParaRPr lang="ru-RU" sz="1050" b="1" dirty="0">
                        <a:latin typeface="Times New Roman" panose="02020603050405020304" pitchFamily="18" charset="0"/>
                        <a:cs typeface="Times New Roman" panose="02020603050405020304" pitchFamily="18" charset="0"/>
                      </a:endParaRPr>
                    </a:p>
                  </a:txBody>
                  <a:tcPr>
                    <a:lnR w="57150" cap="flat" cmpd="sng" algn="ctr">
                      <a:solidFill>
                        <a:schemeClr val="accent1"/>
                      </a:solidFill>
                      <a:prstDash val="solid"/>
                      <a:round/>
                      <a:headEnd type="none" w="med" len="med"/>
                      <a:tailEnd type="none" w="med" len="med"/>
                    </a:lnR>
                    <a:lnB w="571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graphicFrame>
        <p:nvGraphicFramePr>
          <p:cNvPr id="28" name="Таблица 27"/>
          <p:cNvGraphicFramePr>
            <a:graphicFrameLocks noGrp="1"/>
          </p:cNvGraphicFramePr>
          <p:nvPr>
            <p:extLst>
              <p:ext uri="{D42A27DB-BD31-4B8C-83A1-F6EECF244321}">
                <p14:modId xmlns:p14="http://schemas.microsoft.com/office/powerpoint/2010/main" xmlns="" val="123541672"/>
              </p:ext>
            </p:extLst>
          </p:nvPr>
        </p:nvGraphicFramePr>
        <p:xfrm>
          <a:off x="5310326" y="2408502"/>
          <a:ext cx="6019847" cy="1687810"/>
        </p:xfrm>
        <a:graphic>
          <a:graphicData uri="http://schemas.openxmlformats.org/drawingml/2006/table">
            <a:tbl>
              <a:tblPr firstRow="1" bandRow="1">
                <a:tableStyleId>{69CF1AB2-1976-4502-BF36-3FF5EA218861}</a:tableStyleId>
              </a:tblPr>
              <a:tblGrid>
                <a:gridCol w="4695961">
                  <a:extLst>
                    <a:ext uri="{9D8B030D-6E8A-4147-A177-3AD203B41FA5}">
                      <a16:colId xmlns:a16="http://schemas.microsoft.com/office/drawing/2014/main" xmlns="" val="20000"/>
                    </a:ext>
                  </a:extLst>
                </a:gridCol>
                <a:gridCol w="579780">
                  <a:extLst>
                    <a:ext uri="{9D8B030D-6E8A-4147-A177-3AD203B41FA5}">
                      <a16:colId xmlns:a16="http://schemas.microsoft.com/office/drawing/2014/main" xmlns="" val="20001"/>
                    </a:ext>
                  </a:extLst>
                </a:gridCol>
                <a:gridCol w="744106">
                  <a:extLst>
                    <a:ext uri="{9D8B030D-6E8A-4147-A177-3AD203B41FA5}">
                      <a16:colId xmlns:a16="http://schemas.microsoft.com/office/drawing/2014/main" xmlns="" val="20002"/>
                    </a:ext>
                  </a:extLst>
                </a:gridCol>
              </a:tblGrid>
              <a:tr h="271186">
                <a:tc>
                  <a:txBody>
                    <a:bodyPr/>
                    <a:lstStyle/>
                    <a:p>
                      <a:r>
                        <a:rPr lang="ru-RU" sz="1200" b="0" u="none" strike="noStrike" dirty="0">
                          <a:effectLst/>
                          <a:latin typeface="Bookman Old Style" panose="02050604050505020204" pitchFamily="18" charset="0"/>
                          <a:cs typeface="Times New Roman" panose="02020603050405020304" pitchFamily="18" charset="0"/>
                        </a:rPr>
                        <a:t>Больницы</a:t>
                      </a:r>
                      <a:endParaRPr lang="ru-RU" sz="1200" b="0" dirty="0">
                        <a:latin typeface="Bookman Old Style" panose="02050604050505020204" pitchFamily="18" charset="0"/>
                        <a:cs typeface="Times New Roman" panose="02020603050405020304" pitchFamily="18" charset="0"/>
                      </a:endParaRPr>
                    </a:p>
                  </a:txBody>
                  <a:tcPr anchor="ctr">
                    <a:lnL w="57150" cap="flat" cmpd="sng" algn="ctr">
                      <a:solidFill>
                        <a:schemeClr val="accent1"/>
                      </a:solidFill>
                      <a:prstDash val="solid"/>
                      <a:round/>
                      <a:headEnd type="none" w="med" len="med"/>
                      <a:tailEnd type="none" w="med" len="med"/>
                    </a:lnL>
                    <a:lnT w="57150" cap="flat" cmpd="sng" algn="ctr">
                      <a:solidFill>
                        <a:schemeClr val="accent1"/>
                      </a:solidFill>
                      <a:prstDash val="solid"/>
                      <a:round/>
                      <a:headEnd type="none" w="med" len="med"/>
                      <a:tailEnd type="none" w="med" len="med"/>
                    </a:lnT>
                    <a:solidFill>
                      <a:schemeClr val="accent3">
                        <a:lumMod val="40000"/>
                        <a:lumOff val="60000"/>
                      </a:schemeClr>
                    </a:solidFill>
                  </a:tcPr>
                </a:tc>
                <a:tc>
                  <a:txBody>
                    <a:bodyPr/>
                    <a:lstStyle/>
                    <a:p>
                      <a:r>
                        <a:rPr lang="en-US" sz="1050" b="0" dirty="0">
                          <a:latin typeface="Bookman Old Style" panose="02050604050505020204" pitchFamily="18" charset="0"/>
                          <a:cs typeface="Times New Roman" panose="02020603050405020304" pitchFamily="18" charset="0"/>
                        </a:rPr>
                        <a:t>14</a:t>
                      </a:r>
                      <a:endParaRPr lang="ru-RU" sz="1050" b="0" dirty="0">
                        <a:latin typeface="Bookman Old Style" panose="02050604050505020204" pitchFamily="18" charset="0"/>
                        <a:cs typeface="Times New Roman" panose="02020603050405020304" pitchFamily="18" charset="0"/>
                      </a:endParaRPr>
                    </a:p>
                  </a:txBody>
                  <a:tcPr>
                    <a:lnT w="57150" cap="flat" cmpd="sng" algn="ctr">
                      <a:solidFill>
                        <a:schemeClr val="accent1"/>
                      </a:solidFill>
                      <a:prstDash val="solid"/>
                      <a:round/>
                      <a:headEnd type="none" w="med" len="med"/>
                      <a:tailEnd type="none" w="med" len="med"/>
                    </a:lnT>
                    <a:solidFill>
                      <a:schemeClr val="accent3">
                        <a:lumMod val="40000"/>
                        <a:lumOff val="60000"/>
                      </a:schemeClr>
                    </a:solidFill>
                  </a:tcPr>
                </a:tc>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Times New Roman" pitchFamily="18" charset="0"/>
                        </a:rPr>
                        <a:t>31.1% </a:t>
                      </a:r>
                      <a:endParaRPr kumimoji="0" lang="ru-RU" sz="105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Times New Roman" panose="02020603050405020304" pitchFamily="18" charset="0"/>
                      </a:endParaRPr>
                    </a:p>
                    <a:p>
                      <a:endParaRPr lang="ru-RU" sz="1050" b="0" dirty="0">
                        <a:latin typeface="Bookman Old Style" panose="02050604050505020204" pitchFamily="18" charset="0"/>
                        <a:cs typeface="Times New Roman" panose="02020603050405020304" pitchFamily="18" charset="0"/>
                      </a:endParaRPr>
                    </a:p>
                  </a:txBody>
                  <a:tcPr anchor="ctr">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0"/>
                  </a:ext>
                </a:extLst>
              </a:tr>
              <a:tr h="2711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u="none" strike="noStrike" dirty="0">
                          <a:effectLst/>
                          <a:latin typeface="Bookman Old Style" panose="02050604050505020204" pitchFamily="18" charset="0"/>
                          <a:cs typeface="Times New Roman" panose="02020603050405020304" pitchFamily="18" charset="0"/>
                        </a:rPr>
                        <a:t>Учреждения охраны материнства и детства</a:t>
                      </a:r>
                      <a:endParaRPr lang="ru-RU" sz="1200" b="0" i="0" u="none" strike="noStrike" dirty="0">
                        <a:solidFill>
                          <a:srgbClr val="000000"/>
                        </a:solidFill>
                        <a:effectLst/>
                        <a:latin typeface="Bookman Old Style" panose="02050604050505020204" pitchFamily="18" charset="0"/>
                        <a:cs typeface="Times New Roman" panose="02020603050405020304" pitchFamily="18" charset="0"/>
                      </a:endParaRPr>
                    </a:p>
                  </a:txBody>
                  <a:tcPr anchor="ctr">
                    <a:lnL w="57150" cap="flat" cmpd="sng" algn="ctr">
                      <a:solidFill>
                        <a:schemeClr val="accent1"/>
                      </a:solidFill>
                      <a:prstDash val="solid"/>
                      <a:round/>
                      <a:headEnd type="none" w="med" len="med"/>
                      <a:tailEnd type="none" w="med" len="med"/>
                    </a:lnL>
                    <a:solidFill>
                      <a:schemeClr val="accent3">
                        <a:lumMod val="40000"/>
                        <a:lumOff val="60000"/>
                      </a:schemeClr>
                    </a:solidFill>
                  </a:tcPr>
                </a:tc>
                <a:tc>
                  <a:txBody>
                    <a:bodyPr/>
                    <a:lstStyle/>
                    <a:p>
                      <a:r>
                        <a:rPr lang="ru-RU" sz="1050" b="0" dirty="0">
                          <a:latin typeface="Bookman Old Style" panose="02050604050505020204" pitchFamily="18" charset="0"/>
                          <a:cs typeface="Times New Roman" panose="02020603050405020304" pitchFamily="18" charset="0"/>
                        </a:rPr>
                        <a:t>1</a:t>
                      </a:r>
                    </a:p>
                  </a:txBody>
                  <a:tcPr>
                    <a:solidFill>
                      <a:schemeClr val="accent3">
                        <a:lumMod val="40000"/>
                        <a:lumOff val="60000"/>
                      </a:schemeClr>
                    </a:solidFill>
                  </a:tcPr>
                </a:tc>
                <a:tc vMerge="1">
                  <a:txBody>
                    <a:bodyPr/>
                    <a:lstStyle/>
                    <a:p>
                      <a:endParaRPr lang="ru-RU" sz="1050" b="0" dirty="0">
                        <a:latin typeface="Times New Roman" panose="02020603050405020304" pitchFamily="18" charset="0"/>
                        <a:cs typeface="Times New Roman" panose="02020603050405020304" pitchFamily="18" charset="0"/>
                      </a:endParaRPr>
                    </a:p>
                  </a:txBody>
                  <a:tcPr>
                    <a:lnR w="57150" cap="flat" cmpd="sng" algn="ctr">
                      <a:solidFill>
                        <a:schemeClr val="accent1"/>
                      </a:solidFill>
                      <a:prstDash val="solid"/>
                      <a:round/>
                      <a:headEnd type="none" w="med" len="med"/>
                      <a:tailEnd type="none" w="med" len="med"/>
                    </a:lnR>
                    <a:solidFill>
                      <a:schemeClr val="bg1"/>
                    </a:solidFill>
                  </a:tcPr>
                </a:tc>
                <a:extLst>
                  <a:ext uri="{0D108BD9-81ED-4DB2-BD59-A6C34878D82A}">
                    <a16:rowId xmlns:a16="http://schemas.microsoft.com/office/drawing/2014/main" xmlns="" val="10001"/>
                  </a:ext>
                </a:extLst>
              </a:tr>
              <a:tr h="271186">
                <a:tc>
                  <a:txBody>
                    <a:bodyPr/>
                    <a:lstStyle/>
                    <a:p>
                      <a:r>
                        <a:rPr lang="ru-RU" sz="1200" b="0" u="none" strike="noStrike" dirty="0">
                          <a:effectLst/>
                          <a:latin typeface="Bookman Old Style" panose="02050604050505020204" pitchFamily="18" charset="0"/>
                          <a:cs typeface="Times New Roman" panose="02020603050405020304" pitchFamily="18" charset="0"/>
                        </a:rPr>
                        <a:t>Диспансеры</a:t>
                      </a:r>
                      <a:endParaRPr lang="ru-RU" sz="1200" b="0" dirty="0">
                        <a:latin typeface="Bookman Old Style" panose="02050604050505020204" pitchFamily="18" charset="0"/>
                        <a:cs typeface="Times New Roman" panose="02020603050405020304" pitchFamily="18" charset="0"/>
                      </a:endParaRPr>
                    </a:p>
                  </a:txBody>
                  <a:tcPr anchor="ctr">
                    <a:lnL w="57150" cap="flat" cmpd="sng" algn="ctr">
                      <a:solidFill>
                        <a:schemeClr val="accent1"/>
                      </a:solidFill>
                      <a:prstDash val="solid"/>
                      <a:round/>
                      <a:headEnd type="none" w="med" len="med"/>
                      <a:tailEnd type="none" w="med" len="med"/>
                    </a:lnL>
                    <a:solidFill>
                      <a:schemeClr val="accent3">
                        <a:lumMod val="40000"/>
                        <a:lumOff val="60000"/>
                      </a:schemeClr>
                    </a:solidFill>
                  </a:tcPr>
                </a:tc>
                <a:tc>
                  <a:txBody>
                    <a:bodyPr/>
                    <a:lstStyle/>
                    <a:p>
                      <a:r>
                        <a:rPr lang="en-US" sz="1050" b="0" dirty="0">
                          <a:latin typeface="Bookman Old Style" panose="02050604050505020204" pitchFamily="18" charset="0"/>
                          <a:cs typeface="Times New Roman" panose="02020603050405020304" pitchFamily="18" charset="0"/>
                        </a:rPr>
                        <a:t>5</a:t>
                      </a:r>
                      <a:endParaRPr lang="ru-RU" sz="1050" b="0" dirty="0">
                        <a:latin typeface="Bookman Old Style" panose="02050604050505020204" pitchFamily="18" charset="0"/>
                        <a:cs typeface="Times New Roman" panose="02020603050405020304" pitchFamily="18" charset="0"/>
                      </a:endParaRPr>
                    </a:p>
                  </a:txBody>
                  <a:tcPr>
                    <a:solidFill>
                      <a:schemeClr val="accent3">
                        <a:lumMod val="40000"/>
                        <a:lumOff val="60000"/>
                      </a:schemeClr>
                    </a:solidFill>
                  </a:tcPr>
                </a:tc>
                <a:tc vMerge="1">
                  <a:txBody>
                    <a:bodyPr/>
                    <a:lstStyle/>
                    <a:p>
                      <a:endParaRPr lang="ru-RU" sz="1050" b="0" dirty="0">
                        <a:latin typeface="Times New Roman" panose="02020603050405020304" pitchFamily="18" charset="0"/>
                        <a:cs typeface="Times New Roman" panose="02020603050405020304" pitchFamily="18" charset="0"/>
                      </a:endParaRPr>
                    </a:p>
                  </a:txBody>
                  <a:tcPr>
                    <a:lnR w="57150" cap="flat" cmpd="sng" algn="ctr">
                      <a:solidFill>
                        <a:schemeClr val="accent1"/>
                      </a:solidFill>
                      <a:prstDash val="solid"/>
                      <a:round/>
                      <a:headEnd type="none" w="med" len="med"/>
                      <a:tailEnd type="none" w="med" len="med"/>
                    </a:lnR>
                    <a:solidFill>
                      <a:schemeClr val="bg1"/>
                    </a:solidFill>
                  </a:tcPr>
                </a:tc>
                <a:extLst>
                  <a:ext uri="{0D108BD9-81ED-4DB2-BD59-A6C34878D82A}">
                    <a16:rowId xmlns:a16="http://schemas.microsoft.com/office/drawing/2014/main" xmlns="" val="10002"/>
                  </a:ext>
                </a:extLst>
              </a:tr>
              <a:tr h="2711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u="none" strike="noStrike" dirty="0">
                          <a:effectLst/>
                          <a:latin typeface="Bookman Old Style" panose="02050604050505020204" pitchFamily="18" charset="0"/>
                          <a:cs typeface="Times New Roman" panose="02020603050405020304" pitchFamily="18" charset="0"/>
                        </a:rPr>
                        <a:t>Центры</a:t>
                      </a:r>
                      <a:endParaRPr lang="ru-RU" sz="1200" b="0" i="0" u="none" strike="noStrike" dirty="0">
                        <a:solidFill>
                          <a:srgbClr val="000000"/>
                        </a:solidFill>
                        <a:effectLst/>
                        <a:latin typeface="Bookman Old Style" panose="02050604050505020204" pitchFamily="18" charset="0"/>
                        <a:cs typeface="Times New Roman" panose="02020603050405020304" pitchFamily="18" charset="0"/>
                      </a:endParaRPr>
                    </a:p>
                  </a:txBody>
                  <a:tcPr anchor="ctr">
                    <a:lnL w="57150" cap="flat" cmpd="sng" algn="ctr">
                      <a:solidFill>
                        <a:schemeClr val="accent1"/>
                      </a:solidFill>
                      <a:prstDash val="solid"/>
                      <a:round/>
                      <a:headEnd type="none" w="med" len="med"/>
                      <a:tailEnd type="none" w="med" len="med"/>
                    </a:lnL>
                    <a:solidFill>
                      <a:schemeClr val="accent3">
                        <a:lumMod val="40000"/>
                        <a:lumOff val="60000"/>
                      </a:schemeClr>
                    </a:solidFill>
                  </a:tcPr>
                </a:tc>
                <a:tc>
                  <a:txBody>
                    <a:bodyPr/>
                    <a:lstStyle/>
                    <a:p>
                      <a:r>
                        <a:rPr lang="en-US" sz="1050" b="0" dirty="0">
                          <a:latin typeface="Bookman Old Style" panose="02050604050505020204" pitchFamily="18" charset="0"/>
                          <a:cs typeface="Times New Roman" panose="02020603050405020304" pitchFamily="18" charset="0"/>
                        </a:rPr>
                        <a:t>1</a:t>
                      </a:r>
                      <a:endParaRPr lang="ru-RU" sz="1050" b="0" dirty="0">
                        <a:latin typeface="Bookman Old Style" panose="02050604050505020204" pitchFamily="18" charset="0"/>
                        <a:cs typeface="Times New Roman" panose="02020603050405020304" pitchFamily="18" charset="0"/>
                      </a:endParaRPr>
                    </a:p>
                  </a:txBody>
                  <a:tcPr>
                    <a:solidFill>
                      <a:schemeClr val="accent3">
                        <a:lumMod val="40000"/>
                        <a:lumOff val="60000"/>
                      </a:schemeClr>
                    </a:solidFill>
                  </a:tcPr>
                </a:tc>
                <a:tc vMerge="1">
                  <a:txBody>
                    <a:bodyPr/>
                    <a:lstStyle/>
                    <a:p>
                      <a:endParaRPr lang="ru-RU" sz="1050" b="0" dirty="0">
                        <a:latin typeface="Times New Roman" panose="02020603050405020304" pitchFamily="18" charset="0"/>
                        <a:cs typeface="Times New Roman" panose="02020603050405020304" pitchFamily="18" charset="0"/>
                      </a:endParaRPr>
                    </a:p>
                  </a:txBody>
                  <a:tcPr>
                    <a:lnR w="57150" cap="flat" cmpd="sng" algn="ctr">
                      <a:solidFill>
                        <a:schemeClr val="accent1"/>
                      </a:solidFill>
                      <a:prstDash val="solid"/>
                      <a:round/>
                      <a:headEnd type="none" w="med" len="med"/>
                      <a:tailEnd type="none" w="med" len="med"/>
                    </a:lnR>
                    <a:solidFill>
                      <a:schemeClr val="bg1"/>
                    </a:solidFill>
                  </a:tcPr>
                </a:tc>
                <a:extLst>
                  <a:ext uri="{0D108BD9-81ED-4DB2-BD59-A6C34878D82A}">
                    <a16:rowId xmlns:a16="http://schemas.microsoft.com/office/drawing/2014/main" xmlns="" val="10003"/>
                  </a:ext>
                </a:extLst>
              </a:tr>
              <a:tr h="1852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0" u="none" strike="noStrike" dirty="0">
                          <a:effectLst/>
                          <a:latin typeface="Bookman Old Style" panose="02050604050505020204" pitchFamily="18" charset="0"/>
                          <a:cs typeface="Times New Roman" panose="02020603050405020304" pitchFamily="18" charset="0"/>
                        </a:rPr>
                        <a:t>Государственные ГМО подведомственные МЗ других регионов</a:t>
                      </a:r>
                      <a:endParaRPr lang="ru-RU" sz="1100" b="0" i="0" u="none" strike="noStrike" dirty="0">
                        <a:solidFill>
                          <a:srgbClr val="000000"/>
                        </a:solidFill>
                        <a:effectLst/>
                        <a:latin typeface="Bookman Old Style" panose="02050604050505020204" pitchFamily="18" charset="0"/>
                        <a:cs typeface="Times New Roman" panose="02020603050405020304" pitchFamily="18" charset="0"/>
                      </a:endParaRPr>
                    </a:p>
                  </a:txBody>
                  <a:tcPr anchor="ctr">
                    <a:lnL w="57150" cap="flat" cmpd="sng" algn="ctr">
                      <a:solidFill>
                        <a:schemeClr val="accent1"/>
                      </a:solidFill>
                      <a:prstDash val="solid"/>
                      <a:round/>
                      <a:headEnd type="none" w="med" len="med"/>
                      <a:tailEnd type="none" w="med" len="med"/>
                    </a:lnL>
                    <a:solidFill>
                      <a:schemeClr val="accent3">
                        <a:lumMod val="40000"/>
                        <a:lumOff val="60000"/>
                      </a:schemeClr>
                    </a:solidFill>
                  </a:tcPr>
                </a:tc>
                <a:tc>
                  <a:txBody>
                    <a:bodyPr/>
                    <a:lstStyle/>
                    <a:p>
                      <a:r>
                        <a:rPr lang="en-US" sz="1050" b="0" dirty="0">
                          <a:latin typeface="Bookman Old Style" panose="02050604050505020204" pitchFamily="18" charset="0"/>
                          <a:cs typeface="Times New Roman" panose="02020603050405020304" pitchFamily="18" charset="0"/>
                        </a:rPr>
                        <a:t>1</a:t>
                      </a:r>
                      <a:endParaRPr lang="ru-RU" sz="1050" b="0" dirty="0">
                        <a:latin typeface="Bookman Old Style" panose="02050604050505020204" pitchFamily="18" charset="0"/>
                        <a:cs typeface="Times New Roman" panose="02020603050405020304" pitchFamily="18" charset="0"/>
                      </a:endParaRPr>
                    </a:p>
                  </a:txBody>
                  <a:tcPr>
                    <a:solidFill>
                      <a:schemeClr val="accent3">
                        <a:lumMod val="40000"/>
                        <a:lumOff val="60000"/>
                      </a:schemeClr>
                    </a:solidFill>
                  </a:tcPr>
                </a:tc>
                <a:tc vMerge="1">
                  <a:txBody>
                    <a:bodyPr/>
                    <a:lstStyle/>
                    <a:p>
                      <a:endParaRPr lang="ru-RU" sz="1050" b="0" dirty="0">
                        <a:latin typeface="Times New Roman" panose="02020603050405020304" pitchFamily="18" charset="0"/>
                        <a:cs typeface="Times New Roman" panose="02020603050405020304" pitchFamily="18" charset="0"/>
                      </a:endParaRPr>
                    </a:p>
                  </a:txBody>
                  <a:tcPr>
                    <a:lnR w="57150" cap="flat" cmpd="sng" algn="ctr">
                      <a:solidFill>
                        <a:schemeClr val="accent1"/>
                      </a:solidFill>
                      <a:prstDash val="solid"/>
                      <a:round/>
                      <a:headEnd type="none" w="med" len="med"/>
                      <a:tailEnd type="none" w="med" len="med"/>
                    </a:lnR>
                    <a:solidFill>
                      <a:schemeClr val="bg1"/>
                    </a:solidFill>
                  </a:tcPr>
                </a:tc>
                <a:extLst>
                  <a:ext uri="{0D108BD9-81ED-4DB2-BD59-A6C34878D82A}">
                    <a16:rowId xmlns:a16="http://schemas.microsoft.com/office/drawing/2014/main" xmlns="" val="10004"/>
                  </a:ext>
                </a:extLst>
              </a:tr>
              <a:tr h="331450">
                <a:tc>
                  <a:txBody>
                    <a:bodyPr/>
                    <a:lstStyle/>
                    <a:p>
                      <a:r>
                        <a:rPr lang="ru-RU" sz="1000" b="1" u="none" strike="noStrike" dirty="0">
                          <a:effectLst/>
                          <a:latin typeface="Bookman Old Style" panose="02050604050505020204" pitchFamily="18" charset="0"/>
                          <a:cs typeface="Times New Roman" panose="02020603050405020304" pitchFamily="18" charset="0"/>
                        </a:rPr>
                        <a:t>ИТОГО</a:t>
                      </a:r>
                      <a:endParaRPr lang="ru-RU" sz="1000" b="1" dirty="0">
                        <a:latin typeface="Bookman Old Style" panose="02050604050505020204" pitchFamily="18" charset="0"/>
                        <a:cs typeface="Times New Roman" panose="02020603050405020304" pitchFamily="18" charset="0"/>
                      </a:endParaRPr>
                    </a:p>
                  </a:txBody>
                  <a:tcPr>
                    <a:lnL w="57150" cap="flat" cmpd="sng" algn="ctr">
                      <a:solidFill>
                        <a:schemeClr val="accent1"/>
                      </a:solidFill>
                      <a:prstDash val="solid"/>
                      <a:round/>
                      <a:headEnd type="none" w="med" len="med"/>
                      <a:tailEnd type="none" w="med" len="med"/>
                    </a:lnL>
                    <a:lnB w="57150" cap="flat" cmpd="sng" algn="ctr">
                      <a:solidFill>
                        <a:schemeClr val="accent1"/>
                      </a:solidFill>
                      <a:prstDash val="solid"/>
                      <a:round/>
                      <a:headEnd type="none" w="med" len="med"/>
                      <a:tailEnd type="none" w="med" len="med"/>
                    </a:lnB>
                    <a:solidFill>
                      <a:schemeClr val="accent3">
                        <a:lumMod val="40000"/>
                        <a:lumOff val="60000"/>
                      </a:schemeClr>
                    </a:solidFill>
                  </a:tcPr>
                </a:tc>
                <a:tc>
                  <a:txBody>
                    <a:bodyPr/>
                    <a:lstStyle/>
                    <a:p>
                      <a:r>
                        <a:rPr lang="en-US" sz="1400" b="1" dirty="0">
                          <a:latin typeface="Bookman Old Style" panose="02050604050505020204" pitchFamily="18" charset="0"/>
                          <a:cs typeface="Times New Roman" panose="02020603050405020304" pitchFamily="18" charset="0"/>
                        </a:rPr>
                        <a:t>22</a:t>
                      </a:r>
                      <a:endParaRPr lang="ru-RU" sz="1400" b="1" dirty="0">
                        <a:latin typeface="Bookman Old Style" panose="02050604050505020204" pitchFamily="18" charset="0"/>
                        <a:cs typeface="Times New Roman" panose="02020603050405020304" pitchFamily="18" charset="0"/>
                      </a:endParaRPr>
                    </a:p>
                  </a:txBody>
                  <a:tcPr>
                    <a:lnB w="57150" cap="flat" cmpd="sng" algn="ctr">
                      <a:solidFill>
                        <a:schemeClr val="accent1"/>
                      </a:solidFill>
                      <a:prstDash val="solid"/>
                      <a:round/>
                      <a:headEnd type="none" w="med" len="med"/>
                      <a:tailEnd type="none" w="med" len="med"/>
                    </a:lnB>
                    <a:solidFill>
                      <a:schemeClr val="accent3">
                        <a:lumMod val="40000"/>
                        <a:lumOff val="60000"/>
                      </a:schemeClr>
                    </a:solidFill>
                  </a:tcPr>
                </a:tc>
                <a:tc vMerge="1">
                  <a:txBody>
                    <a:bodyPr/>
                    <a:lstStyle/>
                    <a:p>
                      <a:endParaRPr lang="ru-RU" sz="1050" b="1" dirty="0">
                        <a:latin typeface="Times New Roman" panose="02020603050405020304" pitchFamily="18" charset="0"/>
                        <a:cs typeface="Times New Roman" panose="02020603050405020304" pitchFamily="18" charset="0"/>
                      </a:endParaRPr>
                    </a:p>
                  </a:txBody>
                  <a:tcPr>
                    <a:lnR w="57150" cap="flat" cmpd="sng" algn="ctr">
                      <a:solidFill>
                        <a:schemeClr val="accent1"/>
                      </a:solidFill>
                      <a:prstDash val="solid"/>
                      <a:round/>
                      <a:headEnd type="none" w="med" len="med"/>
                      <a:tailEnd type="none" w="med" len="med"/>
                    </a:lnR>
                    <a:lnB w="571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graphicFrame>
        <p:nvGraphicFramePr>
          <p:cNvPr id="30" name="Таблица 29"/>
          <p:cNvGraphicFramePr>
            <a:graphicFrameLocks noGrp="1"/>
          </p:cNvGraphicFramePr>
          <p:nvPr>
            <p:extLst>
              <p:ext uri="{D42A27DB-BD31-4B8C-83A1-F6EECF244321}">
                <p14:modId xmlns:p14="http://schemas.microsoft.com/office/powerpoint/2010/main" xmlns="" val="549577901"/>
              </p:ext>
            </p:extLst>
          </p:nvPr>
        </p:nvGraphicFramePr>
        <p:xfrm>
          <a:off x="5299175" y="4032651"/>
          <a:ext cx="5998162" cy="2758440"/>
        </p:xfrm>
        <a:graphic>
          <a:graphicData uri="http://schemas.openxmlformats.org/drawingml/2006/table">
            <a:tbl>
              <a:tblPr firstRow="1" bandRow="1">
                <a:tableStyleId>{69CF1AB2-1976-4502-BF36-3FF5EA218861}</a:tableStyleId>
              </a:tblPr>
              <a:tblGrid>
                <a:gridCol w="4680154">
                  <a:extLst>
                    <a:ext uri="{9D8B030D-6E8A-4147-A177-3AD203B41FA5}">
                      <a16:colId xmlns:a16="http://schemas.microsoft.com/office/drawing/2014/main" xmlns="" val="20000"/>
                    </a:ext>
                  </a:extLst>
                </a:gridCol>
                <a:gridCol w="578531">
                  <a:extLst>
                    <a:ext uri="{9D8B030D-6E8A-4147-A177-3AD203B41FA5}">
                      <a16:colId xmlns:a16="http://schemas.microsoft.com/office/drawing/2014/main" xmlns="" val="20001"/>
                    </a:ext>
                  </a:extLst>
                </a:gridCol>
                <a:gridCol w="739477">
                  <a:extLst>
                    <a:ext uri="{9D8B030D-6E8A-4147-A177-3AD203B41FA5}">
                      <a16:colId xmlns:a16="http://schemas.microsoft.com/office/drawing/2014/main" xmlns="" val="20002"/>
                    </a:ext>
                  </a:extLst>
                </a:gridCol>
              </a:tblGrid>
              <a:tr h="259903">
                <a:tc>
                  <a:txBody>
                    <a:bodyPr/>
                    <a:lstStyle/>
                    <a:p>
                      <a:r>
                        <a:rPr lang="ru-RU" sz="1200" b="0" u="none" strike="noStrike" dirty="0">
                          <a:effectLst/>
                          <a:latin typeface="Bookman Old Style" panose="02050604050505020204" pitchFamily="18" charset="0"/>
                          <a:cs typeface="Times New Roman" panose="02020603050405020304" pitchFamily="18" charset="0"/>
                        </a:rPr>
                        <a:t>Больницы</a:t>
                      </a:r>
                      <a:endParaRPr lang="ru-RU" sz="1200" b="0" dirty="0">
                        <a:latin typeface="Bookman Old Style" panose="02050604050505020204" pitchFamily="18" charset="0"/>
                        <a:cs typeface="Times New Roman" panose="02020603050405020304" pitchFamily="18" charset="0"/>
                      </a:endParaRPr>
                    </a:p>
                  </a:txBody>
                  <a:tcPr anchor="ctr">
                    <a:lnL w="57150" cap="flat" cmpd="sng" algn="ctr">
                      <a:solidFill>
                        <a:schemeClr val="accent1"/>
                      </a:solidFill>
                      <a:prstDash val="solid"/>
                      <a:round/>
                      <a:headEnd type="none" w="med" len="med"/>
                      <a:tailEnd type="none" w="med" len="med"/>
                    </a:lnL>
                    <a:lnT w="57150" cap="flat" cmpd="sng" algn="ctr">
                      <a:solidFill>
                        <a:schemeClr val="accent1"/>
                      </a:solidFill>
                      <a:prstDash val="solid"/>
                      <a:round/>
                      <a:headEnd type="none" w="med" len="med"/>
                      <a:tailEnd type="none" w="med" len="med"/>
                    </a:lnT>
                    <a:solidFill>
                      <a:schemeClr val="accent4">
                        <a:lumMod val="20000"/>
                        <a:lumOff val="80000"/>
                      </a:schemeClr>
                    </a:solidFill>
                  </a:tcPr>
                </a:tc>
                <a:tc>
                  <a:txBody>
                    <a:bodyPr/>
                    <a:lstStyle/>
                    <a:p>
                      <a:r>
                        <a:rPr lang="en-US" sz="1050" b="0" dirty="0">
                          <a:latin typeface="Bookman Old Style" panose="02050604050505020204" pitchFamily="18" charset="0"/>
                          <a:cs typeface="Times New Roman" panose="02020603050405020304" pitchFamily="18" charset="0"/>
                        </a:rPr>
                        <a:t>15</a:t>
                      </a:r>
                      <a:endParaRPr lang="ru-RU" sz="1050" b="0" dirty="0">
                        <a:latin typeface="Bookman Old Style" panose="02050604050505020204" pitchFamily="18" charset="0"/>
                        <a:cs typeface="Times New Roman" panose="02020603050405020304" pitchFamily="18" charset="0"/>
                      </a:endParaRPr>
                    </a:p>
                  </a:txBody>
                  <a:tcPr>
                    <a:lnT w="57150" cap="flat" cmpd="sng" algn="ctr">
                      <a:solidFill>
                        <a:schemeClr val="accent1"/>
                      </a:solidFill>
                      <a:prstDash val="solid"/>
                      <a:round/>
                      <a:headEnd type="none" w="med" len="med"/>
                      <a:tailEnd type="none" w="med" len="med"/>
                    </a:lnT>
                    <a:solidFill>
                      <a:schemeClr val="accent4">
                        <a:lumMod val="20000"/>
                        <a:lumOff val="80000"/>
                      </a:schemeClr>
                    </a:solidFill>
                  </a:tcPr>
                </a:tc>
                <a:tc rowSpan="10">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Times New Roman" pitchFamily="18" charset="0"/>
                        </a:rPr>
                        <a:t>42,2% </a:t>
                      </a:r>
                      <a:endParaRPr kumimoji="0" lang="ru-RU" sz="105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Times New Roman" panose="02020603050405020304" pitchFamily="18" charset="0"/>
                      </a:endParaRPr>
                    </a:p>
                    <a:p>
                      <a:endParaRPr lang="ru-RU" sz="1050" b="0" dirty="0">
                        <a:latin typeface="Bookman Old Style" panose="02050604050505020204" pitchFamily="18" charset="0"/>
                        <a:cs typeface="Times New Roman" panose="02020603050405020304" pitchFamily="18" charset="0"/>
                      </a:endParaRPr>
                    </a:p>
                  </a:txBody>
                  <a:tcPr anchor="ctr">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0"/>
                  </a:ext>
                </a:extLst>
              </a:tr>
              <a:tr h="2599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u="none" strike="noStrike" dirty="0">
                          <a:effectLst/>
                          <a:latin typeface="Bookman Old Style" panose="02050604050505020204" pitchFamily="18" charset="0"/>
                          <a:cs typeface="Times New Roman" panose="02020603050405020304" pitchFamily="18" charset="0"/>
                        </a:rPr>
                        <a:t>Амбулаторно-поликлинические учреждения</a:t>
                      </a:r>
                    </a:p>
                  </a:txBody>
                  <a:tcPr anchor="ctr">
                    <a:lnL w="57150" cap="flat" cmpd="sng" algn="ctr">
                      <a:solidFill>
                        <a:schemeClr val="accent1"/>
                      </a:solidFill>
                      <a:prstDash val="solid"/>
                      <a:round/>
                      <a:headEnd type="none" w="med" len="med"/>
                      <a:tailEnd type="none" w="med" len="med"/>
                    </a:lnL>
                    <a:solidFill>
                      <a:schemeClr val="accent4">
                        <a:lumMod val="20000"/>
                        <a:lumOff val="80000"/>
                      </a:schemeClr>
                    </a:solidFill>
                  </a:tcPr>
                </a:tc>
                <a:tc>
                  <a:txBody>
                    <a:bodyPr/>
                    <a:lstStyle/>
                    <a:p>
                      <a:r>
                        <a:rPr lang="ru-RU" sz="1050" b="0" dirty="0">
                          <a:latin typeface="Bookman Old Style" panose="02050604050505020204" pitchFamily="18" charset="0"/>
                          <a:cs typeface="Times New Roman" panose="02020603050405020304" pitchFamily="18" charset="0"/>
                        </a:rPr>
                        <a:t>1</a:t>
                      </a:r>
                      <a:r>
                        <a:rPr lang="en-US" sz="1050" b="0" dirty="0">
                          <a:latin typeface="Bookman Old Style" panose="02050604050505020204" pitchFamily="18" charset="0"/>
                          <a:cs typeface="Times New Roman" panose="02020603050405020304" pitchFamily="18" charset="0"/>
                        </a:rPr>
                        <a:t>0</a:t>
                      </a:r>
                      <a:endParaRPr lang="ru-RU" sz="1050" b="0" dirty="0">
                        <a:latin typeface="Bookman Old Style" panose="02050604050505020204" pitchFamily="18" charset="0"/>
                        <a:cs typeface="Times New Roman" panose="02020603050405020304" pitchFamily="18" charset="0"/>
                      </a:endParaRPr>
                    </a:p>
                  </a:txBody>
                  <a:tcPr>
                    <a:solidFill>
                      <a:schemeClr val="accent4">
                        <a:lumMod val="20000"/>
                        <a:lumOff val="80000"/>
                      </a:schemeClr>
                    </a:solidFill>
                  </a:tcPr>
                </a:tc>
                <a:tc vMerge="1">
                  <a:txBody>
                    <a:bodyPr/>
                    <a:lstStyle/>
                    <a:p>
                      <a:endParaRPr lang="ru-RU" sz="1050" b="0" dirty="0">
                        <a:latin typeface="Times New Roman" panose="02020603050405020304" pitchFamily="18" charset="0"/>
                        <a:cs typeface="Times New Roman" panose="02020603050405020304" pitchFamily="18" charset="0"/>
                      </a:endParaRPr>
                    </a:p>
                  </a:txBody>
                  <a:tcPr>
                    <a:lnR w="57150" cap="flat" cmpd="sng" algn="ctr">
                      <a:solidFill>
                        <a:schemeClr val="accent1"/>
                      </a:solidFill>
                      <a:prstDash val="solid"/>
                      <a:round/>
                      <a:headEnd type="none" w="med" len="med"/>
                      <a:tailEnd type="none" w="med" len="med"/>
                    </a:lnR>
                    <a:solidFill>
                      <a:schemeClr val="bg1"/>
                    </a:solidFill>
                  </a:tcPr>
                </a:tc>
                <a:extLst>
                  <a:ext uri="{0D108BD9-81ED-4DB2-BD59-A6C34878D82A}">
                    <a16:rowId xmlns:a16="http://schemas.microsoft.com/office/drawing/2014/main" xmlns="" val="10001"/>
                  </a:ext>
                </a:extLst>
              </a:tr>
              <a:tr h="2599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u="none" strike="noStrike" dirty="0">
                          <a:effectLst/>
                          <a:latin typeface="Bookman Old Style" panose="02050604050505020204" pitchFamily="18" charset="0"/>
                          <a:cs typeface="Times New Roman" panose="02020603050405020304" pitchFamily="18" charset="0"/>
                        </a:rPr>
                        <a:t>Учреждения скорой медицинской помощи</a:t>
                      </a:r>
                    </a:p>
                  </a:txBody>
                  <a:tcPr anchor="ctr">
                    <a:lnL w="57150" cap="flat" cmpd="sng" algn="ctr">
                      <a:solidFill>
                        <a:schemeClr val="accent1"/>
                      </a:solidFill>
                      <a:prstDash val="solid"/>
                      <a:round/>
                      <a:headEnd type="none" w="med" len="med"/>
                      <a:tailEnd type="none" w="med" len="med"/>
                    </a:lnL>
                    <a:solidFill>
                      <a:schemeClr val="accent4">
                        <a:lumMod val="20000"/>
                        <a:lumOff val="80000"/>
                      </a:schemeClr>
                    </a:solidFill>
                  </a:tcPr>
                </a:tc>
                <a:tc>
                  <a:txBody>
                    <a:bodyPr/>
                    <a:lstStyle/>
                    <a:p>
                      <a:r>
                        <a:rPr lang="en-US" sz="1050" b="0" dirty="0">
                          <a:latin typeface="Bookman Old Style" panose="02050604050505020204" pitchFamily="18" charset="0"/>
                          <a:cs typeface="Times New Roman" panose="02020603050405020304" pitchFamily="18" charset="0"/>
                        </a:rPr>
                        <a:t>2</a:t>
                      </a:r>
                      <a:endParaRPr lang="ru-RU" sz="1050" b="0" dirty="0">
                        <a:latin typeface="Bookman Old Style" panose="02050604050505020204" pitchFamily="18" charset="0"/>
                        <a:cs typeface="Times New Roman" panose="02020603050405020304" pitchFamily="18" charset="0"/>
                      </a:endParaRPr>
                    </a:p>
                  </a:txBody>
                  <a:tcPr>
                    <a:solidFill>
                      <a:schemeClr val="accent4">
                        <a:lumMod val="20000"/>
                        <a:lumOff val="80000"/>
                      </a:schemeClr>
                    </a:solidFill>
                  </a:tcPr>
                </a:tc>
                <a:tc vMerge="1">
                  <a:txBody>
                    <a:bodyPr/>
                    <a:lstStyle/>
                    <a:p>
                      <a:endParaRPr lang="ru-RU" sz="1050" b="0" dirty="0">
                        <a:latin typeface="Times New Roman" panose="02020603050405020304" pitchFamily="18" charset="0"/>
                        <a:cs typeface="Times New Roman" panose="02020603050405020304" pitchFamily="18" charset="0"/>
                      </a:endParaRPr>
                    </a:p>
                  </a:txBody>
                  <a:tcPr>
                    <a:lnR w="57150" cap="flat" cmpd="sng" algn="ctr">
                      <a:solidFill>
                        <a:schemeClr val="accent1"/>
                      </a:solidFill>
                      <a:prstDash val="solid"/>
                      <a:round/>
                      <a:headEnd type="none" w="med" len="med"/>
                      <a:tailEnd type="none" w="med" len="med"/>
                    </a:lnR>
                    <a:solidFill>
                      <a:schemeClr val="bg1"/>
                    </a:solidFill>
                  </a:tcPr>
                </a:tc>
                <a:extLst>
                  <a:ext uri="{0D108BD9-81ED-4DB2-BD59-A6C34878D82A}">
                    <a16:rowId xmlns:a16="http://schemas.microsoft.com/office/drawing/2014/main" xmlns="" val="10002"/>
                  </a:ext>
                </a:extLst>
              </a:tr>
              <a:tr h="2599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u="none" strike="noStrike" dirty="0">
                          <a:effectLst/>
                          <a:latin typeface="Bookman Old Style" panose="02050604050505020204" pitchFamily="18" charset="0"/>
                          <a:cs typeface="Times New Roman" panose="02020603050405020304" pitchFamily="18" charset="0"/>
                        </a:rPr>
                        <a:t>Учреждения охраны материнства и детства</a:t>
                      </a:r>
                    </a:p>
                  </a:txBody>
                  <a:tcPr anchor="ctr">
                    <a:lnL w="57150" cap="flat" cmpd="sng" algn="ctr">
                      <a:solidFill>
                        <a:schemeClr val="accent1"/>
                      </a:solidFill>
                      <a:prstDash val="solid"/>
                      <a:round/>
                      <a:headEnd type="none" w="med" len="med"/>
                      <a:tailEnd type="none" w="med" len="med"/>
                    </a:lnL>
                    <a:solidFill>
                      <a:schemeClr val="accent4">
                        <a:lumMod val="20000"/>
                        <a:lumOff val="80000"/>
                      </a:schemeClr>
                    </a:solidFill>
                  </a:tcPr>
                </a:tc>
                <a:tc>
                  <a:txBody>
                    <a:bodyPr/>
                    <a:lstStyle/>
                    <a:p>
                      <a:r>
                        <a:rPr lang="en-US" sz="1050" b="0" dirty="0">
                          <a:latin typeface="Bookman Old Style" panose="02050604050505020204" pitchFamily="18" charset="0"/>
                          <a:cs typeface="Times New Roman" panose="02020603050405020304" pitchFamily="18" charset="0"/>
                        </a:rPr>
                        <a:t>2</a:t>
                      </a:r>
                      <a:endParaRPr lang="ru-RU" sz="1050" b="0" dirty="0">
                        <a:latin typeface="Bookman Old Style" panose="02050604050505020204" pitchFamily="18" charset="0"/>
                        <a:cs typeface="Times New Roman" panose="02020603050405020304" pitchFamily="18" charset="0"/>
                      </a:endParaRPr>
                    </a:p>
                  </a:txBody>
                  <a:tcPr>
                    <a:solidFill>
                      <a:schemeClr val="accent4">
                        <a:lumMod val="20000"/>
                        <a:lumOff val="80000"/>
                      </a:schemeClr>
                    </a:solidFill>
                  </a:tcPr>
                </a:tc>
                <a:tc vMerge="1">
                  <a:txBody>
                    <a:bodyPr/>
                    <a:lstStyle/>
                    <a:p>
                      <a:endParaRPr lang="ru-RU" sz="1050" b="0" dirty="0">
                        <a:latin typeface="Times New Roman" panose="02020603050405020304" pitchFamily="18" charset="0"/>
                        <a:cs typeface="Times New Roman" panose="02020603050405020304" pitchFamily="18" charset="0"/>
                      </a:endParaRPr>
                    </a:p>
                  </a:txBody>
                  <a:tcPr>
                    <a:lnR w="57150" cap="flat" cmpd="sng" algn="ctr">
                      <a:solidFill>
                        <a:schemeClr val="accent1"/>
                      </a:solidFill>
                      <a:prstDash val="solid"/>
                      <a:round/>
                      <a:headEnd type="none" w="med" len="med"/>
                      <a:tailEnd type="none" w="med" len="med"/>
                    </a:lnR>
                    <a:solidFill>
                      <a:schemeClr val="bg1"/>
                    </a:solidFill>
                  </a:tcPr>
                </a:tc>
                <a:extLst>
                  <a:ext uri="{0D108BD9-81ED-4DB2-BD59-A6C34878D82A}">
                    <a16:rowId xmlns:a16="http://schemas.microsoft.com/office/drawing/2014/main" xmlns="" val="10003"/>
                  </a:ext>
                </a:extLst>
              </a:tr>
              <a:tr h="2599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u="none" strike="noStrike" dirty="0">
                          <a:effectLst/>
                          <a:latin typeface="Bookman Old Style" panose="02050604050505020204" pitchFamily="18" charset="0"/>
                          <a:cs typeface="Times New Roman" panose="02020603050405020304" pitchFamily="18" charset="0"/>
                        </a:rPr>
                        <a:t>Санаторно-курортные учреждения</a:t>
                      </a:r>
                    </a:p>
                  </a:txBody>
                  <a:tcPr anchor="ctr">
                    <a:lnL w="57150" cap="flat" cmpd="sng" algn="ctr">
                      <a:solidFill>
                        <a:schemeClr val="accent1"/>
                      </a:solidFill>
                      <a:prstDash val="solid"/>
                      <a:round/>
                      <a:headEnd type="none" w="med" len="med"/>
                      <a:tailEnd type="none" w="med" len="med"/>
                    </a:lnL>
                    <a:solidFill>
                      <a:schemeClr val="accent4">
                        <a:lumMod val="20000"/>
                        <a:lumOff val="80000"/>
                      </a:schemeClr>
                    </a:solidFill>
                  </a:tcPr>
                </a:tc>
                <a:tc>
                  <a:txBody>
                    <a:bodyPr/>
                    <a:lstStyle/>
                    <a:p>
                      <a:r>
                        <a:rPr lang="en-US" sz="1050" b="0" dirty="0">
                          <a:latin typeface="Bookman Old Style" panose="02050604050505020204" pitchFamily="18" charset="0"/>
                          <a:cs typeface="Times New Roman" panose="02020603050405020304" pitchFamily="18" charset="0"/>
                        </a:rPr>
                        <a:t>3</a:t>
                      </a:r>
                      <a:endParaRPr lang="ru-RU" sz="1050" b="0" dirty="0">
                        <a:latin typeface="Bookman Old Style" panose="02050604050505020204" pitchFamily="18" charset="0"/>
                        <a:cs typeface="Times New Roman" panose="02020603050405020304" pitchFamily="18" charset="0"/>
                      </a:endParaRPr>
                    </a:p>
                  </a:txBody>
                  <a:tcPr>
                    <a:solidFill>
                      <a:schemeClr val="accent4">
                        <a:lumMod val="20000"/>
                        <a:lumOff val="80000"/>
                      </a:schemeClr>
                    </a:solidFill>
                  </a:tcPr>
                </a:tc>
                <a:tc vMerge="1">
                  <a:txBody>
                    <a:bodyPr/>
                    <a:lstStyle/>
                    <a:p>
                      <a:endParaRPr lang="ru-RU" sz="1050" b="0" dirty="0">
                        <a:latin typeface="Times New Roman" panose="02020603050405020304" pitchFamily="18" charset="0"/>
                        <a:cs typeface="Times New Roman" panose="02020603050405020304" pitchFamily="18" charset="0"/>
                      </a:endParaRPr>
                    </a:p>
                  </a:txBody>
                  <a:tcPr>
                    <a:lnR w="57150" cap="flat" cmpd="sng" algn="ctr">
                      <a:solidFill>
                        <a:schemeClr val="accent1"/>
                      </a:solidFill>
                      <a:prstDash val="solid"/>
                      <a:round/>
                      <a:headEnd type="none" w="med" len="med"/>
                      <a:tailEnd type="none" w="med" len="med"/>
                    </a:lnR>
                    <a:solidFill>
                      <a:schemeClr val="bg1"/>
                    </a:solidFill>
                  </a:tcPr>
                </a:tc>
                <a:extLst>
                  <a:ext uri="{0D108BD9-81ED-4DB2-BD59-A6C34878D82A}">
                    <a16:rowId xmlns:a16="http://schemas.microsoft.com/office/drawing/2014/main" xmlns="" val="10004"/>
                  </a:ext>
                </a:extLst>
              </a:tr>
              <a:tr h="259903">
                <a:tc>
                  <a:txBody>
                    <a:bodyPr/>
                    <a:lstStyle/>
                    <a:p>
                      <a:r>
                        <a:rPr lang="ru-RU" sz="1200" b="0" dirty="0">
                          <a:latin typeface="Bookman Old Style" panose="02050604050505020204" pitchFamily="18" charset="0"/>
                          <a:cs typeface="Times New Roman" panose="02020603050405020304" pitchFamily="18" charset="0"/>
                        </a:rPr>
                        <a:t>Федеральные медицинские организации</a:t>
                      </a:r>
                    </a:p>
                  </a:txBody>
                  <a:tcPr anchor="ctr">
                    <a:lnL w="57150" cap="flat" cmpd="sng" algn="ctr">
                      <a:solidFill>
                        <a:schemeClr val="accent1"/>
                      </a:solidFill>
                      <a:prstDash val="solid"/>
                      <a:round/>
                      <a:headEnd type="none" w="med" len="med"/>
                      <a:tailEnd type="none" w="med" len="med"/>
                    </a:lnL>
                    <a:solidFill>
                      <a:schemeClr val="accent4">
                        <a:lumMod val="20000"/>
                        <a:lumOff val="80000"/>
                      </a:schemeClr>
                    </a:solidFill>
                  </a:tcPr>
                </a:tc>
                <a:tc>
                  <a:txBody>
                    <a:bodyPr/>
                    <a:lstStyle/>
                    <a:p>
                      <a:r>
                        <a:rPr lang="en-US" sz="1050" b="0" dirty="0">
                          <a:latin typeface="Bookman Old Style" panose="02050604050505020204" pitchFamily="18" charset="0"/>
                          <a:cs typeface="Times New Roman" panose="02020603050405020304" pitchFamily="18" charset="0"/>
                        </a:rPr>
                        <a:t>4</a:t>
                      </a:r>
                      <a:endParaRPr lang="ru-RU" sz="1050" b="0" dirty="0">
                        <a:latin typeface="Bookman Old Style" panose="02050604050505020204" pitchFamily="18" charset="0"/>
                        <a:cs typeface="Times New Roman" panose="02020603050405020304" pitchFamily="18" charset="0"/>
                      </a:endParaRPr>
                    </a:p>
                  </a:txBody>
                  <a:tcPr>
                    <a:solidFill>
                      <a:schemeClr val="accent4">
                        <a:lumMod val="20000"/>
                        <a:lumOff val="80000"/>
                      </a:schemeClr>
                    </a:solidFill>
                  </a:tcPr>
                </a:tc>
                <a:tc vMerge="1">
                  <a:txBody>
                    <a:bodyPr/>
                    <a:lstStyle/>
                    <a:p>
                      <a:endParaRPr lang="ru-RU" sz="1050" b="0" dirty="0">
                        <a:latin typeface="Times New Roman" panose="02020603050405020304" pitchFamily="18" charset="0"/>
                        <a:cs typeface="Times New Roman" panose="02020603050405020304" pitchFamily="18" charset="0"/>
                      </a:endParaRPr>
                    </a:p>
                  </a:txBody>
                  <a:tcPr>
                    <a:lnR w="57150" cap="flat" cmpd="sng" algn="ctr">
                      <a:solidFill>
                        <a:schemeClr val="accent1"/>
                      </a:solidFill>
                      <a:prstDash val="solid"/>
                      <a:round/>
                      <a:headEnd type="none" w="med" len="med"/>
                      <a:tailEnd type="none" w="med" len="med"/>
                    </a:lnR>
                    <a:solidFill>
                      <a:schemeClr val="bg1"/>
                    </a:solidFill>
                  </a:tcPr>
                </a:tc>
                <a:extLst>
                  <a:ext uri="{0D108BD9-81ED-4DB2-BD59-A6C34878D82A}">
                    <a16:rowId xmlns:a16="http://schemas.microsoft.com/office/drawing/2014/main" xmlns="" val="10005"/>
                  </a:ext>
                </a:extLst>
              </a:tr>
              <a:tr h="2599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i="0" u="none" strike="noStrike" dirty="0">
                          <a:solidFill>
                            <a:srgbClr val="000000"/>
                          </a:solidFill>
                          <a:effectLst/>
                          <a:latin typeface="Bookman Old Style" panose="02050604050505020204" pitchFamily="18" charset="0"/>
                          <a:cs typeface="Times New Roman" panose="02020603050405020304" pitchFamily="18" charset="0"/>
                        </a:rPr>
                        <a:t>Негосударственные учреждения </a:t>
                      </a:r>
                    </a:p>
                  </a:txBody>
                  <a:tcPr anchor="ctr">
                    <a:lnL w="57150" cap="flat" cmpd="sng" algn="ctr">
                      <a:solidFill>
                        <a:schemeClr val="accent1"/>
                      </a:solidFill>
                      <a:prstDash val="solid"/>
                      <a:round/>
                      <a:headEnd type="none" w="med" len="med"/>
                      <a:tailEnd type="none" w="med" len="med"/>
                    </a:lnL>
                    <a:solidFill>
                      <a:schemeClr val="accent4">
                        <a:lumMod val="20000"/>
                        <a:lumOff val="80000"/>
                      </a:schemeClr>
                    </a:solidFill>
                  </a:tcPr>
                </a:tc>
                <a:tc>
                  <a:txBody>
                    <a:bodyPr/>
                    <a:lstStyle/>
                    <a:p>
                      <a:r>
                        <a:rPr lang="en-US" sz="1050" b="0" dirty="0">
                          <a:latin typeface="Bookman Old Style" panose="02050604050505020204" pitchFamily="18" charset="0"/>
                          <a:cs typeface="Times New Roman" panose="02020603050405020304" pitchFamily="18" charset="0"/>
                        </a:rPr>
                        <a:t>3</a:t>
                      </a:r>
                      <a:endParaRPr lang="ru-RU" sz="1050" b="0" dirty="0">
                        <a:latin typeface="Bookman Old Style" panose="02050604050505020204" pitchFamily="18" charset="0"/>
                        <a:cs typeface="Times New Roman" panose="02020603050405020304" pitchFamily="18" charset="0"/>
                      </a:endParaRPr>
                    </a:p>
                  </a:txBody>
                  <a:tcPr>
                    <a:solidFill>
                      <a:schemeClr val="accent4">
                        <a:lumMod val="20000"/>
                        <a:lumOff val="80000"/>
                      </a:schemeClr>
                    </a:solidFill>
                  </a:tcPr>
                </a:tc>
                <a:tc vMerge="1">
                  <a:txBody>
                    <a:bodyPr/>
                    <a:lstStyle/>
                    <a:p>
                      <a:endParaRPr lang="ru-RU" sz="1050" b="0" dirty="0">
                        <a:latin typeface="Times New Roman" panose="02020603050405020304" pitchFamily="18" charset="0"/>
                        <a:cs typeface="Times New Roman" panose="02020603050405020304" pitchFamily="18" charset="0"/>
                      </a:endParaRPr>
                    </a:p>
                  </a:txBody>
                  <a:tcPr>
                    <a:lnR w="57150" cap="flat" cmpd="sng" algn="ctr">
                      <a:solidFill>
                        <a:schemeClr val="accent1"/>
                      </a:solidFill>
                      <a:prstDash val="solid"/>
                      <a:round/>
                      <a:headEnd type="none" w="med" len="med"/>
                      <a:tailEnd type="none" w="med" len="med"/>
                    </a:lnR>
                    <a:solidFill>
                      <a:schemeClr val="bg1"/>
                    </a:solidFill>
                  </a:tcPr>
                </a:tc>
                <a:extLst>
                  <a:ext uri="{0D108BD9-81ED-4DB2-BD59-A6C34878D82A}">
                    <a16:rowId xmlns:a16="http://schemas.microsoft.com/office/drawing/2014/main" xmlns="" val="10006"/>
                  </a:ext>
                </a:extLst>
              </a:tr>
              <a:tr h="2454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0" u="none" strike="noStrike" dirty="0">
                          <a:effectLst/>
                          <a:latin typeface="Bookman Old Style" panose="02050604050505020204" pitchFamily="18" charset="0"/>
                          <a:cs typeface="Times New Roman" panose="02020603050405020304" pitchFamily="18" charset="0"/>
                        </a:rPr>
                        <a:t>Государственные ГМО подведомственные МЗ других регионов</a:t>
                      </a:r>
                      <a:endParaRPr lang="ru-RU" sz="1100" b="0" i="0" u="none" strike="noStrike" dirty="0">
                        <a:solidFill>
                          <a:srgbClr val="000000"/>
                        </a:solidFill>
                        <a:effectLst/>
                        <a:latin typeface="Bookman Old Style" panose="02050604050505020204" pitchFamily="18" charset="0"/>
                        <a:cs typeface="Times New Roman" panose="02020603050405020304" pitchFamily="18" charset="0"/>
                      </a:endParaRPr>
                    </a:p>
                  </a:txBody>
                  <a:tcPr anchor="ctr">
                    <a:lnL w="57150" cap="flat" cmpd="sng" algn="ctr">
                      <a:solidFill>
                        <a:schemeClr val="accent1"/>
                      </a:solidFill>
                      <a:prstDash val="solid"/>
                      <a:round/>
                      <a:headEnd type="none" w="med" len="med"/>
                      <a:tailEnd type="none" w="med" len="med"/>
                    </a:lnL>
                    <a:solidFill>
                      <a:schemeClr val="accent4">
                        <a:lumMod val="20000"/>
                        <a:lumOff val="80000"/>
                      </a:schemeClr>
                    </a:solidFill>
                  </a:tcPr>
                </a:tc>
                <a:tc>
                  <a:txBody>
                    <a:bodyPr/>
                    <a:lstStyle/>
                    <a:p>
                      <a:r>
                        <a:rPr lang="en-US" sz="1050" b="0" dirty="0">
                          <a:latin typeface="Bookman Old Style" panose="02050604050505020204" pitchFamily="18" charset="0"/>
                          <a:cs typeface="Times New Roman" panose="02020603050405020304" pitchFamily="18" charset="0"/>
                        </a:rPr>
                        <a:t>1</a:t>
                      </a:r>
                      <a:endParaRPr lang="ru-RU" sz="1050" b="0" dirty="0">
                        <a:latin typeface="Bookman Old Style" panose="02050604050505020204" pitchFamily="18" charset="0"/>
                        <a:cs typeface="Times New Roman" panose="02020603050405020304" pitchFamily="18" charset="0"/>
                      </a:endParaRPr>
                    </a:p>
                  </a:txBody>
                  <a:tcPr>
                    <a:solidFill>
                      <a:schemeClr val="accent4">
                        <a:lumMod val="20000"/>
                        <a:lumOff val="80000"/>
                      </a:schemeClr>
                    </a:solidFill>
                  </a:tcPr>
                </a:tc>
                <a:tc vMerge="1">
                  <a:txBody>
                    <a:bodyPr/>
                    <a:lstStyle/>
                    <a:p>
                      <a:endParaRPr lang="ru-RU" sz="1050" b="0" dirty="0">
                        <a:latin typeface="Times New Roman" panose="02020603050405020304" pitchFamily="18" charset="0"/>
                        <a:cs typeface="Times New Roman" panose="02020603050405020304" pitchFamily="18" charset="0"/>
                      </a:endParaRPr>
                    </a:p>
                  </a:txBody>
                  <a:tcPr>
                    <a:lnR w="57150" cap="flat" cmpd="sng" algn="ctr">
                      <a:solidFill>
                        <a:schemeClr val="accent1"/>
                      </a:solidFill>
                      <a:prstDash val="solid"/>
                      <a:round/>
                      <a:headEnd type="none" w="med" len="med"/>
                      <a:tailEnd type="none" w="med" len="med"/>
                    </a:lnR>
                    <a:solidFill>
                      <a:schemeClr val="bg1"/>
                    </a:solidFill>
                  </a:tcPr>
                </a:tc>
                <a:extLst>
                  <a:ext uri="{0D108BD9-81ED-4DB2-BD59-A6C34878D82A}">
                    <a16:rowId xmlns:a16="http://schemas.microsoft.com/office/drawing/2014/main" xmlns="" val="10007"/>
                  </a:ext>
                </a:extLst>
              </a:tr>
              <a:tr h="2599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i="0" u="none" strike="noStrike" dirty="0">
                          <a:solidFill>
                            <a:srgbClr val="000000"/>
                          </a:solidFill>
                          <a:effectLst/>
                          <a:latin typeface="Bookman Old Style" panose="02050604050505020204" pitchFamily="18" charset="0"/>
                          <a:cs typeface="Times New Roman" panose="02020603050405020304" pitchFamily="18" charset="0"/>
                        </a:rPr>
                        <a:t>Другие формы собственности</a:t>
                      </a:r>
                    </a:p>
                  </a:txBody>
                  <a:tcPr anchor="ctr">
                    <a:lnL w="57150" cap="flat" cmpd="sng" algn="ctr">
                      <a:solidFill>
                        <a:schemeClr val="accent1"/>
                      </a:solidFill>
                      <a:prstDash val="solid"/>
                      <a:round/>
                      <a:headEnd type="none" w="med" len="med"/>
                      <a:tailEnd type="none" w="med" len="med"/>
                    </a:lnL>
                    <a:solidFill>
                      <a:schemeClr val="accent4">
                        <a:lumMod val="20000"/>
                        <a:lumOff val="80000"/>
                      </a:schemeClr>
                    </a:solidFill>
                  </a:tcPr>
                </a:tc>
                <a:tc>
                  <a:txBody>
                    <a:bodyPr/>
                    <a:lstStyle/>
                    <a:p>
                      <a:r>
                        <a:rPr lang="en-US" sz="1050" b="0" dirty="0">
                          <a:latin typeface="Bookman Old Style" panose="02050604050505020204" pitchFamily="18" charset="0"/>
                          <a:cs typeface="Times New Roman" panose="02020603050405020304" pitchFamily="18" charset="0"/>
                        </a:rPr>
                        <a:t>43</a:t>
                      </a:r>
                      <a:endParaRPr lang="ru-RU" sz="1050" b="0" dirty="0">
                        <a:latin typeface="Bookman Old Style" panose="02050604050505020204" pitchFamily="18" charset="0"/>
                        <a:cs typeface="Times New Roman" panose="02020603050405020304" pitchFamily="18" charset="0"/>
                      </a:endParaRPr>
                    </a:p>
                  </a:txBody>
                  <a:tcPr anchor="ctr">
                    <a:solidFill>
                      <a:schemeClr val="accent4">
                        <a:lumMod val="20000"/>
                        <a:lumOff val="80000"/>
                      </a:schemeClr>
                    </a:solidFill>
                  </a:tcPr>
                </a:tc>
                <a:tc vMerge="1">
                  <a:txBody>
                    <a:bodyPr/>
                    <a:lstStyle/>
                    <a:p>
                      <a:endParaRPr lang="ru-RU" sz="1050" b="0" dirty="0">
                        <a:latin typeface="Times New Roman" panose="02020603050405020304" pitchFamily="18" charset="0"/>
                        <a:cs typeface="Times New Roman" panose="02020603050405020304" pitchFamily="18" charset="0"/>
                      </a:endParaRPr>
                    </a:p>
                  </a:txBody>
                  <a:tcPr anchor="ctr">
                    <a:lnR w="57150" cap="flat" cmpd="sng" algn="ctr">
                      <a:solidFill>
                        <a:schemeClr val="accent1"/>
                      </a:solidFill>
                      <a:prstDash val="solid"/>
                      <a:round/>
                      <a:headEnd type="none" w="med" len="med"/>
                      <a:tailEnd type="none" w="med" len="med"/>
                    </a:lnR>
                    <a:solidFill>
                      <a:schemeClr val="bg1"/>
                    </a:solidFill>
                  </a:tcPr>
                </a:tc>
                <a:extLst>
                  <a:ext uri="{0D108BD9-81ED-4DB2-BD59-A6C34878D82A}">
                    <a16:rowId xmlns:a16="http://schemas.microsoft.com/office/drawing/2014/main" xmlns="" val="10008"/>
                  </a:ext>
                </a:extLst>
              </a:tr>
              <a:tr h="288782">
                <a:tc>
                  <a:txBody>
                    <a:bodyPr/>
                    <a:lstStyle/>
                    <a:p>
                      <a:r>
                        <a:rPr lang="ru-RU" sz="1000" b="1" u="none" strike="noStrike" dirty="0">
                          <a:effectLst/>
                          <a:latin typeface="Bookman Old Style" panose="02050604050505020204" pitchFamily="18" charset="0"/>
                          <a:cs typeface="Times New Roman" panose="02020603050405020304" pitchFamily="18" charset="0"/>
                        </a:rPr>
                        <a:t>ИТОГО</a:t>
                      </a:r>
                      <a:endParaRPr lang="ru-RU" sz="1000" b="1" dirty="0">
                        <a:latin typeface="Bookman Old Style" panose="02050604050505020204" pitchFamily="18" charset="0"/>
                        <a:cs typeface="Times New Roman" panose="02020603050405020304" pitchFamily="18" charset="0"/>
                      </a:endParaRPr>
                    </a:p>
                  </a:txBody>
                  <a:tcPr anchor="ctr">
                    <a:lnL w="57150" cap="flat" cmpd="sng" algn="ctr">
                      <a:solidFill>
                        <a:schemeClr val="accent1"/>
                      </a:solidFill>
                      <a:prstDash val="solid"/>
                      <a:round/>
                      <a:headEnd type="none" w="med" len="med"/>
                      <a:tailEnd type="none" w="med" len="med"/>
                    </a:lnL>
                    <a:lnB w="57150" cap="flat" cmpd="sng" algn="ctr">
                      <a:solidFill>
                        <a:schemeClr val="accent1"/>
                      </a:solidFill>
                      <a:prstDash val="solid"/>
                      <a:round/>
                      <a:headEnd type="none" w="med" len="med"/>
                      <a:tailEnd type="none" w="med" len="med"/>
                    </a:lnB>
                    <a:solidFill>
                      <a:schemeClr val="accent4">
                        <a:lumMod val="20000"/>
                        <a:lumOff val="80000"/>
                      </a:schemeClr>
                    </a:solidFill>
                  </a:tcPr>
                </a:tc>
                <a:tc>
                  <a:txBody>
                    <a:bodyPr/>
                    <a:lstStyle/>
                    <a:p>
                      <a:r>
                        <a:rPr lang="en-US" sz="1400" b="1" dirty="0">
                          <a:latin typeface="Bookman Old Style" panose="02050604050505020204" pitchFamily="18" charset="0"/>
                          <a:cs typeface="Times New Roman" panose="02020603050405020304" pitchFamily="18" charset="0"/>
                        </a:rPr>
                        <a:t>82</a:t>
                      </a:r>
                      <a:endParaRPr lang="ru-RU" sz="1400" b="1" dirty="0">
                        <a:latin typeface="Bookman Old Style" panose="02050604050505020204" pitchFamily="18" charset="0"/>
                        <a:cs typeface="Times New Roman" panose="02020603050405020304" pitchFamily="18" charset="0"/>
                      </a:endParaRPr>
                    </a:p>
                  </a:txBody>
                  <a:tcPr>
                    <a:lnB w="57150" cap="flat" cmpd="sng" algn="ctr">
                      <a:solidFill>
                        <a:schemeClr val="accent1"/>
                      </a:solidFill>
                      <a:prstDash val="solid"/>
                      <a:round/>
                      <a:headEnd type="none" w="med" len="med"/>
                      <a:tailEnd type="none" w="med" len="med"/>
                    </a:lnB>
                    <a:solidFill>
                      <a:schemeClr val="accent4">
                        <a:lumMod val="20000"/>
                        <a:lumOff val="80000"/>
                      </a:schemeClr>
                    </a:solidFill>
                  </a:tcPr>
                </a:tc>
                <a:tc vMerge="1">
                  <a:txBody>
                    <a:bodyPr/>
                    <a:lstStyle/>
                    <a:p>
                      <a:endParaRPr lang="ru-RU" sz="1050" b="1" dirty="0">
                        <a:latin typeface="Times New Roman" panose="02020603050405020304" pitchFamily="18" charset="0"/>
                        <a:cs typeface="Times New Roman" panose="02020603050405020304" pitchFamily="18" charset="0"/>
                      </a:endParaRPr>
                    </a:p>
                  </a:txBody>
                  <a:tcPr>
                    <a:lnR w="57150" cap="flat" cmpd="sng" algn="ctr">
                      <a:solidFill>
                        <a:schemeClr val="accent1"/>
                      </a:solidFill>
                      <a:prstDash val="solid"/>
                      <a:round/>
                      <a:headEnd type="none" w="med" len="med"/>
                      <a:tailEnd type="none" w="med" len="med"/>
                    </a:lnR>
                    <a:lnB w="571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bl>
          </a:graphicData>
        </a:graphic>
      </p:graphicFrame>
      <p:sp>
        <p:nvSpPr>
          <p:cNvPr id="22" name="TextBox 21"/>
          <p:cNvSpPr txBox="1"/>
          <p:nvPr/>
        </p:nvSpPr>
        <p:spPr>
          <a:xfrm>
            <a:off x="11568761" y="1189322"/>
            <a:ext cx="535339" cy="2202119"/>
          </a:xfrm>
          <a:prstGeom prst="rect">
            <a:avLst/>
          </a:prstGeom>
          <a:noFill/>
        </p:spPr>
        <p:txBody>
          <a:bodyPr vert="wordArtVert" wrap="square" rtlCol="0">
            <a:spAutoFit/>
          </a:bodyPr>
          <a:lstStyle/>
          <a:p>
            <a:pPr lvl="0" algn="ctr"/>
            <a:r>
              <a:rPr lang="ru-RU" sz="2000" b="1" dirty="0">
                <a:solidFill>
                  <a:prstClr val="black"/>
                </a:solidFill>
                <a:latin typeface="Bookman Old Style" panose="02050604050505020204" pitchFamily="18" charset="0"/>
                <a:cs typeface="Times New Roman" pitchFamily="18" charset="0"/>
              </a:rPr>
              <a:t>Всего</a:t>
            </a:r>
          </a:p>
        </p:txBody>
      </p:sp>
      <p:sp>
        <p:nvSpPr>
          <p:cNvPr id="31" name="TextBox 30"/>
          <p:cNvSpPr txBox="1"/>
          <p:nvPr/>
        </p:nvSpPr>
        <p:spPr>
          <a:xfrm>
            <a:off x="11492077" y="3920493"/>
            <a:ext cx="688709" cy="400110"/>
          </a:xfrm>
          <a:prstGeom prst="rect">
            <a:avLst/>
          </a:prstGeom>
          <a:noFill/>
        </p:spPr>
        <p:txBody>
          <a:bodyPr vert="horz" wrap="square" rtlCol="0">
            <a:spAutoFit/>
          </a:bodyPr>
          <a:lstStyle/>
          <a:p>
            <a:pPr lvl="0" algn="ctr"/>
            <a:r>
              <a:rPr lang="ru-RU" sz="2000" b="1" dirty="0">
                <a:solidFill>
                  <a:prstClr val="black"/>
                </a:solidFill>
                <a:latin typeface="Times New Roman" pitchFamily="18" charset="0"/>
                <a:cs typeface="Times New Roman" pitchFamily="18" charset="0"/>
              </a:rPr>
              <a:t>115</a:t>
            </a:r>
          </a:p>
        </p:txBody>
      </p:sp>
    </p:spTree>
    <p:extLst>
      <p:ext uri="{BB962C8B-B14F-4D97-AF65-F5344CB8AC3E}">
        <p14:creationId xmlns:p14="http://schemas.microsoft.com/office/powerpoint/2010/main" xmlns="" val="3299134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txBox="1">
            <a:spLocks/>
          </p:cNvSpPr>
          <p:nvPr/>
        </p:nvSpPr>
        <p:spPr bwMode="auto">
          <a:xfrm>
            <a:off x="1" y="-22302"/>
            <a:ext cx="12191999"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Tahoma" pitchFamily="34" charset="0"/>
                <a:cs typeface="Arial" pitchFamily="34" charset="0"/>
              </a:defRPr>
            </a:lvl1pPr>
            <a:lvl2pPr marL="742950" indent="-285750" eaLnBrk="0" hangingPunct="0">
              <a:defRPr sz="1400">
                <a:solidFill>
                  <a:schemeClr val="tx1"/>
                </a:solidFill>
                <a:latin typeface="Tahoma" pitchFamily="34" charset="0"/>
                <a:cs typeface="Arial" pitchFamily="34" charset="0"/>
              </a:defRPr>
            </a:lvl2pPr>
            <a:lvl3pPr marL="1143000" indent="-228600" eaLnBrk="0" hangingPunct="0">
              <a:defRPr sz="1400">
                <a:solidFill>
                  <a:schemeClr val="tx1"/>
                </a:solidFill>
                <a:latin typeface="Tahoma" pitchFamily="34" charset="0"/>
                <a:cs typeface="Arial" pitchFamily="34" charset="0"/>
              </a:defRPr>
            </a:lvl3pPr>
            <a:lvl4pPr marL="1600200" indent="-228600" eaLnBrk="0" hangingPunct="0">
              <a:defRPr sz="1400">
                <a:solidFill>
                  <a:schemeClr val="tx1"/>
                </a:solidFill>
                <a:latin typeface="Tahoma" pitchFamily="34" charset="0"/>
                <a:cs typeface="Arial" pitchFamily="34" charset="0"/>
              </a:defRPr>
            </a:lvl4pPr>
            <a:lvl5pPr marL="2057400" indent="-228600" eaLnBrk="0" hangingPunct="0">
              <a:defRPr sz="14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Tahoma" pitchFamily="34" charset="0"/>
                <a:cs typeface="Arial" pitchFamily="34" charset="0"/>
              </a:defRPr>
            </a:lvl9pPr>
          </a:lstStyle>
          <a:p>
            <a:pPr algn="ctr"/>
            <a:r>
              <a:rPr lang="ru-RU" sz="2400" b="1" dirty="0">
                <a:latin typeface="Bookman Old Style" panose="02050604050505020204" pitchFamily="18" charset="0"/>
              </a:rPr>
              <a:t>Коечная мощность медицинских организаций Архангельской области</a:t>
            </a:r>
          </a:p>
        </p:txBody>
      </p:sp>
      <p:sp>
        <p:nvSpPr>
          <p:cNvPr id="8" name="TextBox 7"/>
          <p:cNvSpPr txBox="1"/>
          <p:nvPr/>
        </p:nvSpPr>
        <p:spPr>
          <a:xfrm>
            <a:off x="240632" y="6396335"/>
            <a:ext cx="6383192"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1200" dirty="0">
                <a:latin typeface="Bookman Old Style" panose="02050604050505020204" pitchFamily="18" charset="0"/>
                <a:cs typeface="Times New Roman" panose="02020603050405020304" pitchFamily="18" charset="0"/>
              </a:rPr>
              <a:t>В МО подчинения МЗ АО с 2013 года коечный фонд сократился на 1482 койки.</a:t>
            </a:r>
          </a:p>
        </p:txBody>
      </p:sp>
      <p:graphicFrame>
        <p:nvGraphicFramePr>
          <p:cNvPr id="12" name="Таблица 11"/>
          <p:cNvGraphicFramePr>
            <a:graphicFrameLocks noGrp="1"/>
          </p:cNvGraphicFramePr>
          <p:nvPr>
            <p:extLst>
              <p:ext uri="{D42A27DB-BD31-4B8C-83A1-F6EECF244321}">
                <p14:modId xmlns:p14="http://schemas.microsoft.com/office/powerpoint/2010/main" xmlns="" val="235303539"/>
              </p:ext>
            </p:extLst>
          </p:nvPr>
        </p:nvGraphicFramePr>
        <p:xfrm>
          <a:off x="6828297" y="502853"/>
          <a:ext cx="5225558" cy="6123980"/>
        </p:xfrm>
        <a:graphic>
          <a:graphicData uri="http://schemas.openxmlformats.org/drawingml/2006/table">
            <a:tbl>
              <a:tblPr firstRow="1" bandRow="1">
                <a:tableStyleId>{00A15C55-8517-42AA-B614-E9B94910E393}</a:tableStyleId>
              </a:tblPr>
              <a:tblGrid>
                <a:gridCol w="3059874">
                  <a:extLst>
                    <a:ext uri="{9D8B030D-6E8A-4147-A177-3AD203B41FA5}">
                      <a16:colId xmlns:a16="http://schemas.microsoft.com/office/drawing/2014/main" xmlns="" val="20000"/>
                    </a:ext>
                  </a:extLst>
                </a:gridCol>
                <a:gridCol w="2165684">
                  <a:extLst>
                    <a:ext uri="{9D8B030D-6E8A-4147-A177-3AD203B41FA5}">
                      <a16:colId xmlns:a16="http://schemas.microsoft.com/office/drawing/2014/main" xmlns="" val="20001"/>
                    </a:ext>
                  </a:extLst>
                </a:gridCol>
              </a:tblGrid>
              <a:tr h="787243">
                <a:tc>
                  <a:txBody>
                    <a:bodyPr/>
                    <a:lstStyle/>
                    <a:p>
                      <a:pPr algn="ctr">
                        <a:lnSpc>
                          <a:spcPct val="115000"/>
                        </a:lnSpc>
                        <a:spcAft>
                          <a:spcPts val="0"/>
                        </a:spcAft>
                      </a:pPr>
                      <a:r>
                        <a:rPr lang="ru-RU" sz="1600" dirty="0">
                          <a:solidFill>
                            <a:schemeClr val="tx1"/>
                          </a:solidFill>
                          <a:effectLst/>
                          <a:latin typeface="Bookman Old Style" panose="02050604050505020204" pitchFamily="18" charset="0"/>
                        </a:rPr>
                        <a:t>Профиль коек</a:t>
                      </a:r>
                      <a:endParaRPr lang="ru-RU" sz="1800" b="1" dirty="0">
                        <a:solidFill>
                          <a:schemeClr val="tx1"/>
                        </a:solidFill>
                        <a:effectLst/>
                        <a:latin typeface="Bookman Old Style" panose="02050604050505020204" pitchFamily="18" charset="0"/>
                        <a:ea typeface="Times New Roman"/>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solidFill>
                            <a:schemeClr val="tx1"/>
                          </a:solidFill>
                          <a:latin typeface="Bookman Old Style" panose="02050604050505020204" pitchFamily="18" charset="0"/>
                        </a:rPr>
                        <a:t>+/- с  2013 годом (без </a:t>
                      </a:r>
                      <a:r>
                        <a:rPr lang="ru-RU" sz="1400" dirty="0" err="1">
                          <a:solidFill>
                            <a:schemeClr val="tx1"/>
                          </a:solidFill>
                          <a:latin typeface="Bookman Old Style" panose="02050604050505020204" pitchFamily="18" charset="0"/>
                        </a:rPr>
                        <a:t>фед.уч</a:t>
                      </a:r>
                      <a:r>
                        <a:rPr lang="ru-RU" sz="1400" dirty="0">
                          <a:solidFill>
                            <a:schemeClr val="tx1"/>
                          </a:solidFill>
                          <a:latin typeface="Bookman Old Style" panose="02050604050505020204" pitchFamily="18" charset="0"/>
                        </a:rPr>
                        <a:t>.), </a:t>
                      </a:r>
                      <a:r>
                        <a:rPr lang="ru-RU" sz="1400" dirty="0" err="1">
                          <a:solidFill>
                            <a:schemeClr val="tx1"/>
                          </a:solidFill>
                          <a:effectLst/>
                          <a:latin typeface="Bookman Old Style" panose="02050604050505020204" pitchFamily="18" charset="0"/>
                        </a:rPr>
                        <a:t>абс</a:t>
                      </a:r>
                      <a:r>
                        <a:rPr lang="ru-RU" sz="1400" dirty="0">
                          <a:solidFill>
                            <a:schemeClr val="tx1"/>
                          </a:solidFill>
                          <a:effectLst/>
                          <a:latin typeface="Bookman Old Style" panose="02050604050505020204" pitchFamily="18" charset="0"/>
                        </a:rPr>
                        <a:t>. ч.</a:t>
                      </a:r>
                      <a:r>
                        <a:rPr lang="ru-RU" sz="1400" baseline="0" dirty="0">
                          <a:solidFill>
                            <a:schemeClr val="tx1"/>
                          </a:solidFill>
                          <a:effectLst/>
                          <a:latin typeface="Bookman Old Style" panose="02050604050505020204" pitchFamily="18" charset="0"/>
                        </a:rPr>
                        <a:t> </a:t>
                      </a:r>
                      <a:endParaRPr lang="ru-RU" sz="1400" b="1" dirty="0">
                        <a:solidFill>
                          <a:schemeClr val="tx1"/>
                        </a:solidFill>
                        <a:latin typeface="Bookman Old Style" panose="0205060405050502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267556">
                <a:tc>
                  <a:txBody>
                    <a:bodyPr/>
                    <a:lstStyle/>
                    <a:p>
                      <a:pPr algn="l" fontAlgn="b"/>
                      <a:r>
                        <a:rPr lang="ru-RU" sz="1200" u="none" strike="noStrike" dirty="0">
                          <a:effectLst/>
                          <a:latin typeface="Bookman Old Style" panose="02050604050505020204" pitchFamily="18" charset="0"/>
                        </a:rPr>
                        <a:t>Терапевтический профиль </a:t>
                      </a:r>
                      <a:endParaRPr lang="ru-RU" sz="1200" b="0" i="0" u="none" strike="noStrike" dirty="0">
                        <a:solidFill>
                          <a:srgbClr val="000000"/>
                        </a:solidFill>
                        <a:effectLst/>
                        <a:latin typeface="Bookman Old Style" panose="02050604050505020204" pitchFamily="18" charset="0"/>
                        <a:cs typeface="Times New Roman" panose="02020603050405020304" pitchFamily="18" charset="0"/>
                      </a:endParaRPr>
                    </a:p>
                  </a:txBody>
                  <a:tcPr marL="9525" marR="9525" marT="9525" marB="0" anchor="b"/>
                </a:tc>
                <a:tc>
                  <a:txBody>
                    <a:bodyPr/>
                    <a:lstStyle/>
                    <a:p>
                      <a:pPr algn="ctr" fontAlgn="b"/>
                      <a:r>
                        <a:rPr lang="ru-RU" sz="1400" u="none" strike="noStrike" dirty="0">
                          <a:effectLst/>
                          <a:latin typeface="Bookman Old Style" panose="02050604050505020204" pitchFamily="18" charset="0"/>
                        </a:rPr>
                        <a:t>-175</a:t>
                      </a:r>
                      <a:endParaRPr lang="ru-RU" sz="1400" b="0" i="0" u="none" strike="noStrike" dirty="0">
                        <a:solidFill>
                          <a:srgbClr val="000000"/>
                        </a:solidFill>
                        <a:effectLst/>
                        <a:latin typeface="Bookman Old Style" panose="020506040505050202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01"/>
                  </a:ext>
                </a:extLst>
              </a:tr>
              <a:tr h="267556">
                <a:tc>
                  <a:txBody>
                    <a:bodyPr/>
                    <a:lstStyle/>
                    <a:p>
                      <a:pPr algn="l" fontAlgn="b"/>
                      <a:r>
                        <a:rPr lang="ru-RU" sz="1200" u="none" strike="noStrike" dirty="0">
                          <a:effectLst/>
                          <a:latin typeface="Bookman Old Style" panose="02050604050505020204" pitchFamily="18" charset="0"/>
                        </a:rPr>
                        <a:t>Хирургический профиль</a:t>
                      </a:r>
                      <a:endParaRPr lang="ru-RU" sz="1200" b="0" i="0" u="none" strike="noStrike" dirty="0">
                        <a:solidFill>
                          <a:srgbClr val="000000"/>
                        </a:solidFill>
                        <a:effectLst/>
                        <a:latin typeface="Bookman Old Style" panose="02050604050505020204" pitchFamily="18" charset="0"/>
                        <a:cs typeface="Times New Roman" panose="02020603050405020304" pitchFamily="18" charset="0"/>
                      </a:endParaRPr>
                    </a:p>
                  </a:txBody>
                  <a:tcPr marL="9525" marR="9525" marT="9525" marB="0" anchor="b"/>
                </a:tc>
                <a:tc>
                  <a:txBody>
                    <a:bodyPr/>
                    <a:lstStyle/>
                    <a:p>
                      <a:pPr algn="ctr" fontAlgn="b"/>
                      <a:r>
                        <a:rPr lang="ru-RU" sz="1400" u="none" strike="noStrike" dirty="0">
                          <a:effectLst/>
                          <a:latin typeface="Bookman Old Style" panose="02050604050505020204" pitchFamily="18" charset="0"/>
                        </a:rPr>
                        <a:t>-129</a:t>
                      </a:r>
                      <a:endParaRPr lang="ru-RU" sz="1400" b="0" i="0" u="none" strike="noStrike" dirty="0">
                        <a:solidFill>
                          <a:srgbClr val="000000"/>
                        </a:solidFill>
                        <a:effectLst/>
                        <a:latin typeface="Bookman Old Style" panose="020506040505050202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02"/>
                  </a:ext>
                </a:extLst>
              </a:tr>
              <a:tr h="520729">
                <a:tc>
                  <a:txBody>
                    <a:bodyPr/>
                    <a:lstStyle/>
                    <a:p>
                      <a:pPr algn="l" fontAlgn="b"/>
                      <a:r>
                        <a:rPr lang="ru-RU" sz="1200" u="none" strike="noStrike" dirty="0">
                          <a:effectLst/>
                          <a:latin typeface="Bookman Old Style" panose="02050604050505020204" pitchFamily="18" charset="0"/>
                        </a:rPr>
                        <a:t>Для беременных и рожениц  (включая  койки для патологии беременности)</a:t>
                      </a:r>
                      <a:endParaRPr lang="ru-RU" sz="1200" b="0" i="0" u="none" strike="noStrike" dirty="0">
                        <a:solidFill>
                          <a:srgbClr val="000000"/>
                        </a:solidFill>
                        <a:effectLst/>
                        <a:latin typeface="Bookman Old Style" panose="02050604050505020204" pitchFamily="18" charset="0"/>
                        <a:cs typeface="Times New Roman" panose="02020603050405020304" pitchFamily="18" charset="0"/>
                      </a:endParaRPr>
                    </a:p>
                  </a:txBody>
                  <a:tcPr marL="9525" marR="9525" marT="9525" marB="0" anchor="b"/>
                </a:tc>
                <a:tc>
                  <a:txBody>
                    <a:bodyPr/>
                    <a:lstStyle/>
                    <a:p>
                      <a:pPr algn="ctr" fontAlgn="b"/>
                      <a:r>
                        <a:rPr lang="ru-RU" sz="1400" u="none" strike="noStrike" dirty="0">
                          <a:effectLst/>
                          <a:latin typeface="Bookman Old Style" panose="02050604050505020204" pitchFamily="18" charset="0"/>
                        </a:rPr>
                        <a:t>-108</a:t>
                      </a:r>
                      <a:endParaRPr lang="ru-RU" sz="1400" b="0" i="0" u="none" strike="noStrike" dirty="0">
                        <a:solidFill>
                          <a:srgbClr val="000000"/>
                        </a:solidFill>
                        <a:effectLst/>
                        <a:latin typeface="Bookman Old Style" panose="020506040505050202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03"/>
                  </a:ext>
                </a:extLst>
              </a:tr>
              <a:tr h="267556">
                <a:tc>
                  <a:txBody>
                    <a:bodyPr/>
                    <a:lstStyle/>
                    <a:p>
                      <a:pPr algn="l" fontAlgn="b"/>
                      <a:r>
                        <a:rPr lang="ru-RU" sz="1200" u="none" strike="noStrike" dirty="0">
                          <a:effectLst/>
                          <a:latin typeface="Bookman Old Style" panose="02050604050505020204" pitchFamily="18" charset="0"/>
                        </a:rPr>
                        <a:t>Педиатрический профиль </a:t>
                      </a:r>
                      <a:endParaRPr lang="ru-RU" sz="1200" b="0" i="0" u="none" strike="noStrike" dirty="0">
                        <a:solidFill>
                          <a:srgbClr val="000000"/>
                        </a:solidFill>
                        <a:effectLst/>
                        <a:latin typeface="Bookman Old Style" panose="02050604050505020204" pitchFamily="18" charset="0"/>
                        <a:cs typeface="Times New Roman" panose="02020603050405020304" pitchFamily="18" charset="0"/>
                      </a:endParaRPr>
                    </a:p>
                  </a:txBody>
                  <a:tcPr marL="9525" marR="9525" marT="9525" marB="0" anchor="b"/>
                </a:tc>
                <a:tc>
                  <a:txBody>
                    <a:bodyPr/>
                    <a:lstStyle/>
                    <a:p>
                      <a:pPr algn="ctr" fontAlgn="b"/>
                      <a:r>
                        <a:rPr lang="ru-RU" sz="1400" u="none" strike="noStrike" dirty="0">
                          <a:effectLst/>
                          <a:latin typeface="Bookman Old Style" panose="02050604050505020204" pitchFamily="18" charset="0"/>
                        </a:rPr>
                        <a:t>-90</a:t>
                      </a:r>
                      <a:endParaRPr lang="ru-RU" sz="1400" b="0" i="0" u="none" strike="noStrike" dirty="0">
                        <a:solidFill>
                          <a:srgbClr val="000000"/>
                        </a:solidFill>
                        <a:effectLst/>
                        <a:latin typeface="Bookman Old Style" panose="020506040505050202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04"/>
                  </a:ext>
                </a:extLst>
              </a:tr>
              <a:tr h="267556">
                <a:tc>
                  <a:txBody>
                    <a:bodyPr/>
                    <a:lstStyle/>
                    <a:p>
                      <a:pPr algn="l" fontAlgn="b"/>
                      <a:r>
                        <a:rPr lang="ru-RU" sz="1200" u="none" strike="noStrike" dirty="0">
                          <a:effectLst/>
                          <a:latin typeface="Bookman Old Style" panose="02050604050505020204" pitchFamily="18" charset="0"/>
                        </a:rPr>
                        <a:t>Гинекологические </a:t>
                      </a:r>
                      <a:endParaRPr lang="ru-RU" sz="1200" b="0" i="0" u="none" strike="noStrike" dirty="0">
                        <a:solidFill>
                          <a:srgbClr val="000000"/>
                        </a:solidFill>
                        <a:effectLst/>
                        <a:latin typeface="Bookman Old Style" panose="02050604050505020204" pitchFamily="18" charset="0"/>
                        <a:cs typeface="Times New Roman" panose="02020603050405020304" pitchFamily="18" charset="0"/>
                      </a:endParaRPr>
                    </a:p>
                  </a:txBody>
                  <a:tcPr marL="9525" marR="9525" marT="9525" marB="0" anchor="b"/>
                </a:tc>
                <a:tc>
                  <a:txBody>
                    <a:bodyPr/>
                    <a:lstStyle/>
                    <a:p>
                      <a:pPr algn="ctr" fontAlgn="b"/>
                      <a:r>
                        <a:rPr lang="ru-RU" sz="1400" u="none" strike="noStrike" dirty="0">
                          <a:effectLst/>
                          <a:latin typeface="Bookman Old Style" panose="02050604050505020204" pitchFamily="18" charset="0"/>
                        </a:rPr>
                        <a:t>-80</a:t>
                      </a:r>
                      <a:endParaRPr lang="ru-RU" sz="1400" b="0" i="0" u="none" strike="noStrike" dirty="0">
                        <a:solidFill>
                          <a:srgbClr val="000000"/>
                        </a:solidFill>
                        <a:effectLst/>
                        <a:latin typeface="Bookman Old Style" panose="020506040505050202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05"/>
                  </a:ext>
                </a:extLst>
              </a:tr>
              <a:tr h="267556">
                <a:tc>
                  <a:txBody>
                    <a:bodyPr/>
                    <a:lstStyle/>
                    <a:p>
                      <a:pPr algn="l" fontAlgn="b"/>
                      <a:r>
                        <a:rPr lang="ru-RU" sz="1200" u="none" strike="noStrike" dirty="0">
                          <a:effectLst/>
                          <a:latin typeface="Bookman Old Style" panose="02050604050505020204" pitchFamily="18" charset="0"/>
                        </a:rPr>
                        <a:t>Неврологические, </a:t>
                      </a:r>
                      <a:endParaRPr lang="ru-RU" sz="1200" b="0" i="0" u="none" strike="noStrike" dirty="0">
                        <a:solidFill>
                          <a:srgbClr val="000000"/>
                        </a:solidFill>
                        <a:effectLst/>
                        <a:latin typeface="Bookman Old Style" panose="02050604050505020204" pitchFamily="18" charset="0"/>
                        <a:cs typeface="Times New Roman" panose="02020603050405020304" pitchFamily="18" charset="0"/>
                      </a:endParaRPr>
                    </a:p>
                  </a:txBody>
                  <a:tcPr marL="9525" marR="9525" marT="9525" marB="0" anchor="b"/>
                </a:tc>
                <a:tc>
                  <a:txBody>
                    <a:bodyPr/>
                    <a:lstStyle/>
                    <a:p>
                      <a:pPr algn="ctr" fontAlgn="b"/>
                      <a:r>
                        <a:rPr lang="ru-RU" sz="1400" u="none" strike="noStrike" dirty="0">
                          <a:effectLst/>
                          <a:latin typeface="Bookman Old Style" panose="02050604050505020204" pitchFamily="18" charset="0"/>
                        </a:rPr>
                        <a:t>-76</a:t>
                      </a:r>
                      <a:endParaRPr lang="ru-RU" sz="1400" b="0" i="0" u="none" strike="noStrike" dirty="0">
                        <a:solidFill>
                          <a:srgbClr val="000000"/>
                        </a:solidFill>
                        <a:effectLst/>
                        <a:latin typeface="Bookman Old Style" panose="020506040505050202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06"/>
                  </a:ext>
                </a:extLst>
              </a:tr>
              <a:tr h="267556">
                <a:tc>
                  <a:txBody>
                    <a:bodyPr/>
                    <a:lstStyle/>
                    <a:p>
                      <a:pPr algn="l" fontAlgn="b"/>
                      <a:r>
                        <a:rPr lang="ru-RU" sz="1200" u="none" strike="noStrike" dirty="0">
                          <a:effectLst/>
                          <a:latin typeface="Bookman Old Style" panose="02050604050505020204" pitchFamily="18" charset="0"/>
                        </a:rPr>
                        <a:t>Психиатрические</a:t>
                      </a:r>
                      <a:endParaRPr lang="ru-RU" sz="1200" b="0" i="0" u="none" strike="noStrike" dirty="0">
                        <a:solidFill>
                          <a:srgbClr val="000000"/>
                        </a:solidFill>
                        <a:effectLst/>
                        <a:latin typeface="Bookman Old Style" panose="02050604050505020204" pitchFamily="18" charset="0"/>
                        <a:cs typeface="Times New Roman" panose="02020603050405020304" pitchFamily="18" charset="0"/>
                      </a:endParaRPr>
                    </a:p>
                  </a:txBody>
                  <a:tcPr marL="9525" marR="9525" marT="9525" marB="0" anchor="b"/>
                </a:tc>
                <a:tc>
                  <a:txBody>
                    <a:bodyPr/>
                    <a:lstStyle/>
                    <a:p>
                      <a:pPr algn="ctr" fontAlgn="b"/>
                      <a:r>
                        <a:rPr lang="ru-RU" sz="1400" u="none" strike="noStrike" dirty="0">
                          <a:effectLst/>
                          <a:latin typeface="Bookman Old Style" panose="02050604050505020204" pitchFamily="18" charset="0"/>
                        </a:rPr>
                        <a:t>-54</a:t>
                      </a:r>
                      <a:endParaRPr lang="ru-RU" sz="1400" b="0" i="0" u="none" strike="noStrike" dirty="0">
                        <a:solidFill>
                          <a:srgbClr val="000000"/>
                        </a:solidFill>
                        <a:effectLst/>
                        <a:latin typeface="Bookman Old Style" panose="020506040505050202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07"/>
                  </a:ext>
                </a:extLst>
              </a:tr>
              <a:tr h="267556">
                <a:tc>
                  <a:txBody>
                    <a:bodyPr/>
                    <a:lstStyle/>
                    <a:p>
                      <a:pPr algn="l" fontAlgn="b"/>
                      <a:r>
                        <a:rPr lang="ru-RU" sz="1200" u="none" strike="noStrike" dirty="0">
                          <a:effectLst/>
                          <a:latin typeface="Bookman Old Style" panose="02050604050505020204" pitchFamily="18" charset="0"/>
                        </a:rPr>
                        <a:t>Онкологический профиль</a:t>
                      </a:r>
                      <a:endParaRPr lang="ru-RU" sz="1200" b="0" i="0" u="none" strike="noStrike" dirty="0">
                        <a:solidFill>
                          <a:srgbClr val="000000"/>
                        </a:solidFill>
                        <a:effectLst/>
                        <a:latin typeface="Bookman Old Style" panose="02050604050505020204" pitchFamily="18" charset="0"/>
                        <a:cs typeface="Times New Roman" panose="02020603050405020304" pitchFamily="18" charset="0"/>
                      </a:endParaRPr>
                    </a:p>
                  </a:txBody>
                  <a:tcPr marL="9525" marR="9525" marT="9525" marB="0" anchor="b"/>
                </a:tc>
                <a:tc>
                  <a:txBody>
                    <a:bodyPr/>
                    <a:lstStyle/>
                    <a:p>
                      <a:pPr algn="ctr" fontAlgn="b"/>
                      <a:r>
                        <a:rPr lang="ru-RU" sz="1400" u="none" strike="noStrike" dirty="0">
                          <a:effectLst/>
                          <a:latin typeface="Bookman Old Style" panose="02050604050505020204" pitchFamily="18" charset="0"/>
                        </a:rPr>
                        <a:t>-34</a:t>
                      </a:r>
                      <a:endParaRPr lang="ru-RU" sz="1400" b="0" i="0" u="none" strike="noStrike" dirty="0">
                        <a:solidFill>
                          <a:srgbClr val="000000"/>
                        </a:solidFill>
                        <a:effectLst/>
                        <a:latin typeface="Bookman Old Style" panose="020506040505050202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08"/>
                  </a:ext>
                </a:extLst>
              </a:tr>
              <a:tr h="267556">
                <a:tc>
                  <a:txBody>
                    <a:bodyPr/>
                    <a:lstStyle/>
                    <a:p>
                      <a:pPr algn="l" fontAlgn="b"/>
                      <a:r>
                        <a:rPr lang="ru-RU" sz="1200" u="none" strike="noStrike" dirty="0">
                          <a:effectLst/>
                          <a:latin typeface="Bookman Old Style" panose="02050604050505020204" pitchFamily="18" charset="0"/>
                        </a:rPr>
                        <a:t>Оториноларингологические</a:t>
                      </a:r>
                      <a:endParaRPr lang="ru-RU" sz="1200" b="0" i="0" u="none" strike="noStrike" dirty="0">
                        <a:solidFill>
                          <a:srgbClr val="000000"/>
                        </a:solidFill>
                        <a:effectLst/>
                        <a:latin typeface="Bookman Old Style" panose="02050604050505020204" pitchFamily="18" charset="0"/>
                        <a:cs typeface="Times New Roman" panose="02020603050405020304" pitchFamily="18" charset="0"/>
                      </a:endParaRPr>
                    </a:p>
                  </a:txBody>
                  <a:tcPr marL="9525" marR="9525" marT="9525" marB="0" anchor="b"/>
                </a:tc>
                <a:tc>
                  <a:txBody>
                    <a:bodyPr/>
                    <a:lstStyle/>
                    <a:p>
                      <a:pPr algn="ctr" fontAlgn="b"/>
                      <a:r>
                        <a:rPr lang="ru-RU" sz="1400" u="none" strike="noStrike" dirty="0">
                          <a:effectLst/>
                          <a:latin typeface="Bookman Old Style" panose="02050604050505020204" pitchFamily="18" charset="0"/>
                        </a:rPr>
                        <a:t>-34</a:t>
                      </a:r>
                      <a:endParaRPr lang="ru-RU" sz="1400" b="0" i="0" u="none" strike="noStrike" dirty="0">
                        <a:solidFill>
                          <a:srgbClr val="000000"/>
                        </a:solidFill>
                        <a:effectLst/>
                        <a:latin typeface="Bookman Old Style" panose="020506040505050202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09"/>
                  </a:ext>
                </a:extLst>
              </a:tr>
              <a:tr h="267556">
                <a:tc>
                  <a:txBody>
                    <a:bodyPr/>
                    <a:lstStyle/>
                    <a:p>
                      <a:pPr algn="l" fontAlgn="b"/>
                      <a:r>
                        <a:rPr lang="ru-RU" sz="1200" u="none" strike="noStrike" dirty="0">
                          <a:effectLst/>
                          <a:latin typeface="Bookman Old Style" panose="02050604050505020204" pitchFamily="18" charset="0"/>
                        </a:rPr>
                        <a:t>Инфекционные</a:t>
                      </a:r>
                      <a:endParaRPr lang="ru-RU" sz="1200" b="0" i="0" u="none" strike="noStrike" dirty="0">
                        <a:solidFill>
                          <a:srgbClr val="000000"/>
                        </a:solidFill>
                        <a:effectLst/>
                        <a:latin typeface="Bookman Old Style" panose="02050604050505020204" pitchFamily="18" charset="0"/>
                        <a:cs typeface="Times New Roman" panose="02020603050405020304" pitchFamily="18" charset="0"/>
                      </a:endParaRPr>
                    </a:p>
                  </a:txBody>
                  <a:tcPr marL="9525" marR="9525" marT="9525" marB="0" anchor="b"/>
                </a:tc>
                <a:tc>
                  <a:txBody>
                    <a:bodyPr/>
                    <a:lstStyle/>
                    <a:p>
                      <a:pPr algn="ctr" fontAlgn="b"/>
                      <a:r>
                        <a:rPr lang="ru-RU" sz="1400" u="none" strike="noStrike" dirty="0">
                          <a:effectLst/>
                          <a:latin typeface="Bookman Old Style" panose="02050604050505020204" pitchFamily="18" charset="0"/>
                        </a:rPr>
                        <a:t>-32</a:t>
                      </a:r>
                      <a:endParaRPr lang="ru-RU" sz="1400" b="0" i="0" u="none" strike="noStrike" dirty="0">
                        <a:solidFill>
                          <a:srgbClr val="000000"/>
                        </a:solidFill>
                        <a:effectLst/>
                        <a:latin typeface="Bookman Old Style" panose="020506040505050202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10"/>
                  </a:ext>
                </a:extLst>
              </a:tr>
              <a:tr h="267556">
                <a:tc>
                  <a:txBody>
                    <a:bodyPr/>
                    <a:lstStyle/>
                    <a:p>
                      <a:pPr algn="l" fontAlgn="b"/>
                      <a:r>
                        <a:rPr lang="ru-RU" sz="1200" u="none" strike="noStrike" dirty="0">
                          <a:effectLst/>
                          <a:latin typeface="Bookman Old Style" panose="02050604050505020204" pitchFamily="18" charset="0"/>
                        </a:rPr>
                        <a:t>Офтальмологические</a:t>
                      </a:r>
                      <a:endParaRPr lang="ru-RU" sz="1200" b="0" i="0" u="none" strike="noStrike" dirty="0">
                        <a:solidFill>
                          <a:srgbClr val="000000"/>
                        </a:solidFill>
                        <a:effectLst/>
                        <a:latin typeface="Bookman Old Style" panose="02050604050505020204" pitchFamily="18" charset="0"/>
                        <a:cs typeface="Times New Roman" panose="02020603050405020304" pitchFamily="18" charset="0"/>
                      </a:endParaRPr>
                    </a:p>
                  </a:txBody>
                  <a:tcPr marL="9525" marR="9525" marT="9525" marB="0" anchor="b"/>
                </a:tc>
                <a:tc>
                  <a:txBody>
                    <a:bodyPr/>
                    <a:lstStyle/>
                    <a:p>
                      <a:pPr algn="ctr" fontAlgn="b"/>
                      <a:r>
                        <a:rPr lang="ru-RU" sz="1400" u="none" strike="noStrike" dirty="0">
                          <a:effectLst/>
                          <a:latin typeface="Bookman Old Style" panose="02050604050505020204" pitchFamily="18" charset="0"/>
                        </a:rPr>
                        <a:t>-31</a:t>
                      </a:r>
                      <a:endParaRPr lang="ru-RU" sz="1400" b="0" i="0" u="none" strike="noStrike" dirty="0">
                        <a:solidFill>
                          <a:srgbClr val="000000"/>
                        </a:solidFill>
                        <a:effectLst/>
                        <a:latin typeface="Bookman Old Style" panose="020506040505050202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11"/>
                  </a:ext>
                </a:extLst>
              </a:tr>
              <a:tr h="267556">
                <a:tc>
                  <a:txBody>
                    <a:bodyPr/>
                    <a:lstStyle/>
                    <a:p>
                      <a:pPr algn="l" fontAlgn="b"/>
                      <a:r>
                        <a:rPr lang="ru-RU" sz="1200" u="none" strike="noStrike" dirty="0">
                          <a:effectLst/>
                          <a:latin typeface="Bookman Old Style" panose="02050604050505020204" pitchFamily="18" charset="0"/>
                        </a:rPr>
                        <a:t>Наркологические</a:t>
                      </a:r>
                      <a:endParaRPr lang="ru-RU" sz="1200" b="0" i="0" u="none" strike="noStrike" dirty="0">
                        <a:solidFill>
                          <a:srgbClr val="000000"/>
                        </a:solidFill>
                        <a:effectLst/>
                        <a:latin typeface="Bookman Old Style" panose="02050604050505020204" pitchFamily="18" charset="0"/>
                        <a:cs typeface="Times New Roman" panose="02020603050405020304" pitchFamily="18" charset="0"/>
                      </a:endParaRPr>
                    </a:p>
                  </a:txBody>
                  <a:tcPr marL="9525" marR="9525" marT="9525" marB="0" anchor="b"/>
                </a:tc>
                <a:tc>
                  <a:txBody>
                    <a:bodyPr/>
                    <a:lstStyle/>
                    <a:p>
                      <a:pPr algn="ctr" fontAlgn="b"/>
                      <a:r>
                        <a:rPr lang="ru-RU" sz="1400" u="none" strike="noStrike" dirty="0">
                          <a:effectLst/>
                          <a:latin typeface="Bookman Old Style" panose="02050604050505020204" pitchFamily="18" charset="0"/>
                        </a:rPr>
                        <a:t>-20</a:t>
                      </a:r>
                      <a:endParaRPr lang="ru-RU" sz="1400" b="0" i="0" u="none" strike="noStrike" dirty="0">
                        <a:solidFill>
                          <a:srgbClr val="000000"/>
                        </a:solidFill>
                        <a:effectLst/>
                        <a:latin typeface="Bookman Old Style" panose="020506040505050202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12"/>
                  </a:ext>
                </a:extLst>
              </a:tr>
              <a:tr h="267556">
                <a:tc>
                  <a:txBody>
                    <a:bodyPr/>
                    <a:lstStyle/>
                    <a:p>
                      <a:pPr algn="l" fontAlgn="b"/>
                      <a:r>
                        <a:rPr lang="ru-RU" sz="1200" u="none" strike="noStrike" dirty="0">
                          <a:effectLst/>
                          <a:latin typeface="Bookman Old Style" panose="02050604050505020204" pitchFamily="18" charset="0"/>
                        </a:rPr>
                        <a:t>Туберкулезные</a:t>
                      </a:r>
                      <a:endParaRPr lang="ru-RU" sz="1200" b="0" i="0" u="none" strike="noStrike" dirty="0">
                        <a:solidFill>
                          <a:srgbClr val="000000"/>
                        </a:solidFill>
                        <a:effectLst/>
                        <a:latin typeface="Bookman Old Style" panose="02050604050505020204" pitchFamily="18" charset="0"/>
                        <a:cs typeface="Times New Roman" panose="02020603050405020304" pitchFamily="18" charset="0"/>
                      </a:endParaRPr>
                    </a:p>
                  </a:txBody>
                  <a:tcPr marL="9525" marR="9525" marT="9525" marB="0" anchor="b"/>
                </a:tc>
                <a:tc>
                  <a:txBody>
                    <a:bodyPr/>
                    <a:lstStyle/>
                    <a:p>
                      <a:pPr algn="ctr" fontAlgn="b"/>
                      <a:r>
                        <a:rPr lang="ru-RU" sz="1400" u="none" strike="noStrike" dirty="0">
                          <a:effectLst/>
                          <a:latin typeface="Bookman Old Style" panose="02050604050505020204" pitchFamily="18" charset="0"/>
                        </a:rPr>
                        <a:t>-15</a:t>
                      </a:r>
                      <a:endParaRPr lang="ru-RU" sz="1400" b="0" i="0" u="none" strike="noStrike" dirty="0">
                        <a:solidFill>
                          <a:srgbClr val="000000"/>
                        </a:solidFill>
                        <a:effectLst/>
                        <a:latin typeface="Bookman Old Style" panose="020506040505050202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13"/>
                  </a:ext>
                </a:extLst>
              </a:tr>
              <a:tr h="267556">
                <a:tc>
                  <a:txBody>
                    <a:bodyPr/>
                    <a:lstStyle/>
                    <a:p>
                      <a:pPr algn="l" fontAlgn="b"/>
                      <a:r>
                        <a:rPr lang="ru-RU" sz="1200" u="none" strike="noStrike" dirty="0">
                          <a:effectLst/>
                          <a:latin typeface="Bookman Old Style" panose="02050604050505020204" pitchFamily="18" charset="0"/>
                        </a:rPr>
                        <a:t>Реанимационные </a:t>
                      </a:r>
                      <a:endParaRPr lang="ru-RU" sz="1200" b="0" i="0" u="none" strike="noStrike" dirty="0">
                        <a:solidFill>
                          <a:srgbClr val="000000"/>
                        </a:solidFill>
                        <a:effectLst/>
                        <a:latin typeface="Bookman Old Style" panose="02050604050505020204" pitchFamily="18" charset="0"/>
                        <a:cs typeface="Times New Roman" panose="02020603050405020304" pitchFamily="18" charset="0"/>
                      </a:endParaRPr>
                    </a:p>
                  </a:txBody>
                  <a:tcPr marL="9525" marR="9525" marT="9525" marB="0" anchor="b"/>
                </a:tc>
                <a:tc>
                  <a:txBody>
                    <a:bodyPr/>
                    <a:lstStyle/>
                    <a:p>
                      <a:pPr algn="ctr" fontAlgn="b"/>
                      <a:r>
                        <a:rPr lang="ru-RU" sz="1400" u="none" strike="noStrike" dirty="0">
                          <a:effectLst/>
                          <a:latin typeface="Bookman Old Style" panose="02050604050505020204" pitchFamily="18" charset="0"/>
                        </a:rPr>
                        <a:t>-12</a:t>
                      </a:r>
                      <a:endParaRPr lang="ru-RU" sz="1400" b="0" i="0" u="none" strike="noStrike" dirty="0">
                        <a:solidFill>
                          <a:srgbClr val="000000"/>
                        </a:solidFill>
                        <a:effectLst/>
                        <a:latin typeface="Bookman Old Style" panose="020506040505050202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14"/>
                  </a:ext>
                </a:extLst>
              </a:tr>
              <a:tr h="267556">
                <a:tc>
                  <a:txBody>
                    <a:bodyPr/>
                    <a:lstStyle/>
                    <a:p>
                      <a:pPr algn="l" fontAlgn="b"/>
                      <a:r>
                        <a:rPr lang="ru-RU" sz="1200" u="none" strike="noStrike" dirty="0">
                          <a:effectLst/>
                          <a:latin typeface="Bookman Old Style" panose="02050604050505020204" pitchFamily="18" charset="0"/>
                        </a:rPr>
                        <a:t>Дерматологические</a:t>
                      </a:r>
                      <a:endParaRPr lang="ru-RU" sz="1200" b="0" i="0" u="none" strike="noStrike" dirty="0">
                        <a:solidFill>
                          <a:srgbClr val="000000"/>
                        </a:solidFill>
                        <a:effectLst/>
                        <a:latin typeface="Bookman Old Style" panose="02050604050505020204" pitchFamily="18" charset="0"/>
                        <a:cs typeface="Times New Roman" panose="02020603050405020304" pitchFamily="18" charset="0"/>
                      </a:endParaRPr>
                    </a:p>
                  </a:txBody>
                  <a:tcPr marL="9525" marR="9525" marT="9525" marB="0" anchor="b"/>
                </a:tc>
                <a:tc>
                  <a:txBody>
                    <a:bodyPr/>
                    <a:lstStyle/>
                    <a:p>
                      <a:pPr algn="ctr" fontAlgn="b"/>
                      <a:r>
                        <a:rPr lang="ru-RU" sz="1400" u="none" strike="noStrike" dirty="0">
                          <a:effectLst/>
                          <a:latin typeface="Bookman Old Style" panose="02050604050505020204" pitchFamily="18" charset="0"/>
                        </a:rPr>
                        <a:t>-2</a:t>
                      </a:r>
                      <a:endParaRPr lang="ru-RU" sz="1400" b="0" i="0" u="none" strike="noStrike" dirty="0">
                        <a:solidFill>
                          <a:srgbClr val="000000"/>
                        </a:solidFill>
                        <a:effectLst/>
                        <a:latin typeface="Bookman Old Style" panose="020506040505050202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15"/>
                  </a:ext>
                </a:extLst>
              </a:tr>
              <a:tr h="267556">
                <a:tc>
                  <a:txBody>
                    <a:bodyPr/>
                    <a:lstStyle/>
                    <a:p>
                      <a:pPr algn="l" fontAlgn="b"/>
                      <a:r>
                        <a:rPr lang="ru-RU" sz="1200" u="none" strike="noStrike" dirty="0">
                          <a:effectLst/>
                          <a:latin typeface="Bookman Old Style" panose="02050604050505020204" pitchFamily="18" charset="0"/>
                        </a:rPr>
                        <a:t>Сестринского ухода</a:t>
                      </a:r>
                      <a:endParaRPr lang="ru-RU" sz="1200" b="0" i="0" u="none" strike="noStrike" dirty="0">
                        <a:solidFill>
                          <a:srgbClr val="000000"/>
                        </a:solidFill>
                        <a:effectLst/>
                        <a:latin typeface="Bookman Old Style" panose="02050604050505020204" pitchFamily="18" charset="0"/>
                        <a:cs typeface="Times New Roman" panose="02020603050405020304" pitchFamily="18" charset="0"/>
                      </a:endParaRPr>
                    </a:p>
                  </a:txBody>
                  <a:tcPr marL="9525" marR="9525" marT="9525" marB="0" anchor="b"/>
                </a:tc>
                <a:tc>
                  <a:txBody>
                    <a:bodyPr/>
                    <a:lstStyle/>
                    <a:p>
                      <a:pPr algn="ctr" fontAlgn="b"/>
                      <a:r>
                        <a:rPr lang="ru-RU" sz="1400" u="none" strike="noStrike" dirty="0">
                          <a:effectLst/>
                          <a:latin typeface="Bookman Old Style" panose="02050604050505020204" pitchFamily="18" charset="0"/>
                        </a:rPr>
                        <a:t>6</a:t>
                      </a:r>
                      <a:endParaRPr lang="ru-RU" sz="1400" b="0" i="0" u="none" strike="noStrike" dirty="0">
                        <a:solidFill>
                          <a:srgbClr val="000000"/>
                        </a:solidFill>
                        <a:effectLst/>
                        <a:latin typeface="Bookman Old Style" panose="020506040505050202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18"/>
                  </a:ext>
                </a:extLst>
              </a:tr>
              <a:tr h="267556">
                <a:tc>
                  <a:txBody>
                    <a:bodyPr/>
                    <a:lstStyle/>
                    <a:p>
                      <a:pPr algn="l" fontAlgn="b"/>
                      <a:r>
                        <a:rPr lang="ru-RU" sz="1200" u="none" strike="noStrike" dirty="0">
                          <a:effectLst/>
                          <a:latin typeface="Bookman Old Style" panose="02050604050505020204" pitchFamily="18" charset="0"/>
                        </a:rPr>
                        <a:t>Платные</a:t>
                      </a:r>
                      <a:endParaRPr lang="ru-RU" sz="1200" b="0" i="0" u="none" strike="noStrike" dirty="0">
                        <a:solidFill>
                          <a:srgbClr val="000000"/>
                        </a:solidFill>
                        <a:effectLst/>
                        <a:latin typeface="Bookman Old Style" panose="02050604050505020204" pitchFamily="18" charset="0"/>
                        <a:cs typeface="Times New Roman" panose="02020603050405020304" pitchFamily="18" charset="0"/>
                      </a:endParaRPr>
                    </a:p>
                  </a:txBody>
                  <a:tcPr marL="9525" marR="9525" marT="9525" marB="0" anchor="b"/>
                </a:tc>
                <a:tc>
                  <a:txBody>
                    <a:bodyPr/>
                    <a:lstStyle/>
                    <a:p>
                      <a:pPr algn="ctr" fontAlgn="b"/>
                      <a:r>
                        <a:rPr lang="ru-RU" sz="1400" u="none" strike="noStrike" dirty="0">
                          <a:effectLst/>
                          <a:latin typeface="Bookman Old Style" panose="02050604050505020204" pitchFamily="18" charset="0"/>
                        </a:rPr>
                        <a:t>12</a:t>
                      </a:r>
                      <a:endParaRPr lang="ru-RU" sz="1400" b="0" i="0" u="none" strike="noStrike" dirty="0">
                        <a:solidFill>
                          <a:srgbClr val="000000"/>
                        </a:solidFill>
                        <a:effectLst/>
                        <a:latin typeface="Bookman Old Style" panose="020506040505050202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19"/>
                  </a:ext>
                </a:extLst>
              </a:tr>
              <a:tr h="267556">
                <a:tc>
                  <a:txBody>
                    <a:bodyPr/>
                    <a:lstStyle/>
                    <a:p>
                      <a:pPr algn="l" fontAlgn="b"/>
                      <a:r>
                        <a:rPr lang="ru-RU" sz="1200" u="none" strike="noStrike" dirty="0">
                          <a:effectLst/>
                          <a:latin typeface="Bookman Old Style" panose="02050604050505020204" pitchFamily="18" charset="0"/>
                        </a:rPr>
                        <a:t>Реабилитационные </a:t>
                      </a:r>
                      <a:endParaRPr lang="ru-RU" sz="1200" b="0" i="0" u="none" strike="noStrike" dirty="0">
                        <a:solidFill>
                          <a:srgbClr val="000000"/>
                        </a:solidFill>
                        <a:effectLst/>
                        <a:latin typeface="Bookman Old Style" panose="02050604050505020204" pitchFamily="18" charset="0"/>
                        <a:cs typeface="Times New Roman" panose="02020603050405020304" pitchFamily="18" charset="0"/>
                      </a:endParaRPr>
                    </a:p>
                  </a:txBody>
                  <a:tcPr marL="9525" marR="9525" marT="9525" marB="0" anchor="b"/>
                </a:tc>
                <a:tc>
                  <a:txBody>
                    <a:bodyPr/>
                    <a:lstStyle/>
                    <a:p>
                      <a:pPr algn="ctr" fontAlgn="b"/>
                      <a:r>
                        <a:rPr lang="ru-RU" sz="1400" u="none" strike="noStrike" dirty="0">
                          <a:effectLst/>
                          <a:latin typeface="Bookman Old Style" panose="02050604050505020204" pitchFamily="18" charset="0"/>
                        </a:rPr>
                        <a:t>16</a:t>
                      </a:r>
                      <a:endParaRPr lang="ru-RU" sz="1400" b="0" i="0" u="none" strike="noStrike" dirty="0">
                        <a:solidFill>
                          <a:srgbClr val="000000"/>
                        </a:solidFill>
                        <a:effectLst/>
                        <a:latin typeface="Bookman Old Style" panose="020506040505050202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20"/>
                  </a:ext>
                </a:extLst>
              </a:tr>
              <a:tr h="267556">
                <a:tc>
                  <a:txBody>
                    <a:bodyPr/>
                    <a:lstStyle/>
                    <a:p>
                      <a:pPr algn="l" fontAlgn="b"/>
                      <a:r>
                        <a:rPr lang="ru-RU" sz="1200" u="none" strike="noStrike" dirty="0">
                          <a:effectLst/>
                          <a:latin typeface="Bookman Old Style" panose="02050604050505020204" pitchFamily="18" charset="0"/>
                        </a:rPr>
                        <a:t>Паллиативные</a:t>
                      </a:r>
                      <a:endParaRPr lang="ru-RU" sz="1200" b="0" i="0" u="none" strike="noStrike" dirty="0">
                        <a:solidFill>
                          <a:srgbClr val="000000"/>
                        </a:solidFill>
                        <a:effectLst/>
                        <a:latin typeface="Bookman Old Style" panose="02050604050505020204" pitchFamily="18" charset="0"/>
                        <a:cs typeface="Times New Roman" panose="02020603050405020304" pitchFamily="18" charset="0"/>
                      </a:endParaRPr>
                    </a:p>
                  </a:txBody>
                  <a:tcPr marL="9525" marR="9525" marT="9525" marB="0" anchor="b"/>
                </a:tc>
                <a:tc>
                  <a:txBody>
                    <a:bodyPr/>
                    <a:lstStyle/>
                    <a:p>
                      <a:pPr algn="ctr" fontAlgn="b"/>
                      <a:r>
                        <a:rPr lang="ru-RU" sz="1400" u="none" strike="noStrike" dirty="0">
                          <a:effectLst/>
                          <a:latin typeface="Bookman Old Style" panose="02050604050505020204" pitchFamily="18" charset="0"/>
                        </a:rPr>
                        <a:t>28</a:t>
                      </a:r>
                      <a:endParaRPr lang="ru-RU" sz="1400" b="0" i="0" u="none" strike="noStrike" dirty="0">
                        <a:solidFill>
                          <a:srgbClr val="000000"/>
                        </a:solidFill>
                        <a:effectLst/>
                        <a:latin typeface="Bookman Old Style" panose="020506040505050202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21"/>
                  </a:ext>
                </a:extLst>
              </a:tr>
            </a:tbl>
          </a:graphicData>
        </a:graphic>
      </p:graphicFrame>
      <p:graphicFrame>
        <p:nvGraphicFramePr>
          <p:cNvPr id="14" name="Диаграмма 13"/>
          <p:cNvGraphicFramePr/>
          <p:nvPr>
            <p:extLst>
              <p:ext uri="{D42A27DB-BD31-4B8C-83A1-F6EECF244321}">
                <p14:modId xmlns:p14="http://schemas.microsoft.com/office/powerpoint/2010/main" xmlns="" val="351444840"/>
              </p:ext>
            </p:extLst>
          </p:nvPr>
        </p:nvGraphicFramePr>
        <p:xfrm>
          <a:off x="231006" y="1667464"/>
          <a:ext cx="6504331" cy="45772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xmlns="" val="885803098"/>
              </p:ext>
            </p:extLst>
          </p:nvPr>
        </p:nvGraphicFramePr>
        <p:xfrm>
          <a:off x="233913" y="502853"/>
          <a:ext cx="6378761" cy="1146006"/>
        </p:xfrm>
        <a:graphic>
          <a:graphicData uri="http://schemas.openxmlformats.org/drawingml/2006/table">
            <a:tbl>
              <a:tblPr firstRow="1" bandRow="1">
                <a:tableStyleId>{284E427A-3D55-4303-BF80-6455036E1DE7}</a:tableStyleId>
              </a:tblPr>
              <a:tblGrid>
                <a:gridCol w="1382950">
                  <a:extLst>
                    <a:ext uri="{9D8B030D-6E8A-4147-A177-3AD203B41FA5}">
                      <a16:colId xmlns:a16="http://schemas.microsoft.com/office/drawing/2014/main" xmlns="" val="20000"/>
                    </a:ext>
                  </a:extLst>
                </a:gridCol>
                <a:gridCol w="815825">
                  <a:extLst>
                    <a:ext uri="{9D8B030D-6E8A-4147-A177-3AD203B41FA5}">
                      <a16:colId xmlns:a16="http://schemas.microsoft.com/office/drawing/2014/main" xmlns="" val="20001"/>
                    </a:ext>
                  </a:extLst>
                </a:gridCol>
                <a:gridCol w="796167">
                  <a:extLst>
                    <a:ext uri="{9D8B030D-6E8A-4147-A177-3AD203B41FA5}">
                      <a16:colId xmlns:a16="http://schemas.microsoft.com/office/drawing/2014/main" xmlns="" val="20002"/>
                    </a:ext>
                  </a:extLst>
                </a:gridCol>
                <a:gridCol w="845312">
                  <a:extLst>
                    <a:ext uri="{9D8B030D-6E8A-4147-A177-3AD203B41FA5}">
                      <a16:colId xmlns:a16="http://schemas.microsoft.com/office/drawing/2014/main" xmlns="" val="20003"/>
                    </a:ext>
                  </a:extLst>
                </a:gridCol>
                <a:gridCol w="835484">
                  <a:extLst>
                    <a:ext uri="{9D8B030D-6E8A-4147-A177-3AD203B41FA5}">
                      <a16:colId xmlns:a16="http://schemas.microsoft.com/office/drawing/2014/main" xmlns="" val="20004"/>
                    </a:ext>
                  </a:extLst>
                </a:gridCol>
                <a:gridCol w="825654">
                  <a:extLst>
                    <a:ext uri="{9D8B030D-6E8A-4147-A177-3AD203B41FA5}">
                      <a16:colId xmlns:a16="http://schemas.microsoft.com/office/drawing/2014/main" xmlns="" val="20005"/>
                    </a:ext>
                  </a:extLst>
                </a:gridCol>
                <a:gridCol w="877369">
                  <a:extLst>
                    <a:ext uri="{9D8B030D-6E8A-4147-A177-3AD203B41FA5}">
                      <a16:colId xmlns:a16="http://schemas.microsoft.com/office/drawing/2014/main" xmlns="" val="20006"/>
                    </a:ext>
                  </a:extLst>
                </a:gridCol>
              </a:tblGrid>
              <a:tr h="738806">
                <a:tc>
                  <a:txBody>
                    <a:bodyPr/>
                    <a:lstStyle/>
                    <a:p>
                      <a:endParaRPr lang="ru-RU" sz="1600" dirty="0">
                        <a:latin typeface="Times New Roman" pitchFamily="18" charset="0"/>
                        <a:cs typeface="Times New Roman" pitchFamily="18" charset="0"/>
                      </a:endParaRPr>
                    </a:p>
                  </a:txBody>
                  <a:tcPr/>
                </a:tc>
                <a:tc>
                  <a:txBody>
                    <a:bodyPr/>
                    <a:lstStyle/>
                    <a:p>
                      <a:pPr algn="ctr"/>
                      <a:r>
                        <a:rPr lang="ru-RU" sz="1400" dirty="0"/>
                        <a:t>2013 год</a:t>
                      </a:r>
                      <a:endParaRPr lang="ru-RU" sz="1400" dirty="0">
                        <a:latin typeface="Times New Roman" pitchFamily="18" charset="0"/>
                        <a:cs typeface="Times New Roman" pitchFamily="18" charset="0"/>
                      </a:endParaRPr>
                    </a:p>
                  </a:txBody>
                  <a:tcPr/>
                </a:tc>
                <a:tc>
                  <a:txBody>
                    <a:bodyPr/>
                    <a:lstStyle/>
                    <a:p>
                      <a:pPr algn="ctr"/>
                      <a:r>
                        <a:rPr lang="ru-RU" sz="1400" dirty="0"/>
                        <a:t>2014 год</a:t>
                      </a:r>
                      <a:endParaRPr lang="ru-RU" sz="1400" dirty="0">
                        <a:latin typeface="Times New Roman" pitchFamily="18" charset="0"/>
                        <a:cs typeface="Times New Roman" pitchFamily="18" charset="0"/>
                      </a:endParaRPr>
                    </a:p>
                  </a:txBody>
                  <a:tcPr/>
                </a:tc>
                <a:tc>
                  <a:txBody>
                    <a:bodyPr/>
                    <a:lstStyle/>
                    <a:p>
                      <a:pPr algn="ctr"/>
                      <a:r>
                        <a:rPr lang="ru-RU" sz="1400" dirty="0"/>
                        <a:t>2015 год</a:t>
                      </a:r>
                      <a:endParaRPr lang="ru-RU" sz="1400" dirty="0">
                        <a:latin typeface="Times New Roman" pitchFamily="18" charset="0"/>
                        <a:cs typeface="Times New Roman" pitchFamily="18" charset="0"/>
                      </a:endParaRPr>
                    </a:p>
                  </a:txBody>
                  <a:tcPr/>
                </a:tc>
                <a:tc>
                  <a:txBody>
                    <a:bodyPr/>
                    <a:lstStyle/>
                    <a:p>
                      <a:pPr algn="ctr"/>
                      <a:r>
                        <a:rPr lang="ru-RU" sz="1400" dirty="0"/>
                        <a:t>2016 год</a:t>
                      </a:r>
                      <a:endParaRPr lang="ru-RU" sz="1400" dirty="0">
                        <a:latin typeface="Times New Roman" pitchFamily="18" charset="0"/>
                        <a:cs typeface="Times New Roman" pitchFamily="18" charset="0"/>
                      </a:endParaRPr>
                    </a:p>
                  </a:txBody>
                  <a:tcPr/>
                </a:tc>
                <a:tc>
                  <a:txBody>
                    <a:bodyPr/>
                    <a:lstStyle/>
                    <a:p>
                      <a:pPr algn="ctr"/>
                      <a:r>
                        <a:rPr lang="ru-RU" sz="1400" dirty="0"/>
                        <a:t>2017 год</a:t>
                      </a:r>
                      <a:endParaRPr lang="ru-RU" sz="1400" dirty="0">
                        <a:latin typeface="Times New Roman" pitchFamily="18" charset="0"/>
                        <a:cs typeface="Times New Roman" pitchFamily="18" charset="0"/>
                      </a:endParaRPr>
                    </a:p>
                  </a:txBody>
                  <a:tcPr/>
                </a:tc>
                <a:tc>
                  <a:txBody>
                    <a:bodyPr/>
                    <a:lstStyle/>
                    <a:p>
                      <a:pPr algn="ctr"/>
                      <a:r>
                        <a:rPr lang="en-US" sz="1400" dirty="0"/>
                        <a:t>2018</a:t>
                      </a:r>
                      <a:r>
                        <a:rPr lang="ru-RU" sz="1400" dirty="0"/>
                        <a:t> год</a:t>
                      </a:r>
                    </a:p>
                    <a:p>
                      <a:pPr algn="ctr"/>
                      <a:r>
                        <a:rPr lang="en-US" sz="1400" dirty="0"/>
                        <a:t>I </a:t>
                      </a:r>
                      <a:r>
                        <a:rPr lang="ru-RU" sz="1400" dirty="0" err="1"/>
                        <a:t>кв</a:t>
                      </a:r>
                      <a:r>
                        <a:rPr lang="ru-RU" sz="1400" baseline="0" dirty="0"/>
                        <a:t> </a:t>
                      </a:r>
                      <a:endParaRPr lang="ru-RU" sz="1400" dirty="0">
                        <a:latin typeface="Times New Roman" pitchFamily="18" charset="0"/>
                        <a:cs typeface="Times New Roman" pitchFamily="18" charset="0"/>
                      </a:endParaRPr>
                    </a:p>
                  </a:txBody>
                  <a:tcPr/>
                </a:tc>
                <a:extLst>
                  <a:ext uri="{0D108BD9-81ED-4DB2-BD59-A6C34878D82A}">
                    <a16:rowId xmlns:a16="http://schemas.microsoft.com/office/drawing/2014/main" xmlns="" val="10000"/>
                  </a:ext>
                </a:extLst>
              </a:tr>
              <a:tr h="407200">
                <a:tc>
                  <a:txBody>
                    <a:bodyPr/>
                    <a:lstStyle/>
                    <a:p>
                      <a:r>
                        <a:rPr lang="ru-RU" sz="1400" b="1" dirty="0"/>
                        <a:t>Факт, </a:t>
                      </a:r>
                      <a:r>
                        <a:rPr lang="ru-RU" sz="1400" b="1" dirty="0" err="1"/>
                        <a:t>абс</a:t>
                      </a:r>
                      <a:r>
                        <a:rPr lang="ru-RU" sz="1400" b="1" dirty="0"/>
                        <a:t> ч.</a:t>
                      </a:r>
                      <a:endParaRPr lang="ru-RU" sz="1400" b="1" dirty="0">
                        <a:latin typeface="Times New Roman" pitchFamily="18" charset="0"/>
                        <a:cs typeface="Times New Roman" pitchFamily="18" charset="0"/>
                      </a:endParaRPr>
                    </a:p>
                  </a:txBody>
                  <a:tcPr/>
                </a:tc>
                <a:tc>
                  <a:txBody>
                    <a:bodyPr/>
                    <a:lstStyle/>
                    <a:p>
                      <a:pPr algn="ctr"/>
                      <a:r>
                        <a:rPr lang="ru-RU" sz="1600" dirty="0"/>
                        <a:t>9703</a:t>
                      </a:r>
                      <a:endParaRPr lang="ru-RU" sz="1600" dirty="0">
                        <a:latin typeface="Times New Roman" pitchFamily="18" charset="0"/>
                        <a:cs typeface="Times New Roman" pitchFamily="18" charset="0"/>
                      </a:endParaRPr>
                    </a:p>
                  </a:txBody>
                  <a:tcPr/>
                </a:tc>
                <a:tc>
                  <a:txBody>
                    <a:bodyPr/>
                    <a:lstStyle/>
                    <a:p>
                      <a:pPr algn="ctr"/>
                      <a:r>
                        <a:rPr lang="ru-RU" sz="1600" dirty="0"/>
                        <a:t>9307</a:t>
                      </a:r>
                      <a:endParaRPr lang="ru-RU" sz="1600" dirty="0">
                        <a:latin typeface="Times New Roman" pitchFamily="18" charset="0"/>
                        <a:cs typeface="Times New Roman" pitchFamily="18" charset="0"/>
                      </a:endParaRPr>
                    </a:p>
                  </a:txBody>
                  <a:tcPr/>
                </a:tc>
                <a:tc>
                  <a:txBody>
                    <a:bodyPr/>
                    <a:lstStyle/>
                    <a:p>
                      <a:pPr algn="ctr"/>
                      <a:r>
                        <a:rPr lang="ru-RU" sz="1600" dirty="0"/>
                        <a:t>9119</a:t>
                      </a:r>
                      <a:endParaRPr lang="ru-RU" sz="1600" dirty="0">
                        <a:latin typeface="Times New Roman" pitchFamily="18" charset="0"/>
                        <a:cs typeface="Times New Roman" pitchFamily="18" charset="0"/>
                      </a:endParaRPr>
                    </a:p>
                  </a:txBody>
                  <a:tcPr/>
                </a:tc>
                <a:tc>
                  <a:txBody>
                    <a:bodyPr/>
                    <a:lstStyle/>
                    <a:p>
                      <a:pPr algn="ctr"/>
                      <a:r>
                        <a:rPr lang="ru-RU" sz="1600" dirty="0"/>
                        <a:t>8600</a:t>
                      </a:r>
                      <a:endParaRPr lang="ru-RU" sz="1600" dirty="0">
                        <a:latin typeface="Times New Roman" pitchFamily="18" charset="0"/>
                        <a:cs typeface="Times New Roman" pitchFamily="18" charset="0"/>
                      </a:endParaRPr>
                    </a:p>
                  </a:txBody>
                  <a:tcPr/>
                </a:tc>
                <a:tc>
                  <a:txBody>
                    <a:bodyPr/>
                    <a:lstStyle/>
                    <a:p>
                      <a:pPr algn="ctr"/>
                      <a:r>
                        <a:rPr lang="ru-RU" sz="1600" dirty="0"/>
                        <a:t>8301</a:t>
                      </a:r>
                      <a:endParaRPr lang="ru-RU" sz="1600" dirty="0">
                        <a:latin typeface="Times New Roman" pitchFamily="18" charset="0"/>
                        <a:cs typeface="Times New Roman" pitchFamily="18" charset="0"/>
                      </a:endParaRPr>
                    </a:p>
                  </a:txBody>
                  <a:tcPr/>
                </a:tc>
                <a:tc>
                  <a:txBody>
                    <a:bodyPr/>
                    <a:lstStyle/>
                    <a:p>
                      <a:pPr algn="ctr"/>
                      <a:r>
                        <a:rPr lang="ru-RU" sz="1600" dirty="0"/>
                        <a:t>8221</a:t>
                      </a:r>
                      <a:endParaRPr lang="ru-RU" sz="1600" dirty="0">
                        <a:latin typeface="Times New Roman" pitchFamily="18" charset="0"/>
                        <a:cs typeface="Times New Roman" pitchFamily="18" charset="0"/>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77434924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_точки_Коллегия">
  <a:themeElements>
    <a:clrScheme name="Земля1">
      <a:dk1>
        <a:sysClr val="windowText" lastClr="000000"/>
      </a:dk1>
      <a:lt1>
        <a:srgbClr val="FFF2CC"/>
      </a:lt1>
      <a:dk2>
        <a:srgbClr val="335B74"/>
      </a:dk2>
      <a:lt2>
        <a:srgbClr val="DFE3E5"/>
      </a:lt2>
      <a:accent1>
        <a:srgbClr val="2683C6"/>
      </a:accent1>
      <a:accent2>
        <a:srgbClr val="00B0F0"/>
      </a:accent2>
      <a:accent3>
        <a:srgbClr val="42BA97"/>
      </a:accent3>
      <a:accent4>
        <a:srgbClr val="27CED7"/>
      </a:accent4>
      <a:accent5>
        <a:srgbClr val="ABE45F"/>
      </a:accent5>
      <a:accent6>
        <a:srgbClr val="FFC000"/>
      </a:accent6>
      <a:hlink>
        <a:srgbClr val="1482AB"/>
      </a:hlink>
      <a:folHlink>
        <a:srgbClr val="7F7F7F"/>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Тема_точки_Коллегия" id="{F3F038F3-EE23-43D3-8E71-B15C3091F8CA}" vid="{2647AD6A-F5F5-4AC9-A84F-25A4E7D2B43F}"/>
    </a:ext>
  </a:extLst>
</a:theme>
</file>

<file path=ppt/theme/theme6.xml><?xml version="1.0" encoding="utf-8"?>
<a:theme xmlns:a="http://schemas.openxmlformats.org/drawingml/2006/main" name="1_Тема_точки_Коллегия">
  <a:themeElements>
    <a:clrScheme name="Земля1">
      <a:dk1>
        <a:sysClr val="windowText" lastClr="000000"/>
      </a:dk1>
      <a:lt1>
        <a:srgbClr val="FFF2CC"/>
      </a:lt1>
      <a:dk2>
        <a:srgbClr val="335B74"/>
      </a:dk2>
      <a:lt2>
        <a:srgbClr val="DFE3E5"/>
      </a:lt2>
      <a:accent1>
        <a:srgbClr val="2683C6"/>
      </a:accent1>
      <a:accent2>
        <a:srgbClr val="00B0F0"/>
      </a:accent2>
      <a:accent3>
        <a:srgbClr val="42BA97"/>
      </a:accent3>
      <a:accent4>
        <a:srgbClr val="27CED7"/>
      </a:accent4>
      <a:accent5>
        <a:srgbClr val="ABE45F"/>
      </a:accent5>
      <a:accent6>
        <a:srgbClr val="FFC000"/>
      </a:accent6>
      <a:hlink>
        <a:srgbClr val="1482AB"/>
      </a:hlink>
      <a:folHlink>
        <a:srgbClr val="7F7F7F"/>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Тема_точки_Коллегия" id="{F3F038F3-EE23-43D3-8E71-B15C3091F8CA}" vid="{2647AD6A-F5F5-4AC9-A84F-25A4E7D2B43F}"/>
    </a:ext>
  </a:ext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837</TotalTime>
  <Words>4306</Words>
  <Application>Microsoft Office PowerPoint</Application>
  <PresentationFormat>Произвольный</PresentationFormat>
  <Paragraphs>689</Paragraphs>
  <Slides>29</Slides>
  <Notes>28</Notes>
  <HiddenSlides>1</HiddenSlides>
  <MMClips>0</MMClips>
  <ScaleCrop>false</ScaleCrop>
  <HeadingPairs>
    <vt:vector size="6" baseType="variant">
      <vt:variant>
        <vt:lpstr>Тема</vt:lpstr>
      </vt:variant>
      <vt:variant>
        <vt:i4>6</vt:i4>
      </vt:variant>
      <vt:variant>
        <vt:lpstr>Внедренные серверы OLE</vt:lpstr>
      </vt:variant>
      <vt:variant>
        <vt:i4>2</vt:i4>
      </vt:variant>
      <vt:variant>
        <vt:lpstr>Заголовки слайдов</vt:lpstr>
      </vt:variant>
      <vt:variant>
        <vt:i4>29</vt:i4>
      </vt:variant>
    </vt:vector>
  </HeadingPairs>
  <TitlesOfParts>
    <vt:vector size="37" baseType="lpstr">
      <vt:lpstr>Тема Office</vt:lpstr>
      <vt:lpstr>3_Тема Office</vt:lpstr>
      <vt:lpstr>4_Тема Office</vt:lpstr>
      <vt:lpstr>5_Тема Office</vt:lpstr>
      <vt:lpstr>Тема_точки_Коллегия</vt:lpstr>
      <vt:lpstr>1_Тема_точки_Коллегия</vt:lpstr>
      <vt:lpstr>Лист</vt:lpstr>
      <vt:lpstr>Диаграмма</vt:lpstr>
      <vt:lpstr>О реализации   территориальной программы  государственных гарантий  бесплатного оказания гражданам  медицинской помощи в Архангельской области  за 2017 год</vt:lpstr>
      <vt:lpstr>Слайд 2</vt:lpstr>
      <vt:lpstr>Слайд 3</vt:lpstr>
      <vt:lpstr>Особенности транспортного сообщения </vt:lpstr>
      <vt:lpstr>Слайд 5</vt:lpstr>
      <vt:lpstr>Слайд 6</vt:lpstr>
      <vt:lpstr>Слайд 7</vt:lpstr>
      <vt:lpstr>Слайд 8</vt:lpstr>
      <vt:lpstr>Слайд 9</vt:lpstr>
      <vt:lpstr>Слайд 10</vt:lpstr>
      <vt:lpstr>Сопоставление численности населения и численности врачей по ряду субъектов Северо-Западного Федерального округа</vt:lpstr>
      <vt:lpstr>Обеспеченность врачами и средним медицинским персоналом на 10 000 населения по ряду субъектов Северо-Западного Федерального округа</vt:lpstr>
      <vt:lpstr>Сопоставление уровня среднемесячной заработной платы врачей и обеспеченности населения врачами по ряду субъектов Северо-Западного Федерального округа </vt:lpstr>
      <vt:lpstr>Слайд 14</vt:lpstr>
      <vt:lpstr>Слайд 15</vt:lpstr>
      <vt:lpstr>Слайд 16</vt:lpstr>
      <vt:lpstr>АНАЛИЗ анкет  студентов 6 курса лечебного факультета Северного государственного медицинского университета  2015 -2016 г.г.</vt:lpstr>
      <vt:lpstr>АНАЛИЗ анкет обучающихся  Архангельского медицинского колледжа 2017 год</vt:lpstr>
      <vt:lpstr>Слайд 19</vt:lpstr>
      <vt:lpstr>Слайд 20</vt:lpstr>
      <vt:lpstr>Слайд 21</vt:lpstr>
      <vt:lpstr>Слайд 22</vt:lpstr>
      <vt:lpstr>Слайд 23</vt:lpstr>
      <vt:lpstr>Слайд 24</vt:lpstr>
      <vt:lpstr>Слайд 25</vt:lpstr>
      <vt:lpstr>Слайд 26</vt:lpstr>
      <vt:lpstr>Телемедицинское консультирование</vt:lpstr>
      <vt:lpstr>Слайд 28</vt:lpstr>
      <vt:lpstr>ПРЕДЛОЖЕНИЯ  в проект Координационного Совета глав муниципальных образований Архангельской области при Архангельском областном Собрании депутатов по вопросу: «О реализации территориальной программы государственных гарантий бесплатного оказания гражданам медицинской помощи в Архангельской области»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Тормосова Елена Валерьевна</dc:creator>
  <cp:lastModifiedBy>Рыжкова Елена Викторовна</cp:lastModifiedBy>
  <cp:revision>65</cp:revision>
  <cp:lastPrinted>2018-06-05T05:44:22Z</cp:lastPrinted>
  <dcterms:created xsi:type="dcterms:W3CDTF">2018-05-25T13:04:05Z</dcterms:created>
  <dcterms:modified xsi:type="dcterms:W3CDTF">2018-06-13T11:17:26Z</dcterms:modified>
</cp:coreProperties>
</file>