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7" r:id="rId3"/>
    <p:sldId id="266" r:id="rId4"/>
    <p:sldId id="271" r:id="rId5"/>
    <p:sldId id="259" r:id="rId6"/>
    <p:sldId id="270" r:id="rId7"/>
    <p:sldId id="261" r:id="rId8"/>
    <p:sldId id="262" r:id="rId9"/>
    <p:sldId id="263" r:id="rId10"/>
    <p:sldId id="273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3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Динамика объема государственного долга Архангельской области, млрд. рублей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4966319255931747E-2"/>
          <c:y val="0.21193843045217214"/>
          <c:w val="0.67889862342339402"/>
          <c:h val="0.513127360848794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государственного долга</c:v>
                </c:pt>
              </c:strCache>
            </c:strRef>
          </c:tx>
          <c:dLbls>
            <c:dLbl>
              <c:idx val="0"/>
              <c:layout>
                <c:manualLayout>
                  <c:x val="-3.1050009118483715E-5"/>
                  <c:y val="-0.20956265276080438"/>
                </c:manualLayout>
              </c:layout>
              <c:showVal val="1"/>
            </c:dLbl>
            <c:dLbl>
              <c:idx val="1"/>
              <c:layout>
                <c:manualLayout>
                  <c:x val="-3.3121319853349346E-3"/>
                  <c:y val="-0.24983612931896459"/>
                </c:manualLayout>
              </c:layout>
              <c:showVal val="1"/>
            </c:dLbl>
            <c:dLbl>
              <c:idx val="2"/>
              <c:layout>
                <c:manualLayout>
                  <c:x val="1.648270737213686E-3"/>
                  <c:y val="-0.27138512387512498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baseline="0" dirty="0" smtClean="0"/>
                      <a:t>37</a:t>
                    </a:r>
                    <a:r>
                      <a:rPr lang="en-US" b="1" i="0" baseline="0" dirty="0" smtClean="0"/>
                      <a:t>,50</a:t>
                    </a:r>
                    <a:endParaRPr lang="en-US" b="1" i="0" baseline="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3.2966724871240122E-3"/>
                  <c:y val="-0.23412398622375283"/>
                </c:manualLayout>
              </c:layout>
              <c:showVal val="1"/>
            </c:dLbl>
            <c:dLbl>
              <c:idx val="4"/>
              <c:layout>
                <c:manualLayout>
                  <c:x val="3.3121319853349641E-3"/>
                  <c:y val="-0.28132151983112985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</c:dLbls>
          <c:cat>
            <c:strRef>
              <c:f>Лист1!$A$2:$A$6</c:f>
              <c:strCache>
                <c:ptCount val="5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  <c:pt idx="3">
                  <c:v>на 01.06.2016</c:v>
                </c:pt>
                <c:pt idx="4">
                  <c:v>на 01.01.2017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28.6</c:v>
                </c:pt>
                <c:pt idx="1">
                  <c:v>32.700000000000003</c:v>
                </c:pt>
                <c:pt idx="2">
                  <c:v>37.5</c:v>
                </c:pt>
                <c:pt idx="3">
                  <c:v>33.300000000000011</c:v>
                </c:pt>
                <c:pt idx="4">
                  <c:v>38.200000000000003</c:v>
                </c:pt>
              </c:numCache>
            </c:numRef>
          </c:val>
        </c:ser>
        <c:gapWidth val="55"/>
        <c:overlap val="100"/>
        <c:axId val="71888896"/>
        <c:axId val="71890432"/>
      </c:barChart>
      <c:catAx>
        <c:axId val="718888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1890432"/>
        <c:crosses val="autoZero"/>
        <c:auto val="1"/>
        <c:lblAlgn val="ctr"/>
        <c:lblOffset val="100"/>
      </c:catAx>
      <c:valAx>
        <c:axId val="71890432"/>
        <c:scaling>
          <c:orientation val="minMax"/>
        </c:scaling>
        <c:axPos val="l"/>
        <c:majorGridlines/>
        <c:numFmt formatCode="#,##0.0" sourceLinked="0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1888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07973675439579"/>
          <c:y val="0.53856151399844454"/>
          <c:w val="0.21726618582340759"/>
          <c:h val="0.26052938562381961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Бюджетные кредиты, предоставленные министерством финансов Российской Федерации Архангельской области в 2014 – 2016 годах , млрд. рублей</a:t>
            </a:r>
          </a:p>
        </c:rich>
      </c:tx>
      <c:layout>
        <c:manualLayout>
          <c:xMode val="edge"/>
          <c:yMode val="edge"/>
          <c:x val="0.10101856621133622"/>
          <c:y val="0"/>
        </c:manualLayout>
      </c:layout>
    </c:title>
    <c:plotArea>
      <c:layout>
        <c:manualLayout>
          <c:layoutTarget val="inner"/>
          <c:xMode val="edge"/>
          <c:yMode val="edge"/>
          <c:x val="4.2269184496204752E-2"/>
          <c:y val="0.26679884405608673"/>
          <c:w val="0.64401005154543378"/>
          <c:h val="0.61655827001134245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ликвидацию аварийного жилфонда, развитие дошкольных образовательных учреждений</c:v>
                </c:pt>
              </c:strCache>
            </c:strRef>
          </c:tx>
          <c:dLbls>
            <c:dLbl>
              <c:idx val="0"/>
              <c:delete val="1"/>
            </c:dLbl>
            <c:txPr>
              <a:bodyPr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2016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частичное покрытие дефицита бюджета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1.4054120092566894E-3"/>
                  <c:y val="-0.18447822528020524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dirty="0" smtClean="0"/>
                      <a:t>8,2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2016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0.0">
                  <c:v>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погашение долговых обязательств</c:v>
                </c:pt>
              </c:strCache>
            </c:strRef>
          </c:tx>
          <c:dLbls>
            <c:txPr>
              <a:bodyPr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2016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2.7</c:v>
                </c:pt>
                <c:pt idx="1">
                  <c:v>5.4</c:v>
                </c:pt>
                <c:pt idx="2">
                  <c:v>5.3</c:v>
                </c:pt>
              </c:numCache>
            </c:numRef>
          </c:val>
        </c:ser>
        <c:overlap val="100"/>
        <c:axId val="73853184"/>
        <c:axId val="86597632"/>
      </c:barChart>
      <c:catAx>
        <c:axId val="73853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6597632"/>
        <c:crosses val="autoZero"/>
        <c:auto val="1"/>
        <c:lblAlgn val="ctr"/>
        <c:lblOffset val="100"/>
      </c:catAx>
      <c:valAx>
        <c:axId val="86597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853184"/>
        <c:crosses val="autoZero"/>
        <c:crossBetween val="between"/>
        <c:minorUnit val="1"/>
      </c:valAx>
    </c:plotArea>
    <c:legend>
      <c:legendPos val="r"/>
      <c:layout>
        <c:manualLayout>
          <c:xMode val="edge"/>
          <c:yMode val="edge"/>
          <c:x val="0.6931652094358639"/>
          <c:y val="0.24318018282206397"/>
          <c:w val="0.30683479056413632"/>
          <c:h val="0.66290825567185141"/>
        </c:manualLayout>
      </c:layout>
      <c:txPr>
        <a:bodyPr/>
        <a:lstStyle/>
        <a:p>
          <a:pPr>
            <a:defRPr sz="1600" b="0" i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 b="1" i="0" baseline="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2000" baseline="0"/>
            </a:pPr>
            <a:r>
              <a:rPr lang="ru-RU" sz="1900" baseline="0" dirty="0">
                <a:latin typeface="Times New Roman" pitchFamily="18" charset="0"/>
                <a:cs typeface="Times New Roman" pitchFamily="18" charset="0"/>
              </a:rPr>
              <a:t>Экономический эффект от замещения банковских кредитов </a:t>
            </a:r>
            <a:r>
              <a:rPr lang="ru-RU" sz="1900" baseline="0" dirty="0" smtClean="0">
                <a:latin typeface="Times New Roman" pitchFamily="18" charset="0"/>
                <a:cs typeface="Times New Roman" pitchFamily="18" charset="0"/>
              </a:rPr>
              <a:t>бюджетными (полученными в 2014-2016 гг.), </a:t>
            </a:r>
            <a:r>
              <a:rPr lang="ru-RU" sz="1900" baseline="0" dirty="0">
                <a:latin typeface="Times New Roman" pitchFamily="18" charset="0"/>
                <a:cs typeface="Times New Roman" pitchFamily="18" charset="0"/>
              </a:rPr>
              <a:t>реструктуризации бюджетных кредитов, использования казначейских инструментов, млн. рублей</a:t>
            </a:r>
          </a:p>
        </c:rich>
      </c:tx>
      <c:layout>
        <c:manualLayout>
          <c:xMode val="edge"/>
          <c:yMode val="edge"/>
          <c:x val="0.12611023972717386"/>
          <c:y val="3.4863697315285394E-2"/>
        </c:manualLayout>
      </c:layout>
    </c:title>
    <c:plotArea>
      <c:layout>
        <c:manualLayout>
          <c:layoutTarget val="inner"/>
          <c:xMode val="edge"/>
          <c:yMode val="edge"/>
          <c:x val="0.10868832027342146"/>
          <c:y val="0.26701086830145537"/>
          <c:w val="0.56578306940782253"/>
          <c:h val="0.5816945726960576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                                               2016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703.7</c:v>
                </c:pt>
                <c:pt idx="2">
                  <c:v>435.1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Краткосрочные казначейские кредиты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1.4054120092566894E-3"/>
                  <c:y val="-0.1844782252802052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38,2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                                               2016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195.3</c:v>
                </c:pt>
                <c:pt idx="1">
                  <c:v>185.8</c:v>
                </c:pt>
                <c:pt idx="2">
                  <c:v>167.7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Использование временно свободных остатков средств учреждений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                                               2016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269.2</c:v>
                </c:pt>
                <c:pt idx="1">
                  <c:v>220.8</c:v>
                </c:pt>
                <c:pt idx="2">
                  <c:v>120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Реструктуризация бюджетных кредитов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5 месяцев                                                                                       2016 года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</c:v>
                </c:pt>
                <c:pt idx="1">
                  <c:v>37</c:v>
                </c:pt>
                <c:pt idx="2">
                  <c:v>20.9</c:v>
                </c:pt>
              </c:numCache>
            </c:numRef>
          </c:val>
        </c:ser>
        <c:overlap val="100"/>
        <c:axId val="89993216"/>
        <c:axId val="89994752"/>
      </c:barChart>
      <c:catAx>
        <c:axId val="899932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 i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994752"/>
        <c:crosses val="autoZero"/>
        <c:auto val="1"/>
        <c:lblAlgn val="ctr"/>
        <c:lblOffset val="100"/>
      </c:catAx>
      <c:valAx>
        <c:axId val="899947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993216"/>
        <c:crosses val="autoZero"/>
        <c:crossBetween val="between"/>
        <c:minorUnit val="1"/>
      </c:valAx>
    </c:plotArea>
    <c:legend>
      <c:legendPos val="r"/>
      <c:layout>
        <c:manualLayout>
          <c:xMode val="edge"/>
          <c:yMode val="edge"/>
          <c:x val="0.6931652094358639"/>
          <c:y val="0.24318018282206397"/>
          <c:w val="0.30683479056413632"/>
          <c:h val="0.73263565030242184"/>
        </c:manualLayout>
      </c:layout>
      <c:txPr>
        <a:bodyPr/>
        <a:lstStyle/>
        <a:p>
          <a:pPr>
            <a:defRPr sz="16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государственного долга Архангельской области в процентном соотношении</a:t>
            </a:r>
          </a:p>
        </c:rich>
      </c:tx>
      <c:layout>
        <c:manualLayout>
          <c:xMode val="edge"/>
          <c:yMode val="edge"/>
          <c:x val="0.14116668760584233"/>
          <c:y val="1.4904447236692013E-2"/>
        </c:manualLayout>
      </c:layout>
    </c:title>
    <c:plotArea>
      <c:layout>
        <c:manualLayout>
          <c:layoutTarget val="inner"/>
          <c:xMode val="edge"/>
          <c:yMode val="edge"/>
          <c:x val="0.11121869117346248"/>
          <c:y val="0.22550761183029741"/>
          <c:w val="0.6557600816939344"/>
          <c:h val="0.633872840419922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  <c:pt idx="3">
                  <c:v>на 01.01.2017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0.33000000000000052</c:v>
                </c:pt>
                <c:pt idx="2">
                  <c:v>0.4</c:v>
                </c:pt>
                <c:pt idx="3">
                  <c:v>0.48000000000000032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  <c:pt idx="3">
                  <c:v>на 01.01.2017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0.72000000000000064</c:v>
                </c:pt>
                <c:pt idx="1">
                  <c:v>0.66000000000000103</c:v>
                </c:pt>
                <c:pt idx="2">
                  <c:v>0.58000000000000007</c:v>
                </c:pt>
                <c:pt idx="3">
                  <c:v>0.51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dLbls>
            <c:dLbl>
              <c:idx val="0"/>
              <c:layout>
                <c:manualLayout>
                  <c:x val="3.296622285997316E-3"/>
                  <c:y val="2.4840745394486686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296622285997316E-3"/>
                  <c:y val="9.9362981577946746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1.6483111429986582E-3"/>
                  <c:y val="9.9362981577946746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6.5932445719946225E-3"/>
                  <c:y val="9.9362981577946746E-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  <c:pt idx="3">
                  <c:v>на 01.01.2017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3.0000000000000002E-2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  <c:gapWidth val="55"/>
        <c:overlap val="100"/>
        <c:axId val="87474944"/>
        <c:axId val="90337664"/>
      </c:barChart>
      <c:catAx>
        <c:axId val="87474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337664"/>
        <c:crosses val="autoZero"/>
        <c:auto val="1"/>
        <c:lblAlgn val="ctr"/>
        <c:lblOffset val="100"/>
      </c:catAx>
      <c:valAx>
        <c:axId val="90337664"/>
        <c:scaling>
          <c:orientation val="minMax"/>
          <c:max val="1"/>
          <c:min val="0.1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7474944"/>
        <c:crosses val="autoZero"/>
        <c:crossBetween val="between"/>
        <c:minorUnit val="0.15000000000000024"/>
      </c:valAx>
    </c:plotArea>
    <c:legend>
      <c:legendPos val="r"/>
      <c:layout>
        <c:manualLayout>
          <c:xMode val="edge"/>
          <c:yMode val="edge"/>
          <c:x val="0.76509904922298366"/>
          <c:y val="0.24059670208787487"/>
          <c:w val="0.23346107961005372"/>
          <c:h val="0.43822439134306068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сумма, млн. рублей </a:t>
            </a:r>
          </a:p>
        </c:rich>
      </c:tx>
      <c:layout>
        <c:manualLayout>
          <c:xMode val="edge"/>
          <c:yMode val="edge"/>
          <c:x val="0"/>
          <c:y val="1.5561996379487249E-2"/>
        </c:manualLayout>
      </c:layout>
    </c:title>
    <c:plotArea>
      <c:layout>
        <c:manualLayout>
          <c:layoutTarget val="inner"/>
          <c:xMode val="edge"/>
          <c:yMode val="edge"/>
          <c:x val="9.7430494546620686E-2"/>
          <c:y val="0.11980143546141934"/>
          <c:w val="0.7483006127488695"/>
          <c:h val="0.7741351859597299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сумма, млн. рублей 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9452495474359069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38126891129743767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3501449185384630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Лист1!$A$3:$A$5</c:f>
              <c:strCache>
                <c:ptCount val="3"/>
                <c:pt idx="0">
                  <c:v>2014 год</c:v>
                </c:pt>
                <c:pt idx="1">
                  <c:v>2015 год </c:v>
                </c:pt>
                <c:pt idx="2">
                  <c:v>2016 год</c:v>
                </c:pt>
              </c:strCache>
            </c:strRef>
          </c:cat>
          <c:val>
            <c:numRef>
              <c:f>Лист1!$B$3:$B$5</c:f>
              <c:numCache>
                <c:formatCode>#,##0</c:formatCode>
                <c:ptCount val="3"/>
                <c:pt idx="0">
                  <c:v>32731</c:v>
                </c:pt>
                <c:pt idx="1">
                  <c:v>37480</c:v>
                </c:pt>
                <c:pt idx="2">
                  <c:v>38244</c:v>
                </c:pt>
              </c:numCache>
            </c:numRef>
          </c:val>
        </c:ser>
        <c:axId val="92193152"/>
        <c:axId val="92194688"/>
      </c:barChart>
      <c:catAx>
        <c:axId val="92193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194688"/>
        <c:crosses val="autoZero"/>
        <c:auto val="1"/>
        <c:lblAlgn val="ctr"/>
        <c:lblOffset val="100"/>
      </c:catAx>
      <c:valAx>
        <c:axId val="921946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193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коммерческие кредиты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</c:v>
                </c:pt>
                <c:pt idx="1">
                  <c:v>2015</c:v>
                </c:pt>
                <c:pt idx="2">
                  <c:v>факт на 01.06.2016</c:v>
                </c:pt>
                <c:pt idx="3">
                  <c:v>план на 01.01.2017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21608</c:v>
                </c:pt>
                <c:pt idx="1">
                  <c:v>21608</c:v>
                </c:pt>
                <c:pt idx="2">
                  <c:v>7680</c:v>
                </c:pt>
                <c:pt idx="3">
                  <c:v>19387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бюджетные кредиты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</c:v>
                </c:pt>
                <c:pt idx="1">
                  <c:v>2015</c:v>
                </c:pt>
                <c:pt idx="2">
                  <c:v>факт на 01.06.2016</c:v>
                </c:pt>
                <c:pt idx="3">
                  <c:v>план на 01.01.2017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10683</c:v>
                </c:pt>
                <c:pt idx="1">
                  <c:v>15132</c:v>
                </c:pt>
                <c:pt idx="2">
                  <c:v>25221</c:v>
                </c:pt>
                <c:pt idx="3">
                  <c:v>18418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2014</c:v>
                </c:pt>
                <c:pt idx="1">
                  <c:v>2015</c:v>
                </c:pt>
                <c:pt idx="2">
                  <c:v>факт на 01.06.2016</c:v>
                </c:pt>
                <c:pt idx="3">
                  <c:v>план на 01.01.2017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440</c:v>
                </c:pt>
                <c:pt idx="1">
                  <c:v>740</c:v>
                </c:pt>
                <c:pt idx="2">
                  <c:v>440</c:v>
                </c:pt>
                <c:pt idx="3">
                  <c:v>440</c:v>
                </c:pt>
              </c:numCache>
            </c:numRef>
          </c:val>
        </c:ser>
        <c:axId val="78456704"/>
        <c:axId val="78458240"/>
      </c:barChart>
      <c:catAx>
        <c:axId val="78456704"/>
        <c:scaling>
          <c:orientation val="minMax"/>
        </c:scaling>
        <c:axPos val="b"/>
        <c:numFmt formatCode="General" sourceLinked="1"/>
        <c:majorTickMark val="none"/>
        <c:tickLblPos val="nextTo"/>
        <c:crossAx val="78458240"/>
        <c:crosses val="autoZero"/>
        <c:auto val="1"/>
        <c:lblAlgn val="ctr"/>
        <c:lblOffset val="100"/>
      </c:catAx>
      <c:valAx>
        <c:axId val="78458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750" baseline="0"/>
                </a:pPr>
                <a:r>
                  <a:rPr lang="ru-RU" sz="1750" baseline="0"/>
                  <a:t>Объем заимствований </a:t>
                </a:r>
              </a:p>
              <a:p>
                <a:pPr>
                  <a:defRPr sz="1750" baseline="0"/>
                </a:pPr>
                <a:r>
                  <a:rPr lang="ru-RU" sz="1750" baseline="0"/>
                  <a:t>в млн. рублей</a:t>
                </a:r>
              </a:p>
              <a:p>
                <a:pPr>
                  <a:defRPr sz="1750" baseline="0"/>
                </a:pPr>
                <a:endParaRPr lang="ru-RU" sz="1750" baseline="0"/>
              </a:p>
            </c:rich>
          </c:tx>
          <c:layout>
            <c:manualLayout>
              <c:xMode val="edge"/>
              <c:yMode val="edge"/>
              <c:x val="3.6111111111111177E-2"/>
              <c:y val="0.17428650224628048"/>
            </c:manualLayout>
          </c:layout>
        </c:title>
        <c:numFmt formatCode="General" sourceLinked="1"/>
        <c:majorTickMark val="none"/>
        <c:tickLblPos val="nextTo"/>
        <c:crossAx val="784567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550" baseline="0"/>
            </a:pPr>
            <a:endParaRPr lang="ru-RU"/>
          </a:p>
        </c:txPr>
      </c:dTable>
    </c:plotArea>
    <c:plotVisOnly val="1"/>
    <c:dispBlanksAs val="gap"/>
  </c:chart>
  <c:txPr>
    <a:bodyPr/>
    <a:lstStyle/>
    <a:p>
      <a:pPr>
        <a:defRPr sz="1700" baseline="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0.79245</cdr:x>
      <cdr:y>0.6375</cdr:y>
    </cdr:from>
    <cdr:to>
      <cdr:x>0.98113</cdr:x>
      <cdr:y>0.925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48672" y="3672408"/>
          <a:ext cx="1440160" cy="1656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0.84906</cdr:x>
      <cdr:y>0.3</cdr:y>
    </cdr:from>
    <cdr:to>
      <cdr:x>0.96885</cdr:x>
      <cdr:y>0.45873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0720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0.8802</cdr:x>
      <cdr:y>0.35</cdr:y>
    </cdr:from>
    <cdr:to>
      <cdr:x>1</cdr:x>
      <cdr:y>0.50873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768752" y="20162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0.79245</cdr:x>
      <cdr:y>0.225</cdr:y>
    </cdr:from>
    <cdr:to>
      <cdr:x>1</cdr:x>
      <cdr:y>0.5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48672" y="1296144"/>
          <a:ext cx="1584176" cy="1584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550" dirty="0" smtClean="0">
              <a:latin typeface="Times New Roman" pitchFamily="18" charset="0"/>
              <a:cs typeface="Times New Roman" pitchFamily="18" charset="0"/>
            </a:rPr>
            <a:t>Консолидированный</a:t>
          </a:r>
        </a:p>
        <a:p xmlns:a="http://schemas.openxmlformats.org/drawingml/2006/main">
          <a:pPr algn="ctr"/>
          <a:r>
            <a:rPr lang="ru-RU" sz="1550" dirty="0">
              <a:latin typeface="Times New Roman" pitchFamily="18" charset="0"/>
              <a:cs typeface="Times New Roman" pitchFamily="18" charset="0"/>
            </a:rPr>
            <a:t>г</a:t>
          </a:r>
          <a:r>
            <a:rPr lang="ru-RU" sz="1550" dirty="0" smtClean="0">
              <a:latin typeface="Times New Roman" pitchFamily="18" charset="0"/>
              <a:cs typeface="Times New Roman" pitchFamily="18" charset="0"/>
            </a:rPr>
            <a:t>осударственный долг </a:t>
          </a:r>
        </a:p>
        <a:p xmlns:a="http://schemas.openxmlformats.org/drawingml/2006/main">
          <a:pPr algn="ctr"/>
          <a:r>
            <a:rPr lang="ru-RU" sz="1550" dirty="0" smtClean="0">
              <a:latin typeface="Times New Roman" pitchFamily="18" charset="0"/>
              <a:cs typeface="Times New Roman" pitchFamily="18" charset="0"/>
            </a:rPr>
            <a:t>субъектов РФ </a:t>
          </a:r>
        </a:p>
        <a:p xmlns:a="http://schemas.openxmlformats.org/drawingml/2006/main">
          <a:pPr algn="ctr"/>
          <a:r>
            <a:rPr lang="ru-RU" sz="1550" dirty="0" smtClean="0">
              <a:latin typeface="Times New Roman" pitchFamily="18" charset="0"/>
              <a:cs typeface="Times New Roman" pitchFamily="18" charset="0"/>
            </a:rPr>
            <a:t>на 1 января 2016 года</a:t>
          </a:r>
        </a:p>
        <a:p xmlns:a="http://schemas.openxmlformats.org/drawingml/2006/main">
          <a:pPr algn="ctr"/>
          <a:r>
            <a:rPr lang="ru-RU" sz="1550" dirty="0" smtClean="0">
              <a:latin typeface="Times New Roman" pitchFamily="18" charset="0"/>
              <a:cs typeface="Times New Roman" pitchFamily="18" charset="0"/>
            </a:rPr>
            <a:t>2 318,6 млрд. рублей</a:t>
          </a:r>
          <a:endParaRPr lang="ru-RU" sz="155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0.11549</cdr:x>
      <cdr:y>0.71264</cdr:y>
    </cdr:from>
    <cdr:to>
      <cdr:x>0.1633</cdr:x>
      <cdr:y>0.75862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3625" y="4464496"/>
          <a:ext cx="43203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0.17127</cdr:x>
      <cdr:y>0.66667</cdr:y>
    </cdr:from>
    <cdr:to>
      <cdr:x>0.23502</cdr:x>
      <cdr:y>0.70115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47664" y="4176464"/>
          <a:ext cx="576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0.11689</cdr:x>
      <cdr:y>0.4017</cdr:y>
    </cdr:from>
    <cdr:to>
      <cdr:x>0.18142</cdr:x>
      <cdr:y>0.46865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43608" y="2592288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4,7</a:t>
          </a:r>
        </a:p>
        <a:p xmlns:a="http://schemas.openxmlformats.org/drawingml/2006/main"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0.2908</cdr:x>
      <cdr:y>0.52874</cdr:y>
    </cdr:from>
    <cdr:to>
      <cdr:x>0.34658</cdr:x>
      <cdr:y>0.57471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27784" y="3312368"/>
          <a:ext cx="504056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0.47126</cdr:y>
    </cdr:from>
    <cdr:to>
      <cdr:x>0.41033</cdr:x>
      <cdr:y>0.51724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03848" y="2952328"/>
          <a:ext cx="50405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0.41829</cdr:x>
      <cdr:y>0.41379</cdr:y>
    </cdr:from>
    <cdr:to>
      <cdr:x>0.47407</cdr:x>
      <cdr:y>0.48276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779912" y="2592288"/>
          <a:ext cx="504056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0.47407</cdr:x>
      <cdr:y>0.32184</cdr:y>
    </cdr:from>
    <cdr:to>
      <cdr:x>0.52985</cdr:x>
      <cdr:y>0.37931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283968" y="201622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0.33466</cdr:x>
      <cdr:y>0.30127</cdr:y>
    </cdr:from>
    <cdr:to>
      <cdr:x>0.40161</cdr:x>
      <cdr:y>0.37104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987824" y="1944216"/>
          <a:ext cx="597704" cy="450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5,9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0.60157</cdr:x>
      <cdr:y>0.2069</cdr:y>
    </cdr:from>
    <cdr:to>
      <cdr:x>0.65735</cdr:x>
      <cdr:y>0.26437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436096" y="129614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0.67329</cdr:x>
      <cdr:y>0.22989</cdr:y>
    </cdr:from>
    <cdr:to>
      <cdr:x>0.7211</cdr:x>
      <cdr:y>0.29885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084168" y="1440190"/>
          <a:ext cx="432048" cy="432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0.53629</cdr:x>
      <cdr:y>0.35706</cdr:y>
    </cdr:from>
    <cdr:to>
      <cdr:x>0.60454</cdr:x>
      <cdr:y>0.4152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788024" y="2304256"/>
          <a:ext cx="609311" cy="3751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5,3</a:t>
          </a:r>
        </a:p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0.10011</cdr:x>
      <cdr:y>0.25581</cdr:y>
    </cdr:from>
    <cdr:to>
      <cdr:x>0.65244</cdr:x>
      <cdr:y>1</cdr:y>
    </cdr:to>
    <cdr:sp macro="" textlink="">
      <cdr:nvSpPr>
        <cdr:cNvPr id="14" name="Дуга 13"/>
        <cdr:cNvSpPr/>
      </cdr:nvSpPr>
      <cdr:spPr>
        <a:xfrm xmlns:a="http://schemas.openxmlformats.org/drawingml/2006/main" rot="18794769">
          <a:off x="933372" y="1578326"/>
          <a:ext cx="4608512" cy="4752528"/>
        </a:xfrm>
        <a:prstGeom xmlns:a="http://schemas.openxmlformats.org/drawingml/2006/main" prst="arc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0.32638</cdr:x>
      <cdr:y>0.18605</cdr:y>
    </cdr:from>
    <cdr:to>
      <cdr:x>0.43951</cdr:x>
      <cdr:y>0.25581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913905" y="1200621"/>
          <a:ext cx="1010023" cy="450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15,9</a:t>
          </a:r>
          <a:endParaRPr lang="ru-RU" sz="2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0.11549</cdr:x>
      <cdr:y>0.71264</cdr:y>
    </cdr:from>
    <cdr:to>
      <cdr:x>0.1633</cdr:x>
      <cdr:y>0.75862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3625" y="4464496"/>
          <a:ext cx="43203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0.17127</cdr:x>
      <cdr:y>0.66667</cdr:y>
    </cdr:from>
    <cdr:to>
      <cdr:x>0.23502</cdr:x>
      <cdr:y>0.70115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47664" y="4176464"/>
          <a:ext cx="576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0.16734</cdr:x>
      <cdr:y>0.53488</cdr:y>
    </cdr:from>
    <cdr:to>
      <cdr:x>0.25499</cdr:x>
      <cdr:y>0.61628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439869" y="3312368"/>
          <a:ext cx="754217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496,6</a:t>
          </a:r>
        </a:p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0.2908</cdr:x>
      <cdr:y>0.52874</cdr:y>
    </cdr:from>
    <cdr:to>
      <cdr:x>0.34658</cdr:x>
      <cdr:y>0.57471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27784" y="3312368"/>
          <a:ext cx="504056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0.47126</cdr:y>
    </cdr:from>
    <cdr:to>
      <cdr:x>0.41033</cdr:x>
      <cdr:y>0.51724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03848" y="2952328"/>
          <a:ext cx="50405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0.41829</cdr:x>
      <cdr:y>0.41379</cdr:y>
    </cdr:from>
    <cdr:to>
      <cdr:x>0.47407</cdr:x>
      <cdr:y>0.48276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779912" y="2592288"/>
          <a:ext cx="504056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0.47407</cdr:x>
      <cdr:y>0.32184</cdr:y>
    </cdr:from>
    <cdr:to>
      <cdr:x>0.52985</cdr:x>
      <cdr:y>0.37931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283968" y="201622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0.34312</cdr:x>
      <cdr:y>0.2907</cdr:y>
    </cdr:from>
    <cdr:to>
      <cdr:x>0.46028</cdr:x>
      <cdr:y>0.36047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952327" y="1800214"/>
          <a:ext cx="1008127" cy="432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1 147,4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0.60157</cdr:x>
      <cdr:y>0.2069</cdr:y>
    </cdr:from>
    <cdr:to>
      <cdr:x>0.65735</cdr:x>
      <cdr:y>0.26437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436096" y="129614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0.67329</cdr:x>
      <cdr:y>0.22989</cdr:y>
    </cdr:from>
    <cdr:to>
      <cdr:x>0.7211</cdr:x>
      <cdr:y>0.29885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084168" y="1440190"/>
          <a:ext cx="432048" cy="432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0.52593</cdr:x>
      <cdr:y>0.46512</cdr:y>
    </cdr:from>
    <cdr:to>
      <cdr:x>0.65342</cdr:x>
      <cdr:y>0.52326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525303" y="2880320"/>
          <a:ext cx="1097043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 743,7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0.80453</cdr:x>
      <cdr:y>0.54938</cdr:y>
    </cdr:from>
    <cdr:to>
      <cdr:x>0.99111</cdr:x>
      <cdr:y>0.73835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20238" y="2721484"/>
          <a:ext cx="151216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0.18802</cdr:x>
      <cdr:y>0.47059</cdr:y>
    </cdr:from>
    <cdr:to>
      <cdr:x>0.30465</cdr:x>
      <cdr:y>0.58654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1252717" y="2304256"/>
          <a:ext cx="777023" cy="567751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 anchorCtr="1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</a:rPr>
            <a:t>1 655</a:t>
          </a:r>
          <a:endParaRPr lang="ru-RU" sz="1200" b="1" dirty="0">
            <a:solidFill>
              <a:schemeClr val="tx1"/>
            </a:solidFill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0.68657</cdr:x>
      <cdr:y>0.02941</cdr:y>
    </cdr:from>
    <cdr:to>
      <cdr:x>0.8032</cdr:x>
      <cdr:y>0.14706</cdr:y>
    </cdr:to>
    <cdr:sp macro="" textlink="">
      <cdr:nvSpPr>
        <cdr:cNvPr id="9" name="Овал 8"/>
        <cdr:cNvSpPr/>
      </cdr:nvSpPr>
      <cdr:spPr>
        <a:xfrm xmlns:a="http://schemas.openxmlformats.org/drawingml/2006/main">
          <a:off x="4574312" y="144017"/>
          <a:ext cx="777023" cy="576064"/>
        </a:xfrm>
        <a:prstGeom xmlns:a="http://schemas.openxmlformats.org/drawingml/2006/main" prst="ellipse">
          <a:avLst/>
        </a:prstGeom>
        <a:solidFill xmlns:a="http://schemas.openxmlformats.org/drawingml/2006/main">
          <a:srgbClr val="C0504D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C0504D">
              <a:lumMod val="7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</a:rPr>
            <a:t>1477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0.43799</cdr:x>
      <cdr:y>0.10294</cdr:y>
    </cdr:from>
    <cdr:to>
      <cdr:x>0.55462</cdr:x>
      <cdr:y>0.22059</cdr:y>
    </cdr:to>
    <cdr:sp macro="" textlink="">
      <cdr:nvSpPr>
        <cdr:cNvPr id="10" name="Овал 9"/>
        <cdr:cNvSpPr/>
      </cdr:nvSpPr>
      <cdr:spPr>
        <a:xfrm xmlns:a="http://schemas.openxmlformats.org/drawingml/2006/main">
          <a:off x="2918128" y="504057"/>
          <a:ext cx="777024" cy="576064"/>
        </a:xfrm>
        <a:prstGeom xmlns:a="http://schemas.openxmlformats.org/drawingml/2006/main" prst="ellipse">
          <a:avLst/>
        </a:prstGeom>
        <a:solidFill xmlns:a="http://schemas.openxmlformats.org/drawingml/2006/main">
          <a:srgbClr val="C0504D">
            <a:lumMod val="40000"/>
            <a:lumOff val="60000"/>
          </a:srgbClr>
        </a:solidFill>
        <a:ln xmlns:a="http://schemas.openxmlformats.org/drawingml/2006/main" w="25400" cap="flat" cmpd="sng" algn="ctr">
          <a:solidFill>
            <a:srgbClr val="C0504D">
              <a:lumMod val="7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ysClr val="windowText" lastClr="000000"/>
              </a:solidFill>
              <a:latin typeface="Times New Roman" pitchFamily="18" charset="0"/>
            </a:rPr>
            <a:t>1 414</a:t>
          </a:r>
          <a:endParaRPr lang="ru-RU" sz="1200" b="1" dirty="0">
            <a:solidFill>
              <a:sysClr val="windowText" lastClr="000000"/>
            </a:solidFill>
            <a:latin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EC9BC-78CB-4474-BDAD-FD0A53D84D20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45359-9A32-4F7C-B901-BDDB54322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A1B8-A8D8-4D9E-8C64-F04CA442FF1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D86A0-A1EC-4808-8859-E6EDE770AD4A}" type="datetimeFigureOut">
              <a:rPr lang="ru-RU" smtClean="0"/>
              <a:pPr/>
              <a:t>24.06.2016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71480"/>
            <a:ext cx="8136904" cy="769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Министерство финансов Архангельской области 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 информации Правительства Архангельской области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 реализации направлений долговой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политики Архангельской области на 2016 год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 на плановый период 2017 и 2018 годов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___ июня 2016 года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85852" y="476672"/>
            <a:ext cx="7286676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Динамика изменения и структура государственного долга по видам заимствований в 2014 – 2016 годах</a:t>
            </a:r>
            <a:endParaRPr lang="ru-RU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539552" y="548680"/>
          <a:ext cx="820891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Документы, регламентирующие долговую политику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Архангельской области                  от 29 декабря 2012 года №621-рп «Об утверждении плана мероприятий по оздоровлению государственных финансов Архангельской области и плана мероприятий по сокращению государственного долга Архангельской области»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Архангельской области                   от 21 ноября 2013 года № 531-рп «Об утверждении плана мероприятий по увеличению доходов, оптимизации расходов и совершенствованию долговой политики Архангельской области»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Архангельской области                от 27 октября 2015 года №425-пп «О долговой политике Архангельской области на 2016 год и на плановый период»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16024" y="404664"/>
          <a:ext cx="892797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857227"/>
          <a:ext cx="7929618" cy="5927531"/>
        </p:xfrm>
        <a:graphic>
          <a:graphicData uri="http://schemas.openxmlformats.org/drawingml/2006/table">
            <a:tbl>
              <a:tblPr/>
              <a:tblGrid>
                <a:gridCol w="4841222"/>
                <a:gridCol w="3088396"/>
              </a:tblGrid>
              <a:tr h="669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Соглашении с Минфином России от 11.04.2016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общего объема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государственного долга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собственным доходам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(факт) –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906780"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79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1363980" lvl="2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1821180" lvl="3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2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2278380" lvl="4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Отношение </a:t>
                      </a: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«коммерческого долга»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собственным доходам бюджета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(факт) – </a:t>
                      </a: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906780"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39 </a:t>
                      </a: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1363980" lvl="2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1821180" lvl="3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2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66">
                <a:tc>
                  <a:txBody>
                    <a:bodyPr/>
                    <a:lstStyle/>
                    <a:p>
                      <a:pPr marL="2278380" lvl="4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01.01.20</a:t>
                      </a:r>
                      <a:r>
                        <a:rPr lang="ru-RU" sz="2000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29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Соглашения с Минфином России о предоставлении Архангельской области в 2016 году бюджетного кредита на замещение долговых обязательств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143372" y="2786058"/>
            <a:ext cx="1357322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43372" y="5214950"/>
            <a:ext cx="1357322" cy="285752"/>
          </a:xfrm>
          <a:prstGeom prst="straightConnector1">
            <a:avLst/>
          </a:prstGeom>
          <a:ln w="34925">
            <a:solidFill>
              <a:srgbClr val="33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51520" y="404664"/>
          <a:ext cx="860444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755576" y="620688"/>
          <a:ext cx="77048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Calibri" pitchFamily="34" charset="0"/>
              </a:rPr>
              <a:t/>
            </a:r>
            <a:br>
              <a:rPr lang="ru-RU" sz="2700" dirty="0" smtClean="0">
                <a:latin typeface="Calibri" pitchFamily="34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Объем государственного долга и расходы на его обслуживание за период с 2014 – 2016 годы, млн. рублей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628800"/>
          <a:ext cx="66625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4869160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00192" y="3212976"/>
            <a:ext cx="576064" cy="360040"/>
          </a:xfrm>
          <a:prstGeom prst="ellipse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800" b="1" dirty="0">
              <a:solidFill>
                <a:sysClr val="windowText" lastClr="000000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0352" y="27809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48264" y="3212976"/>
            <a:ext cx="19177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обслуживание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долга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8264" y="4725144"/>
            <a:ext cx="1763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Объем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долга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1628800"/>
          <a:ext cx="7560840" cy="3929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762630"/>
                <a:gridCol w="824819"/>
                <a:gridCol w="824819"/>
                <a:gridCol w="828092"/>
                <a:gridCol w="684076"/>
                <a:gridCol w="756084"/>
              </a:tblGrid>
              <a:tr h="5001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6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</a:t>
                      </a: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редитной организации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01.06.2016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8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(факт), млн.руб.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Доля,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(факт), млн.руб.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Доля,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(факт), млн.руб.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Доля,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</a:tr>
              <a:tr h="6510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кредитные организации,      в т.ч.: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21 608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21 608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680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14 930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11 180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6 490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976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Банк ВТБ (ПАО)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4 250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41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ПАО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600" u="none" strike="noStrike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Россельхозбанк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2 429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2 429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1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АО Банк  «Северный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морской путь»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23" marR="6523" marT="6523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599" y="692697"/>
          <a:ext cx="7416825" cy="720080"/>
        </p:xfrm>
        <a:graphic>
          <a:graphicData uri="http://schemas.openxmlformats.org/drawingml/2006/table">
            <a:tbl>
              <a:tblPr/>
              <a:tblGrid>
                <a:gridCol w="7416825"/>
              </a:tblGrid>
              <a:tr h="720080">
                <a:tc>
                  <a:txBody>
                    <a:bodyPr/>
                    <a:lstStyle/>
                    <a:p>
                      <a:pPr algn="ctr" rtl="0" eaLnBrk="1" fontAlgn="b" latinLnBrk="0" hangingPunct="1">
                        <a:spcBef>
                          <a:spcPct val="0"/>
                        </a:spcBef>
                        <a:buNone/>
                      </a:pPr>
                      <a:r>
                        <a:rPr kumimoji="0" lang="ru-RU" sz="22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Объемы кредитования Архангельской области </a:t>
                      </a:r>
                    </a:p>
                    <a:p>
                      <a:pPr algn="ctr" rtl="0" eaLnBrk="1" fontAlgn="b" latinLnBrk="0" hangingPunct="1">
                        <a:spcBef>
                          <a:spcPct val="0"/>
                        </a:spcBef>
                        <a:buNone/>
                      </a:pPr>
                      <a:r>
                        <a:rPr kumimoji="0" lang="ru-RU" sz="22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в разрезе кредитных организаций в 2015-2016 годах</a:t>
                      </a:r>
                      <a:endParaRPr kumimoji="0" lang="ru-RU" sz="2200" b="1" i="0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463</Words>
  <Application>Microsoft Office PowerPoint</Application>
  <PresentationFormat>Экран (4:3)</PresentationFormat>
  <Paragraphs>127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   Министерство финансов Архангельской области   Об информации Правительства Архангельской области  о реализации направлений долговой  политики Архангельской области на 2016 год  и на плановый период 2017 и 2018 годов  </vt:lpstr>
      <vt:lpstr>Слайд 2</vt:lpstr>
      <vt:lpstr> Документы, регламентирующие долговую политику </vt:lpstr>
      <vt:lpstr>Слайд 4</vt:lpstr>
      <vt:lpstr>Слайд 5</vt:lpstr>
      <vt:lpstr>Слайд 6</vt:lpstr>
      <vt:lpstr>Слайд 7</vt:lpstr>
      <vt:lpstr> Объем государственного долга и расходы на его обслуживание за период с 2014 – 2016 годы, млн. рублей </vt:lpstr>
      <vt:lpstr>Слайд 9</vt:lpstr>
      <vt:lpstr>Динамика изменения и структура государственного долга по видам заимствований в 2014 – 2016 годах</vt:lpstr>
      <vt:lpstr>Слайд 11</vt:lpstr>
    </vt:vector>
  </TitlesOfParts>
  <Company>minfin 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minfin user</dc:creator>
  <cp:lastModifiedBy>minfin user</cp:lastModifiedBy>
  <cp:revision>39</cp:revision>
  <dcterms:created xsi:type="dcterms:W3CDTF">2016-06-24T06:55:03Z</dcterms:created>
  <dcterms:modified xsi:type="dcterms:W3CDTF">2016-06-24T10:51:58Z</dcterms:modified>
</cp:coreProperties>
</file>