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348" r:id="rId2"/>
    <p:sldId id="349" r:id="rId3"/>
    <p:sldId id="350" r:id="rId4"/>
    <p:sldId id="331" r:id="rId5"/>
    <p:sldId id="351" r:id="rId6"/>
    <p:sldId id="328" r:id="rId7"/>
    <p:sldId id="341" r:id="rId8"/>
    <p:sldId id="34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6DA0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2" autoAdjust="0"/>
  </p:normalViewPr>
  <p:slideViewPr>
    <p:cSldViewPr>
      <p:cViewPr>
        <p:scale>
          <a:sx n="80" d="100"/>
          <a:sy n="80" d="100"/>
        </p:scale>
        <p:origin x="-239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/>
              <a:t>Объем просроченной кредиторской задолженности бюджетов субъектов </a:t>
            </a:r>
            <a:r>
              <a:rPr lang="ru-RU" sz="1400" b="0" dirty="0" smtClean="0"/>
              <a:t>РФ, </a:t>
            </a:r>
            <a:br>
              <a:rPr lang="ru-RU" sz="1400" b="0" dirty="0" smtClean="0"/>
            </a:br>
            <a:r>
              <a:rPr lang="ru-RU" sz="1400" b="0" dirty="0" smtClean="0"/>
              <a:t>млрд.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18647922134733214"/>
          <c:y val="0"/>
        </c:manualLayout>
      </c:layout>
    </c:title>
    <c:plotArea>
      <c:layout>
        <c:manualLayout>
          <c:layoutTarget val="inner"/>
          <c:xMode val="edge"/>
          <c:yMode val="edge"/>
          <c:x val="0.13391666666666671"/>
          <c:y val="0.20282841188477654"/>
          <c:w val="0.83552777777777776"/>
          <c:h val="0.626760599227296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просроченной кредиторской задолженности бюджетов субъектов РФ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43000"/>
                    <a:satMod val="165000"/>
                  </a:schemeClr>
                </a:gs>
                <a:gs pos="55000">
                  <a:schemeClr val="accent4">
                    <a:tint val="83000"/>
                    <a:satMod val="155000"/>
                  </a:schemeClr>
                </a:gs>
                <a:gs pos="100000">
                  <a:schemeClr val="accent4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8.8601000000000028</c:v>
                </c:pt>
                <c:pt idx="1">
                  <c:v>12.307700000000002</c:v>
                </c:pt>
              </c:numCache>
            </c:numRef>
          </c:val>
        </c:ser>
        <c:axId val="122170368"/>
        <c:axId val="122196736"/>
      </c:barChart>
      <c:catAx>
        <c:axId val="122170368"/>
        <c:scaling>
          <c:orientation val="minMax"/>
        </c:scaling>
        <c:axPos val="b"/>
        <c:numFmt formatCode="General" sourceLinked="1"/>
        <c:tickLblPos val="nextTo"/>
        <c:crossAx val="122196736"/>
        <c:crosses val="autoZero"/>
        <c:auto val="1"/>
        <c:lblAlgn val="ctr"/>
        <c:lblOffset val="100"/>
      </c:catAx>
      <c:valAx>
        <c:axId val="122196736"/>
        <c:scaling>
          <c:orientation val="minMax"/>
          <c:min val="5"/>
        </c:scaling>
        <c:axPos val="l"/>
        <c:majorGridlines/>
        <c:numFmt formatCode="_-* #,##0\ _р_._-;\-* #,##0\ _р_._-;_-* &quot;-&quot;\ _р_._-;_-@_-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1703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2.6388888888888878E-2"/>
          <c:y val="0.14528698448787497"/>
          <c:w val="0.95277777777777772"/>
          <c:h val="0.729606077830332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elete val="1"/>
          </c:dLbls>
          <c:cat>
            <c:strRef>
              <c:f>Лист1!$A$2</c:f>
              <c:strCache>
                <c:ptCount val="1"/>
                <c:pt idx="0">
                  <c:v>ВСЕГО</c:v>
                </c:pt>
              </c:strCache>
            </c:strRef>
          </c:cat>
          <c:val>
            <c:numRef>
              <c:f>Лист1!$B$2</c:f>
              <c:numCache>
                <c:formatCode>_-* #,##0_р_._-;\-* #,##0_р_._-;_-* "-"??_р_._-;_-@_-</c:formatCode>
                <c:ptCount val="1"/>
                <c:pt idx="0">
                  <c:v>588596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0"/>
                  <c:y val="0.1058864300069312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dirty="0" smtClean="0"/>
                      <a:t>425</a:t>
                    </a:r>
                  </a:p>
                  <a:p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0185067526416227E-16"/>
                  <c:y val="9.667891435415440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dirty="0" smtClean="0"/>
                      <a:t>292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ВСЕГО</c:v>
                </c:pt>
              </c:strCache>
            </c:strRef>
          </c:cat>
          <c:val>
            <c:numRef>
              <c:f>Лист1!$C$2</c:f>
              <c:numCache>
                <c:formatCode>_-* #,##0_р_._-;\-* #,##0_р_._-;_-* "-"??_р_._-;_-@_-</c:formatCode>
                <c:ptCount val="1"/>
                <c:pt idx="0">
                  <c:v>717088</c:v>
                </c:pt>
              </c:numCache>
            </c:numRef>
          </c:val>
        </c:ser>
        <c:dLbls>
          <c:showVal val="1"/>
        </c:dLbls>
        <c:gapWidth val="106"/>
        <c:shape val="box"/>
        <c:axId val="134286720"/>
        <c:axId val="134296704"/>
        <c:axId val="0"/>
      </c:bar3DChart>
      <c:catAx>
        <c:axId val="134286720"/>
        <c:scaling>
          <c:orientation val="minMax"/>
        </c:scaling>
        <c:delete val="1"/>
        <c:axPos val="b"/>
        <c:tickLblPos val="none"/>
        <c:crossAx val="134296704"/>
        <c:crosses val="autoZero"/>
        <c:lblAlgn val="ctr"/>
        <c:lblOffset val="100"/>
      </c:catAx>
      <c:valAx>
        <c:axId val="134296704"/>
        <c:scaling>
          <c:orientation val="minMax"/>
        </c:scaling>
        <c:axPos val="l"/>
        <c:numFmt formatCode="_-* #,##0_р_._-;\-* #,##0_р_._-;_-* &quot;-&quot;??_р_._-;_-@_-" sourceLinked="1"/>
        <c:tickLblPos val="none"/>
        <c:crossAx val="13428672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Объем государственного 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долга субъектов РФ, </a:t>
            </a:r>
            <a:br>
              <a:rPr lang="ru-RU" sz="16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млрд. рублей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3741463396425044"/>
          <c:y val="0.10521468309040349"/>
        </c:manualLayout>
      </c:layout>
    </c:title>
    <c:plotArea>
      <c:layout>
        <c:manualLayout>
          <c:layoutTarget val="inner"/>
          <c:xMode val="edge"/>
          <c:yMode val="edge"/>
          <c:x val="0.1872889762794874"/>
          <c:y val="0.24562186362828667"/>
          <c:w val="0.77122952288341828"/>
          <c:h val="0.5977290997588318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государственного долга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2318.5902000000001</c:v>
                </c:pt>
                <c:pt idx="1">
                  <c:v>2353.1912000000002</c:v>
                </c:pt>
              </c:numCache>
            </c:numRef>
          </c:val>
        </c:ser>
        <c:axId val="129973248"/>
        <c:axId val="129992576"/>
      </c:barChart>
      <c:catAx>
        <c:axId val="129973248"/>
        <c:scaling>
          <c:orientation val="minMax"/>
        </c:scaling>
        <c:axPos val="b"/>
        <c:numFmt formatCode="General" sourceLinked="1"/>
        <c:tickLblPos val="nextTo"/>
        <c:crossAx val="129992576"/>
        <c:crosses val="autoZero"/>
        <c:auto val="1"/>
        <c:lblAlgn val="ctr"/>
        <c:lblOffset val="100"/>
      </c:catAx>
      <c:valAx>
        <c:axId val="129992576"/>
        <c:scaling>
          <c:orientation val="minMax"/>
        </c:scaling>
        <c:axPos val="l"/>
        <c:majorGridlines/>
        <c:numFmt formatCode="_-* #,##0\ _р_._-;\-* #,##0\ _р_._-;_-* &quot;-&quot;\ _р_._-;_-@_-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9973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b="0" dirty="0"/>
              <a:t>Объем муниципального </a:t>
            </a:r>
            <a:r>
              <a:rPr lang="ru-RU" b="0" dirty="0" smtClean="0"/>
              <a:t>долга, </a:t>
            </a:r>
            <a:br>
              <a:rPr lang="ru-RU" b="0" dirty="0" smtClean="0"/>
            </a:br>
            <a:r>
              <a:rPr lang="ru-RU" b="0" dirty="0" smtClean="0"/>
              <a:t>млрд. рублей</a:t>
            </a:r>
            <a:endParaRPr lang="ru-RU" b="0" dirty="0"/>
          </a:p>
        </c:rich>
      </c:tx>
      <c:layout>
        <c:manualLayout>
          <c:xMode val="edge"/>
          <c:yMode val="edge"/>
          <c:x val="0.24542224963486145"/>
          <c:y val="9.5725825729465738E-2"/>
        </c:manualLayout>
      </c:layout>
    </c:title>
    <c:plotArea>
      <c:layout>
        <c:manualLayout>
          <c:layoutTarget val="inner"/>
          <c:xMode val="edge"/>
          <c:yMode val="edge"/>
          <c:x val="0.14826665070148493"/>
          <c:y val="0.23145137149588571"/>
          <c:w val="0.821647882452615"/>
          <c:h val="0.576492902936812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43000"/>
                    <a:satMod val="165000"/>
                  </a:schemeClr>
                </a:gs>
                <a:gs pos="55000">
                  <a:schemeClr val="accent3">
                    <a:tint val="83000"/>
                    <a:satMod val="155000"/>
                  </a:schemeClr>
                </a:gs>
                <a:gs pos="100000">
                  <a:schemeClr val="accent3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3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342.07339999999925</c:v>
                </c:pt>
                <c:pt idx="1">
                  <c:v>364.33099999999951</c:v>
                </c:pt>
              </c:numCache>
            </c:numRef>
          </c:val>
        </c:ser>
        <c:axId val="130222336"/>
        <c:axId val="130224128"/>
      </c:barChart>
      <c:catAx>
        <c:axId val="130222336"/>
        <c:scaling>
          <c:orientation val="minMax"/>
        </c:scaling>
        <c:axPos val="b"/>
        <c:numFmt formatCode="General" sourceLinked="1"/>
        <c:tickLblPos val="nextTo"/>
        <c:crossAx val="130224128"/>
        <c:crosses val="autoZero"/>
        <c:auto val="1"/>
        <c:lblAlgn val="ctr"/>
        <c:lblOffset val="100"/>
      </c:catAx>
      <c:valAx>
        <c:axId val="130224128"/>
        <c:scaling>
          <c:orientation val="minMax"/>
        </c:scaling>
        <c:axPos val="l"/>
        <c:majorGridlines/>
        <c:numFmt formatCode="_-* #,##0\ _р_._-;\-* #,##0\ _р_._-;_-* &quot;-&quot;\ _р_._-;_-@_-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222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/>
              <a:t>Объем просроченной кредиторской задолженности местных </a:t>
            </a:r>
            <a:r>
              <a:rPr lang="ru-RU" sz="1400" b="0" dirty="0" smtClean="0"/>
              <a:t>бюджетов, </a:t>
            </a:r>
            <a:br>
              <a:rPr lang="ru-RU" sz="1400" b="0" dirty="0" smtClean="0"/>
            </a:br>
            <a:r>
              <a:rPr lang="ru-RU" sz="1400" b="0" dirty="0" smtClean="0"/>
              <a:t>млрд.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20334439749360031"/>
          <c:y val="2.3703714764054775E-2"/>
        </c:manualLayout>
      </c:layout>
    </c:title>
    <c:plotArea>
      <c:layout>
        <c:manualLayout>
          <c:layoutTarget val="inner"/>
          <c:xMode val="edge"/>
          <c:yMode val="edge"/>
          <c:x val="0.15129199180983302"/>
          <c:y val="0.22202479495664582"/>
          <c:w val="0.82158934803703942"/>
          <c:h val="0.611351155291683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просроченной кредиторской задолженности местных бюджетов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43000"/>
                    <a:satMod val="165000"/>
                  </a:schemeClr>
                </a:gs>
                <a:gs pos="55000">
                  <a:schemeClr val="accent6">
                    <a:tint val="83000"/>
                    <a:satMod val="155000"/>
                  </a:schemeClr>
                </a:gs>
                <a:gs pos="100000">
                  <a:schemeClr val="accent6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6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23.152000000000001</c:v>
                </c:pt>
                <c:pt idx="1">
                  <c:v>25.638800000000032</c:v>
                </c:pt>
              </c:numCache>
            </c:numRef>
          </c:val>
        </c:ser>
        <c:axId val="130243584"/>
        <c:axId val="130257664"/>
      </c:barChart>
      <c:catAx>
        <c:axId val="130243584"/>
        <c:scaling>
          <c:orientation val="minMax"/>
        </c:scaling>
        <c:axPos val="b"/>
        <c:numFmt formatCode="General" sourceLinked="1"/>
        <c:tickLblPos val="nextTo"/>
        <c:crossAx val="130257664"/>
        <c:crosses val="autoZero"/>
        <c:auto val="1"/>
        <c:lblAlgn val="ctr"/>
        <c:lblOffset val="100"/>
      </c:catAx>
      <c:valAx>
        <c:axId val="130257664"/>
        <c:scaling>
          <c:orientation val="minMax"/>
          <c:min val="5"/>
        </c:scaling>
        <c:axPos val="l"/>
        <c:majorGridlines/>
        <c:numFmt formatCode="_-* #,##0\ _р_._-;\-* #,##0\ _р_._-;_-* &quot;-&quot;\ _р_._-;_-@_-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2435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2.6388888888888878E-2"/>
          <c:y val="0.14528698448787486"/>
          <c:w val="0.95277777777777772"/>
          <c:h val="0.729606077830332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dLbl>
              <c:idx val="0"/>
              <c:layout>
                <c:manualLayout>
                  <c:x val="0"/>
                  <c:y val="9.89807932673485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 </a:t>
                    </a:r>
                    <a:r>
                      <a:rPr lang="ru-RU" dirty="0" smtClean="0"/>
                      <a:t>568</a:t>
                    </a:r>
                    <a:r>
                      <a:rPr lang="en-US" dirty="0" smtClean="0"/>
                      <a:t> </a:t>
                    </a:r>
                    <a:endParaRPr lang="ru-RU" dirty="0" smtClean="0"/>
                  </a:p>
                  <a:p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  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3888888888889011E-3"/>
                  <c:y val="9.667891435415440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366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9.437685419065305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 </a:t>
                    </a:r>
                    <a:r>
                      <a:rPr lang="ru-RU" dirty="0" smtClean="0"/>
                      <a:t>202</a:t>
                    </a:r>
                    <a:r>
                      <a:rPr lang="en-US" dirty="0" smtClean="0"/>
                      <a:t> </a:t>
                    </a:r>
                    <a:endParaRPr lang="ru-RU" dirty="0" smtClean="0"/>
                  </a:p>
                  <a:p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ВСЕГО</c:v>
                </c:pt>
                <c:pt idx="1">
                  <c:v>Муниципальные казенные учреждения и ОМСУ</c:v>
                </c:pt>
                <c:pt idx="2">
                  <c:v>Бюджетные и автономные муниципальные учреждения</c:v>
                </c:pt>
              </c:strCache>
            </c:strRef>
          </c:cat>
          <c:val>
            <c:numRef>
              <c:f>Лист1!$B$2:$B$4</c:f>
              <c:numCache>
                <c:formatCode>_-* #,##0_р_._-;\-* #,##0_р_._-;_-* "-"??_р_._-;_-@_-</c:formatCode>
                <c:ptCount val="3"/>
                <c:pt idx="0">
                  <c:v>588596</c:v>
                </c:pt>
                <c:pt idx="1">
                  <c:v>370202</c:v>
                </c:pt>
                <c:pt idx="2">
                  <c:v>218394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01.10.2017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-2.777777777777816E-3"/>
                  <c:y val="9.667891435415440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dirty="0" smtClean="0"/>
                      <a:t>717</a:t>
                    </a:r>
                  </a:p>
                  <a:p>
                    <a:r>
                      <a:rPr lang="ru-RU" dirty="0" smtClean="0"/>
                      <a:t>млн.руб.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0.1058864300069312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dirty="0" smtClean="0"/>
                      <a:t>425</a:t>
                    </a:r>
                  </a:p>
                  <a:p>
                    <a:r>
                      <a:rPr lang="ru-RU" dirty="0" smtClean="0"/>
                      <a:t> млн.руб.</a:t>
                    </a:r>
                    <a:r>
                      <a:rPr lang="en-US" dirty="0" smtClean="0"/>
                      <a:t>  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0185067526416211E-16"/>
                  <c:y val="9.667891435415440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dirty="0" smtClean="0"/>
                      <a:t>292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млн.руб.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ВСЕГО</c:v>
                </c:pt>
                <c:pt idx="1">
                  <c:v>Муниципальные казенные учреждения и ОМСУ</c:v>
                </c:pt>
                <c:pt idx="2">
                  <c:v>Бюджетные и автономные муниципальные учреждения</c:v>
                </c:pt>
              </c:strCache>
            </c:strRef>
          </c:cat>
          <c:val>
            <c:numRef>
              <c:f>Лист1!$C$2:$C$4</c:f>
              <c:numCache>
                <c:formatCode>_-* #,##0_р_._-;\-* #,##0_р_._-;_-* "-"??_р_._-;_-@_-</c:formatCode>
                <c:ptCount val="3"/>
                <c:pt idx="0">
                  <c:v>717088</c:v>
                </c:pt>
                <c:pt idx="1">
                  <c:v>424972</c:v>
                </c:pt>
                <c:pt idx="2">
                  <c:v>292116</c:v>
                </c:pt>
              </c:numCache>
            </c:numRef>
          </c:val>
        </c:ser>
        <c:dLbls>
          <c:showVal val="1"/>
        </c:dLbls>
        <c:shape val="box"/>
        <c:axId val="130627072"/>
        <c:axId val="130628608"/>
        <c:axId val="0"/>
      </c:bar3DChart>
      <c:catAx>
        <c:axId val="130627072"/>
        <c:scaling>
          <c:orientation val="minMax"/>
        </c:scaling>
        <c:axPos val="b"/>
        <c:tickLblPos val="high"/>
        <c:txPr>
          <a:bodyPr/>
          <a:lstStyle/>
          <a:p>
            <a:pPr>
              <a:defRPr sz="1200" b="1"/>
            </a:pPr>
            <a:endParaRPr lang="ru-RU"/>
          </a:p>
        </c:txPr>
        <c:crossAx val="130628608"/>
        <c:crosses val="autoZero"/>
        <c:lblAlgn val="ctr"/>
        <c:lblOffset val="100"/>
      </c:catAx>
      <c:valAx>
        <c:axId val="130628608"/>
        <c:scaling>
          <c:orientation val="minMax"/>
        </c:scaling>
        <c:axPos val="l"/>
        <c:numFmt formatCode="_-* #,##0_р_._-;\-* #,##0_р_._-;_-* &quot;-&quot;??_р_._-;_-@_-" sourceLinked="1"/>
        <c:tickLblPos val="none"/>
        <c:crossAx val="13062707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Государственный и муниципальный </a:t>
            </a:r>
            <a:r>
              <a:rPr lang="ru-RU" sz="1600" baseline="0" dirty="0" smtClean="0">
                <a:latin typeface="Times New Roman" pitchFamily="18" charset="0"/>
                <a:cs typeface="Times New Roman" pitchFamily="18" charset="0"/>
              </a:rPr>
              <a:t>долг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8310927276451526E-2"/>
          <c:y val="0.11700066112872701"/>
          <c:w val="0.91168917633631363"/>
          <c:h val="0.806410546926737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Государственный и муниципальный долг</c:v>
                </c:pt>
              </c:strCache>
            </c:strRef>
          </c:tx>
          <c:explosion val="25"/>
          <c:dPt>
            <c:idx val="0"/>
            <c:spPr>
              <a:solidFill>
                <a:srgbClr val="C00000"/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0.1422529195607459"/>
                  <c:y val="4.1119242571974184E-2"/>
                </c:manualLayout>
              </c:layout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2967023052485427"/>
                  <c:y val="4.4758682184564413E-3"/>
                </c:manualLayout>
              </c:layout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Муници-пальный долг</c:v>
                </c:pt>
                <c:pt idx="1">
                  <c:v>Государ-ственный долг</c:v>
                </c:pt>
              </c:strCache>
            </c:strRef>
          </c:cat>
          <c:val>
            <c:numRef>
              <c:f>Лист1!$B$2:$B$3</c:f>
              <c:numCache>
                <c:formatCode>_-* #,##0_р_._-;\-* #,##0_р_._-;_-* "-"??_р_._-;_-@_-</c:formatCode>
                <c:ptCount val="2"/>
                <c:pt idx="0">
                  <c:v>3765</c:v>
                </c:pt>
                <c:pt idx="1">
                  <c:v>37435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Отношение долга на </a:t>
            </a:r>
            <a:r>
              <a:rPr lang="ru-RU" dirty="0" smtClean="0"/>
              <a:t>01.10.2017 </a:t>
            </a:r>
            <a:r>
              <a:rPr lang="ru-RU" dirty="0"/>
              <a:t>к собственным </a:t>
            </a:r>
            <a:r>
              <a:rPr lang="ru-RU" dirty="0" smtClean="0"/>
              <a:t>доходам, в процентах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Отношение долга на 01.01.2015 к собственным доходам, %</c:v>
                </c:pt>
              </c:strCache>
            </c:strRef>
          </c:tx>
          <c:dPt>
            <c:idx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2.7347067446912544E-3"/>
                  <c:y val="8.396348800343274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81%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7.463421155860695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Государственный долг</c:v>
                </c:pt>
                <c:pt idx="1">
                  <c:v>Муниципальный долг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81</c:v>
                </c:pt>
                <c:pt idx="1">
                  <c:v>14</c:v>
                </c:pt>
              </c:numCache>
            </c:numRef>
          </c:val>
        </c:ser>
        <c:shape val="box"/>
        <c:axId val="132598400"/>
        <c:axId val="132600192"/>
        <c:axId val="0"/>
      </c:bar3DChart>
      <c:catAx>
        <c:axId val="1325984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600192"/>
        <c:crosses val="autoZero"/>
        <c:auto val="1"/>
        <c:lblAlgn val="ctr"/>
        <c:lblOffset val="100"/>
      </c:catAx>
      <c:valAx>
        <c:axId val="132600192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crossAx val="1325984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autoTitleDeleted val="1"/>
    <c:plotArea>
      <c:layout>
        <c:manualLayout>
          <c:layoutTarget val="inner"/>
          <c:xMode val="edge"/>
          <c:yMode val="edge"/>
          <c:x val="4.839605635216173E-2"/>
          <c:y val="0.14314005271167995"/>
          <c:w val="0.93310130292036519"/>
          <c:h val="0.6830405595959424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ln>
              <a:solidFill>
                <a:schemeClr val="accent2">
                  <a:lumMod val="20000"/>
                  <a:lumOff val="80000"/>
                </a:schemeClr>
              </a:solidFill>
            </a:ln>
          </c:spPr>
          <c:dPt>
            <c:idx val="3"/>
            <c:spPr>
              <a:solidFill>
                <a:schemeClr val="accent2"/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c:spPr>
          </c:dPt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план 2017 года</c:v>
                </c:pt>
                <c:pt idx="3">
                  <c:v>прогноз на 2018 год          (1-е чтение)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3324.4120000000012</c:v>
                </c:pt>
                <c:pt idx="1">
                  <c:v>3436.2910000000002</c:v>
                </c:pt>
                <c:pt idx="2">
                  <c:v>3630.864</c:v>
                </c:pt>
                <c:pt idx="3">
                  <c:v>4183.8870000000015</c:v>
                </c:pt>
              </c:numCache>
            </c:numRef>
          </c:val>
        </c:ser>
        <c:gapWidth val="37"/>
        <c:axId val="132866816"/>
        <c:axId val="132868352"/>
      </c:barChart>
      <c:catAx>
        <c:axId val="1328668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32868352"/>
        <c:crosses val="autoZero"/>
        <c:auto val="1"/>
        <c:lblAlgn val="ctr"/>
        <c:lblOffset val="100"/>
      </c:catAx>
      <c:valAx>
        <c:axId val="132868352"/>
        <c:scaling>
          <c:orientation val="minMax"/>
          <c:max val="4500"/>
          <c:min val="3000"/>
        </c:scaling>
        <c:delete val="1"/>
        <c:axPos val="l"/>
        <c:numFmt formatCode="General" sourceLinked="1"/>
        <c:majorTickMark val="none"/>
        <c:tickLblPos val="none"/>
        <c:crossAx val="132866816"/>
        <c:crosses val="autoZero"/>
        <c:crossBetween val="between"/>
        <c:majorUnit val="500"/>
        <c:minorUnit val="500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5064409965377255E-2"/>
          <c:y val="0.23903838540631692"/>
          <c:w val="0.68943983389991825"/>
          <c:h val="0.680853340239191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Прогноз по МБО*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11602.974</c:v>
                </c:pt>
                <c:pt idx="1">
                  <c:v>12009.941999999985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 **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11923.17</c:v>
                </c:pt>
                <c:pt idx="1">
                  <c:v>12216.753000000002</c:v>
                </c:pt>
              </c:numCache>
            </c:numRef>
          </c:val>
        </c:ser>
        <c:gapWidth val="31"/>
        <c:axId val="134160384"/>
        <c:axId val="134161920"/>
      </c:barChart>
      <c:catAx>
        <c:axId val="134160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34161920"/>
        <c:crosses val="autoZero"/>
        <c:auto val="1"/>
        <c:lblAlgn val="ctr"/>
        <c:lblOffset val="100"/>
      </c:catAx>
      <c:valAx>
        <c:axId val="134161920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tickLblPos val="none"/>
        <c:crossAx val="134160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615560019742862"/>
          <c:y val="0.39291154660436844"/>
          <c:w val="0.27649660055986558"/>
          <c:h val="0.21417690679126444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0.20313</cdr:x>
      <cdr:y>0.81819</cdr:y>
    </cdr:from>
    <cdr:to>
      <cdr:x>1</cdr:x>
      <cdr:y>0.91611</cdr:y>
    </cdr:to>
    <cdr:sp macro="" textlink="">
      <cdr:nvSpPr>
        <cdr:cNvPr id="2" name="TextBox 28"/>
        <cdr:cNvSpPr txBox="1"/>
      </cdr:nvSpPr>
      <cdr:spPr>
        <a:xfrm xmlns:a="http://schemas.openxmlformats.org/drawingml/2006/main">
          <a:off x="928710" y="2571774"/>
          <a:ext cx="364329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01.01.2016 		     01.01.2017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0.3465</cdr:x>
      <cdr:y>0.34436</cdr:y>
    </cdr:from>
    <cdr:to>
      <cdr:x>0.5235</cdr:x>
      <cdr:y>0.45207</cdr:y>
    </cdr:to>
    <cdr:sp macro="" textlink="">
      <cdr:nvSpPr>
        <cdr:cNvPr id="3" name="TextBox 54"/>
        <cdr:cNvSpPr txBox="1"/>
      </cdr:nvSpPr>
      <cdr:spPr>
        <a:xfrm xmlns:a="http://schemas.openxmlformats.org/drawingml/2006/main">
          <a:off x="1584176" y="1082400"/>
          <a:ext cx="809244" cy="3385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+ 39%</a:t>
          </a:r>
          <a:endParaRPr lang="ru-RU" sz="16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0.09677</cdr:x>
      <cdr:y>0.6747</cdr:y>
    </cdr:from>
    <cdr:to>
      <cdr:x>0.26768</cdr:x>
      <cdr:y>0.79386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2048" y="4032448"/>
          <a:ext cx="763000" cy="712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3 324 млн. рублей</a:t>
          </a:r>
          <a:endParaRPr lang="ru-RU" sz="1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0.32203</cdr:x>
      <cdr:y>0.6</cdr:y>
    </cdr:from>
    <cdr:to>
      <cdr:x>0.50537</cdr:x>
      <cdr:y>0.76923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68152" y="2808312"/>
          <a:ext cx="778886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dirty="0" smtClean="0">
            <a:solidFill>
              <a:schemeClr val="bg1"/>
            </a:solidFill>
          </a:endParaRP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3 436  млн</a:t>
          </a:r>
          <a:r>
            <a: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. рублей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0.55932</cdr:x>
      <cdr:y>0.55385</cdr:y>
    </cdr:from>
    <cdr:to>
      <cdr:x>0.71186</cdr:x>
      <cdr:y>0.69896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76264" y="2592288"/>
          <a:ext cx="648072" cy="679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3 631 млн. рублей</a:t>
          </a:r>
          <a:endParaRPr lang="ru-RU" sz="1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0.77966</cdr:x>
      <cdr:y>0.26506</cdr:y>
    </cdr:from>
    <cdr:to>
      <cdr:x>0.9661</cdr:x>
      <cdr:y>0.41215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480793" y="1584176"/>
          <a:ext cx="832364" cy="87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 smtClean="0">
            <a:solidFill>
              <a:schemeClr val="bg1"/>
            </a:solidFill>
          </a:endParaRPr>
        </a:p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4 184 </a:t>
          </a:r>
        </a:p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 рублей</a:t>
          </a:r>
          <a:endParaRPr lang="ru-RU" sz="1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0.05085</cdr:x>
      <cdr:y>0.04615</cdr:y>
    </cdr:from>
    <cdr:to>
      <cdr:x>0.9661</cdr:x>
      <cdr:y>0.16923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16024" y="216024"/>
          <a:ext cx="38884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0.03614</cdr:y>
    </cdr:from>
    <cdr:to>
      <cdr:x>0.98387</cdr:x>
      <cdr:y>0.19277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0" y="216024"/>
          <a:ext cx="439248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Динамика межбюджетных трансфертов местным бюджетам, не имеющих целевого назначения,   </a:t>
          </a:r>
        </a:p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и субсидии на повышение заработной платы</a:t>
          </a:r>
        </a:p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в 2015-2018 годах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0.14516</cdr:x>
      <cdr:y>0.61446</cdr:y>
    </cdr:from>
    <cdr:to>
      <cdr:x>0.29032</cdr:x>
      <cdr:y>0.66509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648072" y="3672408"/>
          <a:ext cx="648072" cy="3026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/>
        </a:p>
      </cdr:txBody>
    </cdr:sp>
  </cdr:relSizeAnchor>
  <cdr:relSizeAnchor xmlns:cdr="http://schemas.openxmlformats.org/drawingml/2006/chartDrawing">
    <cdr:from>
      <cdr:x>0.3871</cdr:x>
      <cdr:y>0.54217</cdr:y>
    </cdr:from>
    <cdr:to>
      <cdr:x>0.53226</cdr:x>
      <cdr:y>0.5928</cdr:y>
    </cdr:to>
    <cdr:sp macro="" textlink="">
      <cdr:nvSpPr>
        <cdr:cNvPr id="14" name="Прямая со стрелкой 13"/>
        <cdr:cNvSpPr/>
      </cdr:nvSpPr>
      <cdr:spPr>
        <a:xfrm xmlns:a="http://schemas.openxmlformats.org/drawingml/2006/main" flipV="1">
          <a:off x="1728192" y="3240360"/>
          <a:ext cx="648072" cy="30261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438086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 b="1" dirty="0"/>
        </a:p>
      </cdr:txBody>
    </cdr:sp>
  </cdr:relSizeAnchor>
  <cdr:relSizeAnchor xmlns:cdr="http://schemas.openxmlformats.org/drawingml/2006/chartDrawing">
    <cdr:from>
      <cdr:x>0.59677</cdr:x>
      <cdr:y>0.34177</cdr:y>
    </cdr:from>
    <cdr:to>
      <cdr:x>0.74194</cdr:x>
      <cdr:y>0.50602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 flipV="1">
          <a:off x="2664296" y="2042656"/>
          <a:ext cx="648072" cy="98167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438086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 b="1" dirty="0"/>
        </a:p>
      </cdr:txBody>
    </cdr:sp>
  </cdr:relSizeAnchor>
  <cdr:relSizeAnchor xmlns:cdr="http://schemas.openxmlformats.org/drawingml/2006/chartDrawing">
    <cdr:from>
      <cdr:x>0.06452</cdr:x>
      <cdr:y>0.54217</cdr:y>
    </cdr:from>
    <cdr:to>
      <cdr:x>0.29032</cdr:x>
      <cdr:y>0.61446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288032" y="3240360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+112                  </a:t>
          </a:r>
        </a:p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млн. рублей</a:t>
          </a:r>
          <a:endParaRPr lang="ru-RU" sz="11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0.49398</cdr:y>
    </cdr:from>
    <cdr:to>
      <cdr:x>0.5</cdr:x>
      <cdr:y>0.56627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1152128" y="2952328"/>
          <a:ext cx="108012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+195 </a:t>
          </a:r>
        </a:p>
        <a:p xmlns:a="http://schemas.openxmlformats.org/drawingml/2006/main"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млн. рублей</a:t>
          </a:r>
          <a:endParaRPr lang="ru-RU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0.45161</cdr:x>
      <cdr:y>0.33735</cdr:y>
    </cdr:from>
    <cdr:to>
      <cdr:x>0.67742</cdr:x>
      <cdr:y>0.42169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2016224" y="2016224"/>
          <a:ext cx="100811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+553 </a:t>
          </a:r>
        </a:p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млн. рублей</a:t>
          </a:r>
          <a:endParaRPr lang="ru-RU" sz="11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0.01389</cdr:y>
    </cdr:from>
    <cdr:to>
      <cdr:x>0.99406</cdr:x>
      <cdr:y>0.26389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72008"/>
          <a:ext cx="3960440" cy="1296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latin typeface="Times New Roman" pitchFamily="18" charset="0"/>
              <a:cs typeface="Times New Roman" pitchFamily="18" charset="0"/>
            </a:rPr>
            <a:t>Соотношение доходного потенциала местных бюджетов, применяемого </a:t>
          </a:r>
          <a:r>
            <a:rPr lang="ru-RU" sz="1400" b="1" dirty="0" err="1">
              <a:latin typeface="Times New Roman" pitchFamily="18" charset="0"/>
              <a:cs typeface="Times New Roman" pitchFamily="18" charset="0"/>
            </a:rPr>
            <a:t>минфином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Архангельской области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при расчете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финансовой поддержки,       </a:t>
          </a:r>
          <a:r>
            <a:rPr lang="ru-RU" sz="1400" b="1" dirty="0">
              <a:latin typeface="Times New Roman" pitchFamily="18" charset="0"/>
              <a:cs typeface="Times New Roman" pitchFamily="18" charset="0"/>
            </a:rPr>
            <a:t>и налоговых и неналоговых доходов местных бюджетов</a:t>
          </a:r>
        </a:p>
      </cdr:txBody>
    </cdr:sp>
  </cdr:relSizeAnchor>
  <cdr:relSizeAnchor xmlns:cdr="http://schemas.openxmlformats.org/drawingml/2006/chartDrawing">
    <cdr:from>
      <cdr:x>0.03279</cdr:x>
      <cdr:y>0.51389</cdr:y>
    </cdr:from>
    <cdr:to>
      <cdr:x>0.18074</cdr:x>
      <cdr:y>0.67606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flipV="1">
          <a:off x="144016" y="2627291"/>
          <a:ext cx="649875" cy="829092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0.39344</cdr:x>
      <cdr:y>0.29167</cdr:y>
    </cdr:from>
    <cdr:to>
      <cdr:x>0.52414</cdr:x>
      <cdr:y>0.40845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flipV="1">
          <a:off x="1728192" y="1491165"/>
          <a:ext cx="574091" cy="59706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53548A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0.06557</cdr:x>
      <cdr:y>0.67606</cdr:y>
    </cdr:from>
    <cdr:to>
      <cdr:x>0.19209</cdr:x>
      <cdr:y>0.80282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8032" y="3456384"/>
          <a:ext cx="55572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11 603          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0.19672</cdr:x>
      <cdr:y>0.47887</cdr:y>
    </cdr:from>
    <cdr:to>
      <cdr:x>0.37242</cdr:x>
      <cdr:y>0.6338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64096" y="2448272"/>
          <a:ext cx="771747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11 923          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рублей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(факт</a:t>
          </a:r>
          <a:r>
            <a:rPr lang="ru-RU" sz="1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0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0.40984</cdr:x>
      <cdr:y>0.43662</cdr:y>
    </cdr:from>
    <cdr:to>
      <cdr:x>0.53635</cdr:x>
      <cdr:y>0.54773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800200" y="2232248"/>
          <a:ext cx="555724" cy="56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12 010    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рублей</a:t>
          </a:r>
          <a:endParaRPr lang="ru-RU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0.12652</cdr:x>
      <cdr:y>0.11111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0" y="0"/>
          <a:ext cx="555724" cy="56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dirty="0" smtClean="0">
              <a:solidFill>
                <a:sysClr val="window" lastClr="FFFFFF"/>
              </a:solidFill>
            </a:rPr>
            <a:t>12 210     </a:t>
          </a:r>
        </a:p>
        <a:p xmlns:a="http://schemas.openxmlformats.org/drawingml/2006/main">
          <a:r>
            <a:rPr lang="ru-RU" dirty="0" smtClean="0">
              <a:solidFill>
                <a:sysClr val="window" lastClr="FFFFFF"/>
              </a:solidFill>
            </a:rPr>
            <a:t>млн. </a:t>
          </a:r>
        </a:p>
        <a:p xmlns:a="http://schemas.openxmlformats.org/drawingml/2006/main">
          <a:r>
            <a:rPr lang="ru-RU" dirty="0" smtClean="0">
              <a:solidFill>
                <a:sysClr val="window" lastClr="FFFFFF"/>
              </a:solidFill>
            </a:rPr>
            <a:t>рублей</a:t>
          </a:r>
          <a:endParaRPr lang="ru-RU" dirty="0">
            <a:solidFill>
              <a:sysClr val="window" lastClr="FFFFFF"/>
            </a:solidFill>
          </a:endParaRPr>
        </a:p>
      </cdr:txBody>
    </cdr:sp>
  </cdr:relSizeAnchor>
  <cdr:relSizeAnchor xmlns:cdr="http://schemas.openxmlformats.org/drawingml/2006/chartDrawing">
    <cdr:from>
      <cdr:x>0.5367</cdr:x>
      <cdr:y>0.29778</cdr:y>
    </cdr:from>
    <cdr:to>
      <cdr:x>0.74969</cdr:x>
      <cdr:y>0.5513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357454" y="1522428"/>
          <a:ext cx="935529" cy="1296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12 217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млн.</a:t>
          </a:r>
        </a:p>
        <a:p xmlns:a="http://schemas.openxmlformats.org/drawingml/2006/main">
          <a:r>
            <a: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рублей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(план, 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принятый</a:t>
          </a:r>
        </a:p>
        <a:p xmlns:a="http://schemas.openxmlformats.org/drawingml/2006/main">
          <a:r>
            <a: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МО)</a:t>
          </a:r>
          <a:endParaRPr lang="ru-RU" sz="11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0.47887</cdr:y>
    </cdr:from>
    <cdr:to>
      <cdr:x>0.21311</cdr:x>
      <cdr:y>0.59155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0" y="2448272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+320 млн. рублей</a:t>
          </a:r>
          <a:endParaRPr lang="ru-RU" sz="11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0.26022</cdr:x>
      <cdr:y>0.25586</cdr:y>
    </cdr:from>
    <cdr:to>
      <cdr:x>0.5553</cdr:x>
      <cdr:y>0.32629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143008" y="1308114"/>
          <a:ext cx="1296136" cy="360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+207 млн. рублей</a:t>
          </a:r>
          <a:endParaRPr lang="ru-RU" sz="11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0.45098</cdr:x>
      <cdr:y>0.31373</cdr:y>
    </cdr:from>
    <cdr:to>
      <cdr:x>0.72549</cdr:x>
      <cdr:y>0.52941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1152128"/>
          <a:ext cx="1008112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    717</a:t>
          </a:r>
        </a:p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млн. руб.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0.21569</cdr:x>
      <cdr:y>0.41176</cdr:y>
    </cdr:from>
    <cdr:to>
      <cdr:x>0.4902</cdr:x>
      <cdr:y>0.56863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92088" y="1512168"/>
          <a:ext cx="100811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568</a:t>
          </a:r>
        </a:p>
        <a:p xmlns:a="http://schemas.openxmlformats.org/drawingml/2006/main">
          <a:r>
            <a:rPr lang="ru-RU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млн. руб</a:t>
          </a:r>
          <a:r>
            <a:rPr lang="ru-RU" sz="1100" dirty="0" smtClean="0">
              <a:solidFill>
                <a:schemeClr val="bg1"/>
              </a:solidFill>
            </a:rPr>
            <a:t>.</a:t>
          </a:r>
          <a:endParaRPr lang="ru-RU" sz="11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410"/>
          </a:xfrm>
          <a:prstGeom prst="rect">
            <a:avLst/>
          </a:prstGeom>
        </p:spPr>
        <p:txBody>
          <a:bodyPr vert="horz" lIns="91727" tIns="45863" rIns="91727" bIns="458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410"/>
          </a:xfrm>
          <a:prstGeom prst="rect">
            <a:avLst/>
          </a:prstGeom>
        </p:spPr>
        <p:txBody>
          <a:bodyPr vert="horz" lIns="91727" tIns="45863" rIns="91727" bIns="45863" rtlCol="0"/>
          <a:lstStyle>
            <a:lvl1pPr algn="r">
              <a:defRPr sz="1200"/>
            </a:lvl1pPr>
          </a:lstStyle>
          <a:p>
            <a:fld id="{FF6765EA-3B1B-473C-8CD0-E560E9524ED4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7" tIns="45863" rIns="91727" bIns="458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727" tIns="45863" rIns="91727" bIns="458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6410"/>
          </a:xfrm>
          <a:prstGeom prst="rect">
            <a:avLst/>
          </a:prstGeom>
        </p:spPr>
        <p:txBody>
          <a:bodyPr vert="horz" lIns="91727" tIns="45863" rIns="91727" bIns="458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3"/>
            <a:ext cx="2945659" cy="496410"/>
          </a:xfrm>
          <a:prstGeom prst="rect">
            <a:avLst/>
          </a:prstGeom>
        </p:spPr>
        <p:txBody>
          <a:bodyPr vert="horz" lIns="91727" tIns="45863" rIns="91727" bIns="45863" rtlCol="0" anchor="b"/>
          <a:lstStyle>
            <a:lvl1pPr algn="r">
              <a:defRPr sz="1200"/>
            </a:lvl1pPr>
          </a:lstStyle>
          <a:p>
            <a:fld id="{FD27F583-C9AB-4DCE-943C-96542607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63FFA25-FE2B-4D37-A968-B51022082D4E}" type="datetimeFigureOut">
              <a:rPr lang="ru-RU" smtClean="0"/>
              <a:pPr/>
              <a:t>24.10.2017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7B0A955-C96D-46E6-AB87-47CBACC86A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458200" cy="266429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 ситуации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 кредиторской задолженностью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муниципальных образованиях Архангельской области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5302696" cy="10412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Министр финансов</a:t>
            </a:r>
          </a:p>
          <a:p>
            <a:pPr algn="ct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  <a:p>
            <a:pPr algn="ctr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Елена Юрьевна Усачева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30932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 октября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 smtClean="0"/>
          </a:p>
        </p:txBody>
      </p:sp>
      <p:grpSp>
        <p:nvGrpSpPr>
          <p:cNvPr id="2" name="Группа 21"/>
          <p:cNvGrpSpPr/>
          <p:nvPr/>
        </p:nvGrpSpPr>
        <p:grpSpPr>
          <a:xfrm>
            <a:off x="4283968" y="836712"/>
            <a:ext cx="4572000" cy="3143248"/>
            <a:chOff x="4572000" y="3714752"/>
            <a:chExt cx="4572000" cy="3143248"/>
          </a:xfrm>
        </p:grpSpPr>
        <p:graphicFrame>
          <p:nvGraphicFramePr>
            <p:cNvPr id="17" name="Диаграмма 16"/>
            <p:cNvGraphicFramePr/>
            <p:nvPr/>
          </p:nvGraphicFramePr>
          <p:xfrm>
            <a:off x="4572000" y="3714752"/>
            <a:ext cx="4572000" cy="314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7" name="Прямая со стрелкой 26"/>
            <p:cNvCxnSpPr/>
            <p:nvPr/>
          </p:nvCxnSpPr>
          <p:spPr>
            <a:xfrm flipV="1">
              <a:off x="6516216" y="4509120"/>
              <a:ext cx="1152128" cy="86181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0" y="50004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Сводная информация по Российской Федерации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/>
          <p:nvPr/>
        </p:nvGrpSpPr>
        <p:grpSpPr>
          <a:xfrm>
            <a:off x="4427984" y="3357538"/>
            <a:ext cx="4286248" cy="3500462"/>
            <a:chOff x="0" y="428010"/>
            <a:chExt cx="4286248" cy="3500462"/>
          </a:xfrm>
        </p:grpSpPr>
        <p:graphicFrame>
          <p:nvGraphicFramePr>
            <p:cNvPr id="11" name="Диаграмма 10"/>
            <p:cNvGraphicFramePr/>
            <p:nvPr/>
          </p:nvGraphicFramePr>
          <p:xfrm>
            <a:off x="0" y="428010"/>
            <a:ext cx="4286248" cy="350046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19" name="Прямая со стрелкой 18"/>
            <p:cNvCxnSpPr/>
            <p:nvPr/>
          </p:nvCxnSpPr>
          <p:spPr>
            <a:xfrm flipV="1">
              <a:off x="1944216" y="1579592"/>
              <a:ext cx="1008112" cy="115212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85786" y="3429000"/>
              <a:ext cx="35004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01.01.2016       	     01.01.2017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763688" y="2060848"/>
              <a:ext cx="8092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+ 1%</a:t>
              </a:r>
              <a:endPara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19"/>
          <p:cNvGrpSpPr/>
          <p:nvPr/>
        </p:nvGrpSpPr>
        <p:grpSpPr>
          <a:xfrm>
            <a:off x="0" y="3356992"/>
            <a:ext cx="4643438" cy="3714776"/>
            <a:chOff x="4500562" y="500042"/>
            <a:chExt cx="4643438" cy="3714776"/>
          </a:xfrm>
        </p:grpSpPr>
        <p:graphicFrame>
          <p:nvGraphicFramePr>
            <p:cNvPr id="14" name="Диаграмма 13"/>
            <p:cNvGraphicFramePr/>
            <p:nvPr/>
          </p:nvGraphicFramePr>
          <p:xfrm>
            <a:off x="4500562" y="500042"/>
            <a:ext cx="4643438" cy="37147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21" name="Прямая со стрелкой 20"/>
            <p:cNvCxnSpPr/>
            <p:nvPr/>
          </p:nvCxnSpPr>
          <p:spPr>
            <a:xfrm flipV="1">
              <a:off x="6516216" y="1652170"/>
              <a:ext cx="1152128" cy="119164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5429256" y="3429000"/>
              <a:ext cx="35004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01.01.2016        	      01.01.2017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372200" y="2132856"/>
              <a:ext cx="8092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+ 7%</a:t>
              </a:r>
              <a:endPara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Группа 23"/>
          <p:cNvGrpSpPr/>
          <p:nvPr/>
        </p:nvGrpSpPr>
        <p:grpSpPr>
          <a:xfrm>
            <a:off x="251520" y="836712"/>
            <a:ext cx="4214810" cy="3214686"/>
            <a:chOff x="0" y="3643314"/>
            <a:chExt cx="4214810" cy="3214686"/>
          </a:xfrm>
        </p:grpSpPr>
        <p:graphicFrame>
          <p:nvGraphicFramePr>
            <p:cNvPr id="16" name="Диаграмма 15"/>
            <p:cNvGraphicFramePr/>
            <p:nvPr/>
          </p:nvGraphicFramePr>
          <p:xfrm>
            <a:off x="0" y="3643314"/>
            <a:ext cx="4214810" cy="321468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cxnSp>
          <p:nvCxnSpPr>
            <p:cNvPr id="23" name="Прямая со стрелкой 22"/>
            <p:cNvCxnSpPr/>
            <p:nvPr/>
          </p:nvCxnSpPr>
          <p:spPr>
            <a:xfrm flipV="1">
              <a:off x="1872208" y="4725144"/>
              <a:ext cx="1043608" cy="21431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14348" y="6286520"/>
              <a:ext cx="35004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01.01.2016       	     01.01.2017</a:t>
              </a: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763688" y="4437112"/>
              <a:ext cx="8092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+ 11%</a:t>
              </a:r>
              <a:endPara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5716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 Перечня поручений Президента Российской Федерации                                по вопросам управления государственным долгом субъектов Российской Федерации от 07  октября 2017 года  Пр-2048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(подпункт «г» пункта 1 поручений  Правительству Российской Федерации)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786058"/>
            <a:ext cx="774520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Информация о динамике просроченной кредиторской задолженности</a:t>
            </a:r>
          </a:p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муниципальных образованиях за 9 месяцев 2017 года, млн. рублей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4</a:t>
            </a:r>
            <a:endParaRPr lang="ru-RU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763688" y="2276872"/>
            <a:ext cx="15017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+149 млн. руб.</a:t>
            </a:r>
            <a:endParaRPr lang="ru-RU" sz="16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2280" y="4005064"/>
            <a:ext cx="139916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+90 млн. руб.</a:t>
            </a:r>
            <a:endParaRPr lang="ru-RU" sz="16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3635896" y="3789040"/>
            <a:ext cx="576064" cy="504056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3501008"/>
            <a:ext cx="139916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+59 млн. руб.</a:t>
            </a:r>
            <a:endParaRPr lang="ru-RU" sz="16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6444208" y="4293096"/>
            <a:ext cx="576064" cy="504056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187624" y="2708920"/>
            <a:ext cx="576064" cy="504056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Отношение просроченной кредиторской задолженности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доходам местных бюджетов в 2017 году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01.10.2017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1844824"/>
          <a:ext cx="8928992" cy="410445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8392"/>
                <a:gridCol w="5400600"/>
              </a:tblGrid>
              <a:tr h="661593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просроченной кредиторской задолженности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образования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315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менее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2,2  процента 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 доходам местных бюджетов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Верхнетоемский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Вилегодский, </a:t>
                      </a:r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Красноборский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Няндомский </a:t>
                      </a:r>
                      <a:r>
                        <a:rPr lang="ru-RU" sz="16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Пинежский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, Приморский, Шенкурский районы </a:t>
                      </a:r>
                    </a:p>
                    <a:p>
                      <a:pPr algn="just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города Архангельск, Котлас  и Коряжма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74856">
                <a:tc rowSpan="2"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более 2,2 процента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доходам местных бюджетов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Имеющие муниципальный</a:t>
                      </a:r>
                      <a:r>
                        <a:rPr lang="ru-RU" sz="18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долг: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Вельский, Котласский, Ленский, Лешуконский, Мезенский, Плесецкий,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Устьянский</a:t>
                      </a: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районы,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</a:t>
                      </a:r>
                      <a:r>
                        <a:rPr lang="ru-RU" sz="160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Новодвинск</a:t>
                      </a:r>
                      <a:endParaRPr lang="ru-RU" sz="16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7485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имеющие</a:t>
                      </a:r>
                      <a:r>
                        <a:rPr lang="ru-RU" sz="1800" b="1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муниципального долга:</a:t>
                      </a:r>
                    </a:p>
                    <a:p>
                      <a:r>
                        <a:rPr lang="ru-RU" sz="1600" b="1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Виноградовский,  </a:t>
                      </a:r>
                      <a:r>
                        <a:rPr lang="ru-RU" sz="1600" b="1" i="1" u="non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Каргопольский</a:t>
                      </a:r>
                      <a:r>
                        <a:rPr lang="ru-RU" sz="1600" b="1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ru-RU" sz="1600" b="1" i="1" u="none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Коношский</a:t>
                      </a:r>
                      <a:r>
                        <a:rPr lang="ru-RU" sz="1600" b="1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</a:p>
                    <a:p>
                      <a:r>
                        <a:rPr lang="ru-RU" sz="1600" b="1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Онежский районы,</a:t>
                      </a:r>
                    </a:p>
                    <a:p>
                      <a:r>
                        <a:rPr lang="ru-RU" sz="1600" b="1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Мирный</a:t>
                      </a:r>
                      <a:endParaRPr lang="ru-RU" sz="1600" b="1" i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6093296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Справочно: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Холмогорский муниципальный район и городские округа Северодвинск и Новая Земля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не имеют просроченной кредиторской задолженности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5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Информация о государственном и муниципальном долге</a:t>
            </a:r>
          </a:p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Архангельской области на 01.10.2017, млн. рублей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51520" y="1412776"/>
          <a:ext cx="41399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427984" y="1412776"/>
          <a:ext cx="47160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566124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Муниципальный долг отсутствует в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Верхнетоемском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 Вилегодском,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Виноградовском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 Каргопольском,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Коношском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 Красноборском, Онежском,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Пинежском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, Приморском, Холмогорском и Шенкурском муниципальных районах и в городских округах Мирный и Новая Земля.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00034" y="1000108"/>
            <a:ext cx="8215370" cy="4929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indent="450000">
              <a:lnSpc>
                <a:spcPct val="110000"/>
              </a:lnSpc>
              <a:buClr>
                <a:schemeClr val="accent2">
                  <a:lumMod val="75000"/>
                </a:schemeClr>
              </a:buClr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07504" y="476672"/>
          <a:ext cx="44644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572000" y="620688"/>
          <a:ext cx="439248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27984" y="5661248"/>
            <a:ext cx="4536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(*)  МБО -доходный потенциал консолидированных бюджетов муниципальных образований, примененный министерством финансов Архангельской области при расчете размеров межбюджетных трансфертов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(**) Налоговые и неналоговые доходы за исключением доходов от платных услуг, компенсации затрат государства, продажи активов и акцизов, с учетом дотации на компенсацию снижения доходов  бюджетов в 2016 году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Просроченная кредиторская задолженность</a:t>
            </a:r>
          </a:p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муниципальных образованиях</a:t>
            </a:r>
          </a:p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информация о незадействованных резервах </a:t>
            </a:r>
          </a:p>
          <a:p>
            <a:pPr indent="450000" algn="ctr">
              <a:buClr>
                <a:schemeClr val="accent2"/>
              </a:buClr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увеличению расходной части бюджетов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2844" y="1857364"/>
          <a:ext cx="367240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2348880"/>
            <a:ext cx="15017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+149 млн. руб.</a:t>
            </a:r>
            <a:endParaRPr lang="ru-RU" sz="16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428728" y="2714620"/>
            <a:ext cx="576064" cy="504056"/>
          </a:xfrm>
          <a:prstGeom prst="straightConnector1">
            <a:avLst/>
          </a:prstGeom>
          <a:ln w="1905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07904" y="1928802"/>
            <a:ext cx="543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Незадействованные резервы местных бюджетов  на  01.10.2017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9058" y="257174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1 538 млн. рублей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том числе: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3928" y="3143248"/>
            <a:ext cx="457716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754 млн. рублей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увеличению кредитных ресурсов</a:t>
            </a:r>
          </a:p>
          <a:p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130 млн. рублей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использованию остатков средств на счетах, переходящих с 2016 года 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654 млн. рублей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недоимка                                                   по неналоговым платежам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4744" y="5429264"/>
            <a:ext cx="490070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1600" dirty="0" smtClean="0"/>
              <a:t>отмена неэффективных налоговых льгот, ставок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2514</TotalTime>
  <Words>606</Words>
  <Application>Microsoft Office PowerPoint</Application>
  <PresentationFormat>Экран (4:3)</PresentationFormat>
  <Paragraphs>137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О ситуации  с кредиторской задолженностью  в муниципальных образованиях Архангельской области </vt:lpstr>
      <vt:lpstr>Слайд 2</vt:lpstr>
      <vt:lpstr>Из Перечня поручений Президента Российской Федерации                                по вопросам управления государственным долгом субъектов Российской Федерации от 07  октября 2017 года  Пр-2048  (подпункт «г» пункта 1 поручений  Правительству Российской Федерации)  </vt:lpstr>
      <vt:lpstr>Слайд 4</vt:lpstr>
      <vt:lpstr>Отношение просроченной кредиторской задолженности  к доходам местных бюджетов в 2017 году  на 01.10.2017</vt:lpstr>
      <vt:lpstr>Слайд 6</vt:lpstr>
      <vt:lpstr>Слайд 7</vt:lpstr>
      <vt:lpstr>Слайд 8</vt:lpstr>
    </vt:vector>
  </TitlesOfParts>
  <Company>minfin 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БЕЗВОЗМЕЗДНЫЕ ПОСТУПЛЕНИЯ из федерального бюджета                                               на сбалансированность  бюджета Архангельской области для реализации полномочий Архангельской области , млн. рублей          (РАСПРЕДЕЛЕНО на 20.09.2014)</dc:title>
  <dc:creator>surovtseva</dc:creator>
  <cp:lastModifiedBy>minfin user</cp:lastModifiedBy>
  <cp:revision>453</cp:revision>
  <dcterms:created xsi:type="dcterms:W3CDTF">2014-10-01T06:00:58Z</dcterms:created>
  <dcterms:modified xsi:type="dcterms:W3CDTF">2017-10-24T06:46:13Z</dcterms:modified>
</cp:coreProperties>
</file>