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13"/>
  </p:notesMasterIdLst>
  <p:sldIdLst>
    <p:sldId id="295" r:id="rId2"/>
    <p:sldId id="315" r:id="rId3"/>
    <p:sldId id="321" r:id="rId4"/>
    <p:sldId id="316" r:id="rId5"/>
    <p:sldId id="317" r:id="rId6"/>
    <p:sldId id="318" r:id="rId7"/>
    <p:sldId id="298" r:id="rId8"/>
    <p:sldId id="314" r:id="rId9"/>
    <p:sldId id="313" r:id="rId10"/>
    <p:sldId id="282" r:id="rId11"/>
    <p:sldId id="322" r:id="rId12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88471" autoAdjust="0"/>
  </p:normalViewPr>
  <p:slideViewPr>
    <p:cSldViewPr>
      <p:cViewPr varScale="1">
        <p:scale>
          <a:sx n="99" d="100"/>
          <a:sy n="99" d="100"/>
        </p:scale>
        <p:origin x="-12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9047673190354261E-2"/>
          <c:y val="7.8605921147823596E-2"/>
          <c:w val="0.65079365079365725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38778</c:v>
                </c:pt>
                <c:pt idx="1">
                  <c:v>41090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7584</c:v>
                </c:pt>
                <c:pt idx="1">
                  <c:v>4309.54</c:v>
                </c:pt>
              </c:numCache>
            </c:numRef>
          </c:val>
        </c:ser>
        <c:dLbls>
          <c:showVal val="1"/>
        </c:dLbls>
        <c:overlap val="100"/>
        <c:axId val="61197312"/>
        <c:axId val="62325504"/>
      </c:barChart>
      <c:catAx>
        <c:axId val="61197312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62325504"/>
        <c:crosses val="autoZero"/>
        <c:lblAlgn val="ctr"/>
        <c:lblOffset val="100"/>
        <c:tickLblSkip val="1"/>
        <c:tickMarkSkip val="1"/>
      </c:catAx>
      <c:valAx>
        <c:axId val="62325504"/>
        <c:scaling>
          <c:orientation val="minMax"/>
        </c:scaling>
        <c:delete val="1"/>
        <c:axPos val="l"/>
        <c:numFmt formatCode="General" sourceLinked="1"/>
        <c:tickLblPos val="none"/>
        <c:crossAx val="61197312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022693109437117"/>
          <c:y val="0.45489537874155772"/>
          <c:w val="0.2924895016206554"/>
          <c:h val="0.39903852160576114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Архангельская область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9742</c:v>
                </c:pt>
                <c:pt idx="1">
                  <c:v>9094</c:v>
                </c:pt>
              </c:numCache>
            </c:numRef>
          </c:val>
        </c:ser>
        <c:axId val="107440768"/>
        <c:axId val="107479424"/>
      </c:barChart>
      <c:catAx>
        <c:axId val="1074407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7479424"/>
        <c:crosses val="autoZero"/>
        <c:auto val="1"/>
        <c:lblAlgn val="ctr"/>
        <c:lblOffset val="100"/>
      </c:catAx>
      <c:valAx>
        <c:axId val="107479424"/>
        <c:scaling>
          <c:orientation val="minMax"/>
          <c:max val="1600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07440768"/>
        <c:crosses val="autoZero"/>
        <c:crossBetween val="between"/>
        <c:majorUnit val="2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dirty="0" smtClean="0"/>
              <a:t>НАО</a:t>
            </a:r>
            <a:endParaRPr lang="ru-RU" sz="1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0.1176643953141009"/>
                </c:manualLayout>
              </c:layout>
              <c:dLblPos val="outEnd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6135</c:v>
                </c:pt>
                <c:pt idx="1">
                  <c:v>2790.8</c:v>
                </c:pt>
              </c:numCache>
            </c:numRef>
          </c:val>
        </c:ser>
        <c:axId val="107544576"/>
        <c:axId val="107546112"/>
      </c:barChart>
      <c:catAx>
        <c:axId val="1075445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7546112"/>
        <c:crosses val="autoZero"/>
        <c:auto val="1"/>
        <c:lblAlgn val="ctr"/>
        <c:lblOffset val="100"/>
      </c:catAx>
      <c:valAx>
        <c:axId val="107546112"/>
        <c:scaling>
          <c:orientation val="minMax"/>
          <c:max val="1600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07544576"/>
        <c:crosses val="autoZero"/>
        <c:crossBetween val="between"/>
        <c:majorUnit val="2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dirty="0" smtClean="0"/>
              <a:t>Всего</a:t>
            </a:r>
            <a:endParaRPr lang="ru-RU" sz="1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15877</c:v>
                </c:pt>
                <c:pt idx="1">
                  <c:v>11885</c:v>
                </c:pt>
              </c:numCache>
            </c:numRef>
          </c:val>
        </c:ser>
        <c:axId val="106267008"/>
        <c:axId val="106295680"/>
      </c:barChart>
      <c:catAx>
        <c:axId val="1062670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6295680"/>
        <c:crossesAt val="0"/>
        <c:auto val="1"/>
        <c:lblAlgn val="ctr"/>
        <c:lblOffset val="100"/>
      </c:catAx>
      <c:valAx>
        <c:axId val="106295680"/>
        <c:scaling>
          <c:orientation val="minMax"/>
          <c:max val="16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06267008"/>
        <c:crosses val="autoZero"/>
        <c:crossBetween val="between"/>
        <c:majorUnit val="2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4.1298526890405592E-2"/>
          <c:y val="1.8382352941176561E-3"/>
          <c:w val="0.93118707530995048"/>
          <c:h val="0.95687231025039265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ln w="38100"/>
          </c:spPr>
          <c:marker>
            <c:symbol val="circle"/>
            <c:size val="9"/>
            <c:spPr>
              <a:solidFill>
                <a:schemeClr val="tx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5.9722222222222461E-2"/>
                  <c:y val="-9.5784477383801706E-2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 smtClean="0">
                        <a:solidFill>
                          <a:schemeClr val="tx1"/>
                        </a:solidFill>
                      </a:rPr>
                      <a:t>01,3</a:t>
                    </a:r>
                    <a:r>
                      <a:rPr lang="ru-RU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-6.6898697079634931E-2"/>
                  <c:y val="-6.3935492037190539E-2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 smtClean="0">
                        <a:solidFill>
                          <a:schemeClr val="tx1"/>
                        </a:solidFill>
                      </a:rPr>
                      <a:t>12,0</a:t>
                    </a:r>
                    <a:r>
                      <a:rPr lang="ru-RU" smtClean="0">
                        <a:solidFill>
                          <a:schemeClr val="tx1"/>
                        </a:solidFill>
                      </a:rPr>
                      <a:t> %</a:t>
                    </a:r>
                    <a:endParaRPr lang="en-US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-1.8055555555555561E-2"/>
                  <c:y val="-6.3856318255867739E-2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 smtClean="0">
                        <a:solidFill>
                          <a:schemeClr val="tx1"/>
                        </a:solidFill>
                      </a:rPr>
                      <a:t>08,6</a:t>
                    </a:r>
                    <a:r>
                      <a:rPr lang="ru-RU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-2.8609470691163652E-2"/>
                  <c:y val="-0.1077452183182160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02,8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4"/>
              <c:layout>
                <c:manualLayout>
                  <c:x val="-6.5682852143482059E-2"/>
                  <c:y val="-0.1126810204202577"/>
                </c:manualLayout>
              </c:layout>
              <c:tx>
                <c:rich>
                  <a:bodyPr anchor="t" anchorCtr="0"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b="1" dirty="0" smtClean="0">
                        <a:solidFill>
                          <a:srgbClr val="FF0000"/>
                        </a:solidFill>
                      </a:rPr>
                      <a:t>9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9,6</a:t>
                    </a:r>
                    <a:r>
                      <a:rPr lang="ru-RU" dirty="0" smtClean="0">
                        <a:solidFill>
                          <a:srgbClr val="FF0000"/>
                        </a:solidFill>
                      </a:rPr>
                      <a:t>%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numFmt formatCode="#,##0.0" sourceLinked="0"/>
              <c:spPr/>
              <c:showVal val="1"/>
            </c:dLbl>
            <c:dLbl>
              <c:idx val="5"/>
              <c:layout>
                <c:manualLayout>
                  <c:x val="-2.2222222222222251E-2"/>
                  <c:y val="-9.679260272319546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 dirty="0" smtClean="0"/>
                      <a:t>06,9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4.3822298165536533E-3"/>
                  <c:y val="-2.7400925158796052E-2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/>
                      <a:t>1</a:t>
                    </a:r>
                    <a:r>
                      <a:rPr lang="en-US" smtClean="0"/>
                      <a:t>00,1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>
                <c:manualLayout>
                  <c:x val="-7.4497906881412432E-2"/>
                  <c:y val="-9.133641719598639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en-US" dirty="0" smtClean="0"/>
                      <a:t>09,3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8"/>
              <c:layout>
                <c:manualLayout>
                  <c:x val="0"/>
                  <c:y val="-0.10047005891558509"/>
                </c:manualLayout>
              </c:layout>
              <c:showVal val="1"/>
            </c:dLbl>
            <c:numFmt formatCode="#,##0.0" sourceLinked="0"/>
            <c:txPr>
              <a:bodyPr anchor="t" anchorCtr="0"/>
              <a:lstStyle/>
              <a:p>
                <a:pPr>
                  <a:defRPr sz="16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Лист1!$A$2:$A$13</c:f>
              <c:strCache>
                <c:ptCount val="12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ноя</c:v>
                </c:pt>
                <c:pt idx="11">
                  <c:v>дек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101.3</c:v>
                </c:pt>
                <c:pt idx="1">
                  <c:v>112</c:v>
                </c:pt>
                <c:pt idx="2">
                  <c:v>108.6</c:v>
                </c:pt>
                <c:pt idx="3">
                  <c:v>102.8</c:v>
                </c:pt>
                <c:pt idx="4">
                  <c:v>99.6</c:v>
                </c:pt>
                <c:pt idx="5">
                  <c:v>106.9</c:v>
                </c:pt>
                <c:pt idx="6">
                  <c:v>100.1</c:v>
                </c:pt>
                <c:pt idx="7">
                  <c:v>109.3</c:v>
                </c:pt>
                <c:pt idx="8">
                  <c:v>110.4</c:v>
                </c:pt>
                <c:pt idx="9">
                  <c:v>105.3</c:v>
                </c:pt>
                <c:pt idx="10">
                  <c:v>111.5</c:v>
                </c:pt>
                <c:pt idx="11">
                  <c:v>100.9</c:v>
                </c:pt>
              </c:numCache>
            </c:numRef>
          </c:val>
        </c:ser>
        <c:marker val="1"/>
        <c:axId val="117834112"/>
        <c:axId val="117836032"/>
      </c:lineChart>
      <c:catAx>
        <c:axId val="117834112"/>
        <c:scaling>
          <c:orientation val="minMax"/>
        </c:scaling>
        <c:axPos val="b"/>
        <c:tickLblPos val="nextTo"/>
        <c:spPr>
          <a:ln w="38100"/>
        </c:spPr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836032"/>
        <c:crossesAt val="100"/>
        <c:auto val="1"/>
        <c:lblAlgn val="ctr"/>
        <c:lblOffset val="100"/>
      </c:catAx>
      <c:valAx>
        <c:axId val="117836032"/>
        <c:scaling>
          <c:orientation val="minMax"/>
        </c:scaling>
        <c:delete val="1"/>
        <c:axPos val="l"/>
        <c:majorGridlines>
          <c:spPr>
            <a:ln>
              <a:prstDash val="sysDot"/>
            </a:ln>
          </c:spPr>
        </c:majorGridlines>
        <c:numFmt formatCode="General" sourceLinked="1"/>
        <c:tickLblPos val="none"/>
        <c:crossAx val="1178341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7499081298659151E-2"/>
          <c:y val="0.10015036455644361"/>
          <c:w val="0.65946717421261158"/>
          <c:h val="0.71566825908232423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14089</c:v>
                </c:pt>
                <c:pt idx="1">
                  <c:v>14948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НАО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1311</c:v>
                </c:pt>
                <c:pt idx="1">
                  <c:v>1389</c:v>
                </c:pt>
              </c:numCache>
            </c:numRef>
          </c:val>
        </c:ser>
        <c:gapWidth val="83"/>
        <c:overlap val="100"/>
        <c:axId val="118631424"/>
        <c:axId val="118645888"/>
      </c:barChart>
      <c:catAx>
        <c:axId val="1186314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8645888"/>
        <c:crosses val="autoZero"/>
        <c:auto val="1"/>
        <c:lblAlgn val="ctr"/>
        <c:lblOffset val="100"/>
      </c:catAx>
      <c:valAx>
        <c:axId val="118645888"/>
        <c:scaling>
          <c:orientation val="minMax"/>
        </c:scaling>
        <c:delete val="1"/>
        <c:axPos val="l"/>
        <c:numFmt formatCode="General" sourceLinked="1"/>
        <c:tickLblPos val="none"/>
        <c:crossAx val="11863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808223062934722"/>
          <c:y val="0.42292399609919984"/>
          <c:w val="0.35054072939264258"/>
          <c:h val="0.38676412497376922"/>
        </c:manualLayout>
      </c:layout>
      <c:txPr>
        <a:bodyPr/>
        <a:lstStyle/>
        <a:p>
          <a:pPr>
            <a:defRPr sz="14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spPr>
    <a:noFill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0.51351</cdr:x>
      <cdr:y>0.44444</cdr:y>
    </cdr:from>
    <cdr:to>
      <cdr:x>0.62162</cdr:x>
      <cdr:y>0.51852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1368152" y="864096"/>
          <a:ext cx="288037" cy="144028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0.51351</cdr:x>
      <cdr:y>0.59259</cdr:y>
    </cdr:from>
    <cdr:to>
      <cdr:x>0.62162</cdr:x>
      <cdr:y>0.66667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1368152" y="1152128"/>
          <a:ext cx="288037" cy="144028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0.51351</cdr:x>
      <cdr:y>0.37037</cdr:y>
    </cdr:from>
    <cdr:to>
      <cdr:x>0.62162</cdr:x>
      <cdr:y>0.44445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1368152" y="720080"/>
          <a:ext cx="288037" cy="144028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0.07692</cdr:x>
      <cdr:y>0.2549</cdr:y>
    </cdr:from>
    <cdr:to>
      <cdr:x>0.30499</cdr:x>
      <cdr:y>0.34893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432048" y="936104"/>
          <a:ext cx="1280984" cy="3453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15 400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0.25641</cdr:x>
      <cdr:y>0.1</cdr:y>
    </cdr:from>
    <cdr:to>
      <cdr:x>0.44995</cdr:x>
      <cdr:y>0.21764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40160" y="360040"/>
          <a:ext cx="1087041" cy="423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+ 6,1%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9038A2-AB11-4D0B-8CA1-C95E427AE36D}" type="datetimeFigureOut">
              <a:rPr lang="ru-RU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1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BADBED-FBF2-42AF-9890-305FCE6B4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549DAA3D-A4F2-486E-8A9A-6580FD6E5F9E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67B244-2FF4-4213-AC9B-87C3B66ED1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1EC243-52C8-4BC2-B8D6-D05949AD0025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0581BC-DDC5-4333-B7CA-DCA921FBF9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DE7747-D9CB-46CE-883E-820E904933A1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7C8E3-1061-4543-AEAF-8855241812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D28DC-9922-42EF-BE2E-10C2A77A8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97AB65-CD24-4F26-AED9-E7F7F3574F41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3BEB7F-594A-4E24-A702-2CF219939786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AE815-7643-4C51-8997-0E9DC20D4F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6EF8F9-FBF1-433D-A5B3-A29ACC4DC213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E1A527-B2DA-47B6-816D-3F9CA454EC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62CCA491-9EDF-4478-9823-027EC0A04DC8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B4A9E05-EED9-40EC-A48E-C27DDDFD95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E3783323-4667-45DF-87A4-88C2E46C7B7C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03063857-31EF-4F9D-AF5A-C664059A16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27F963-C97A-49D6-A31B-BFDE6365C26A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92D9F-2920-47EF-8207-DB58F0F20D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F79516-120A-47B7-B296-13CFC1E5488D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86673-E3AD-4DF9-89E0-E447959B98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98743C-5722-4FAF-AA88-50D7043916E3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663223-3878-438C-92D3-E88D80FADB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38CD8FF5-3321-4FEF-ADB4-D0DE1C26C594}" type="datetimeFigureOut">
              <a:rPr lang="ru-RU" smtClean="0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389F81-C150-4BFA-88AA-9079238E4F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8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303840" cy="310720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Отчёт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исполнении областного бюджета за 2016 год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2204864"/>
            <a:ext cx="4608512" cy="1444153"/>
          </a:xfrm>
        </p:spPr>
        <p:txBody>
          <a:bodyPr>
            <a:normAutofit fontScale="62500" lnSpcReduction="20000"/>
          </a:bodyPr>
          <a:lstStyle/>
          <a:p>
            <a:pPr marL="63500" eaLnBrk="1" hangingPunct="1"/>
            <a:endParaRPr lang="ru-RU" dirty="0" smtClean="0"/>
          </a:p>
          <a:p>
            <a:pPr marL="63500" eaLnBrk="1" hangingPunct="1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ДЕПУТАТСКИЕ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СЛУШАНИЯ</a:t>
            </a:r>
          </a:p>
          <a:p>
            <a:pPr marL="63500" eaLnBrk="1" hangingPunct="1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26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июня 2017 года</a:t>
            </a:r>
          </a:p>
          <a:p>
            <a:pPr marL="63500" eaLnBrk="1" hangingPunct="1"/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eaLnBrk="1" hangingPunct="1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министерство финансов </a:t>
            </a:r>
          </a:p>
          <a:p>
            <a:pPr marL="63500" eaLnBrk="1" hangingPunct="1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365104"/>
            <a:ext cx="829085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Условные  обозначения: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«Первоначальный план»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показатели  закона  об областном бюджете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 ред. от 18.12.2015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«Утверждено в законе о бюджете »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  показатели  закона об областном бюджете 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в  ред. от  22.12.2016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76672"/>
            <a:ext cx="8352606" cy="38056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Государственный долг Архангельской области</a:t>
            </a:r>
          </a:p>
        </p:txBody>
      </p:sp>
      <p:graphicFrame>
        <p:nvGraphicFramePr>
          <p:cNvPr id="31746" name="Object 123"/>
          <p:cNvGraphicFramePr>
            <a:graphicFrameLocks noChangeAspect="1"/>
          </p:cNvGraphicFramePr>
          <p:nvPr/>
        </p:nvGraphicFramePr>
        <p:xfrm>
          <a:off x="2505075" y="6807200"/>
          <a:ext cx="4038600" cy="1314450"/>
        </p:xfrm>
        <a:graphic>
          <a:graphicData uri="http://schemas.openxmlformats.org/presentationml/2006/ole">
            <p:oleObj spid="_x0000_s31746" r:id="rId3" imgW="4035902" imgH="1310754" progId="Excel.Sheet.8">
              <p:embed/>
            </p:oleObj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79513" y="836712"/>
          <a:ext cx="8784976" cy="5981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066"/>
                <a:gridCol w="1233175"/>
                <a:gridCol w="1499951"/>
                <a:gridCol w="1314434"/>
                <a:gridCol w="1245252"/>
                <a:gridCol w="1175098"/>
              </a:tblGrid>
              <a:tr h="383365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 2015 год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(на</a:t>
                      </a:r>
                      <a:r>
                        <a:rPr lang="ru-RU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01.01.2016), </a:t>
                      </a:r>
                      <a:r>
                        <a:rPr lang="ru-RU" sz="1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 2016  год,  </a:t>
                      </a:r>
                      <a:r>
                        <a:rPr lang="ru-RU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факта за 2016 г.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2015 г.,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59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верхний предел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01.01.2017/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                       на 01.01.2017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 факта от верхнего предела/ плана года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611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ГОСУДАРСТВЕН-НЫЙ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ДОЛГ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37 480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41 693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41 015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- 678</a:t>
                      </a:r>
                      <a:endParaRPr lang="ru-RU" sz="2000" b="1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+ 3 535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047"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кредиты банков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21 608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21 283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20 605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- 678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- 1 003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29580"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федеральные кредиты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15 132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19 971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19 971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+ 4 839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1271">
                <a:tc>
                  <a:txBody>
                    <a:bodyPr/>
                    <a:lstStyle/>
                    <a:p>
                      <a:pPr lvl="1"/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 гарантии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740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Собственные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налоговые и неналоговые доходы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46 362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45 190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45 400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+ 210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- 962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295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 Отношение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госдолга к собственным доходам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81 %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- 2 п.п.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 п.п.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295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Расходы на обслуживание госдолга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1 414</a:t>
                      </a:r>
                      <a:endParaRPr lang="ru-RU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1 121</a:t>
                      </a:r>
                      <a:endParaRPr lang="ru-RU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1 120</a:t>
                      </a:r>
                      <a:endParaRPr lang="ru-RU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</a:t>
                      </a:r>
                      <a:endParaRPr lang="ru-RU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b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294</a:t>
                      </a:r>
                      <a:endParaRPr lang="ru-RU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286844" cy="50006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исполнения областного бюджета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836712"/>
          <a:ext cx="8640962" cy="5880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7"/>
                <a:gridCol w="1152128"/>
                <a:gridCol w="1080120"/>
                <a:gridCol w="1080120"/>
                <a:gridCol w="936104"/>
                <a:gridCol w="1026905"/>
                <a:gridCol w="1061328"/>
              </a:tblGrid>
              <a:tr h="461750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Прирост факта за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1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Уточнённый план,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(факт),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 к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уточн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. плану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факту               за 2015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первона-чальному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плану                     на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1446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60 575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64 177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64 037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-1 541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+ 3 462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39636">
                <a:tc>
                  <a:txBody>
                    <a:bodyPr/>
                    <a:lstStyle/>
                    <a:p>
                      <a:pPr lvl="0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налоговые и неналоговые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47 383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45 195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45 400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- 962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- 1 983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36580">
                <a:tc>
                  <a:txBody>
                    <a:bodyPr/>
                    <a:lstStyle/>
                    <a:p>
                      <a:pPr lvl="1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целевые трансферты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5 919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10 912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10 567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+ 379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+ 4 648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05973"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дотации,                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 имеющие целевого назначения</a:t>
                      </a:r>
                      <a:endParaRPr lang="ru-RU" sz="12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7 273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8 070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8 070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- 957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+ 797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5297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63 435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71 386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68 059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95 %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+ 104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+ 4 624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1748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- 2 860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- 7 209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- 4 022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- 1 645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- 1 162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9135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ДОЛГ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39 370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41 693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41 015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+ 3 535</a:t>
                      </a:r>
                      <a:endParaRPr lang="ru-RU" sz="20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+ 1 645</a:t>
                      </a:r>
                      <a:endParaRPr lang="ru-RU" sz="20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9520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госдолга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92 %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90 %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+ 9 п.п.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+ 7 п.п.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4664"/>
            <a:ext cx="9144000" cy="90805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 в областной бюджет, млн. руб.</a:t>
            </a:r>
          </a:p>
        </p:txBody>
      </p:sp>
      <p:graphicFrame>
        <p:nvGraphicFramePr>
          <p:cNvPr id="14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67544" y="1501775"/>
          <a:ext cx="8091487" cy="535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1547664" y="1916832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46 362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4211960" y="2276872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45 400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AutoShape 16"/>
          <p:cNvSpPr>
            <a:spLocks noChangeArrowheads="1"/>
          </p:cNvSpPr>
          <p:nvPr/>
        </p:nvSpPr>
        <p:spPr bwMode="auto">
          <a:xfrm rot="991699">
            <a:off x="2915816" y="1772816"/>
            <a:ext cx="1008062" cy="647700"/>
          </a:xfrm>
          <a:prstGeom prst="rightArrow">
            <a:avLst>
              <a:gd name="adj1" fmla="val 50000"/>
              <a:gd name="adj2" fmla="val 3890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-2,1%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436096" y="1196752"/>
            <a:ext cx="3313113" cy="120032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Исполнение плана: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первоначального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95,8%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уточненного – 100,5%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1249743" flipV="1">
            <a:off x="2945449" y="3609827"/>
            <a:ext cx="665163" cy="28892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9870835" flipV="1">
            <a:off x="3016969" y="5439526"/>
            <a:ext cx="647700" cy="28733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7" name="TextBox 16"/>
          <p:cNvSpPr txBox="1">
            <a:spLocks noChangeArrowheads="1"/>
          </p:cNvSpPr>
          <p:nvPr/>
        </p:nvSpPr>
        <p:spPr bwMode="auto">
          <a:xfrm>
            <a:off x="2987824" y="4941168"/>
            <a:ext cx="7954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+6,0%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TextBox 17"/>
          <p:cNvSpPr txBox="1">
            <a:spLocks noChangeArrowheads="1"/>
          </p:cNvSpPr>
          <p:nvPr/>
        </p:nvSpPr>
        <p:spPr bwMode="auto">
          <a:xfrm>
            <a:off x="2987824" y="3212976"/>
            <a:ext cx="8579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-43,2%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672"/>
            <a:ext cx="8676456" cy="503237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Исполнение  налоговых и неналоговых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доходов областного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бюджета в 2016 году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208" name="Group 512"/>
          <p:cNvGraphicFramePr>
            <a:graphicFrameLocks noGrp="1"/>
          </p:cNvGraphicFramePr>
          <p:nvPr/>
        </p:nvGraphicFramePr>
        <p:xfrm>
          <a:off x="107504" y="908720"/>
          <a:ext cx="8892481" cy="5663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4695"/>
                <a:gridCol w="1261838"/>
                <a:gridCol w="1261838"/>
                <a:gridCol w="1217406"/>
                <a:gridCol w="1099119"/>
                <a:gridCol w="827585"/>
              </a:tblGrid>
              <a:tr h="9033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Источники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план,  </a:t>
                      </a:r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в законе                   о бюджете,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Уточнённый кассовый план,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к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касс. плану</a:t>
                      </a:r>
                    </a:p>
                  </a:txBody>
                  <a:tcPr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1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НАЛОГОВЫХ                              и НЕНАЛОГОВЫХ  доходов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47 383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45 190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45 195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45 400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101 %</a:t>
                      </a:r>
                    </a:p>
                  </a:txBody>
                  <a:tcPr anchor="ctr" horzOverflow="overflow"/>
                </a:tc>
              </a:tr>
              <a:tr h="481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15 376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13 068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13 068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11 885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91 %</a:t>
                      </a:r>
                    </a:p>
                  </a:txBody>
                  <a:tcPr anchor="ctr" horzOverflow="overflow"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15 997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15 994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15 997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16 337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102 %</a:t>
                      </a:r>
                    </a:p>
                  </a:txBody>
                  <a:tcPr anchor="ctr" horzOverflow="overflow"/>
                </a:tc>
              </a:tr>
              <a:tr h="382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3 732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3 732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3 732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4 569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122 %</a:t>
                      </a:r>
                    </a:p>
                  </a:txBody>
                  <a:tcPr anchor="ctr" horzOverflow="overflow"/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«на упрощённой системе»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2 397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2 397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2 397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2 368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99 %</a:t>
                      </a:r>
                    </a:p>
                  </a:txBody>
                  <a:tcPr anchor="ctr" horzOverflow="overflow"/>
                </a:tc>
              </a:tr>
              <a:tr h="450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организаций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6 124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6 124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6 124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5 597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ingdings 3" pitchFamily="18" charset="2"/>
                        </a:rPr>
                        <a:t>91 %</a:t>
                      </a:r>
                    </a:p>
                  </a:txBody>
                  <a:tcPr anchor="ctr" horzOverflow="overflow"/>
                </a:tc>
              </a:tr>
              <a:tr h="548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добычу полезных ископаемых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1 645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1 645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1 645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2 134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130 %</a:t>
                      </a:r>
                    </a:p>
                  </a:txBody>
                  <a:tcPr anchor="ctr" horzOverflow="overflow"/>
                </a:tc>
              </a:tr>
              <a:tr h="2841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1 328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1 328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1 328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1 302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ingdings 3" pitchFamily="18" charset="2"/>
                        </a:rPr>
                        <a:t>98 %</a:t>
                      </a:r>
                    </a:p>
                  </a:txBody>
                  <a:tcPr anchor="ctr" horzOverflow="overflow"/>
                </a:tc>
              </a:tr>
              <a:tr h="331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платежи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785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1 208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134 %</a:t>
                      </a:r>
                    </a:p>
                  </a:txBody>
                  <a:tcPr anchor="ctr" horzOverflow="overflow"/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i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kumimoji="0" lang="ru-RU" sz="160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доходы областного Дорожного фонда 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3923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3 923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3 923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4 278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109 %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7262" name="Rectangle 84"/>
          <p:cNvSpPr>
            <a:spLocks noChangeArrowheads="1"/>
          </p:cNvSpPr>
          <p:nvPr/>
        </p:nvSpPr>
        <p:spPr bwMode="auto">
          <a:xfrm flipV="1">
            <a:off x="323850" y="6811963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7263" name="Rectangle 2"/>
          <p:cNvSpPr>
            <a:spLocks noChangeArrowheads="1"/>
          </p:cNvSpPr>
          <p:nvPr/>
        </p:nvSpPr>
        <p:spPr bwMode="auto">
          <a:xfrm rot="10800000" flipV="1">
            <a:off x="250825" y="6524625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931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388350" y="0"/>
            <a:ext cx="51435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7D393B-5FF6-4729-B76A-F120FEFB5EB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0"/>
            <a:ext cx="9505056" cy="47667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Поступление налога на прибыль в 2016 году, млн.руб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404664"/>
          <a:ext cx="2664296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98072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-6,6%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3059832" y="404664"/>
          <a:ext cx="2664296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6012160" y="404664"/>
          <a:ext cx="2664296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83968" y="126876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-54,5%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08304" y="83671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-25,1%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95536" y="2348880"/>
          <a:ext cx="2471936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968"/>
                <a:gridCol w="1235968"/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928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275856" y="2348880"/>
          <a:ext cx="2471936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968"/>
                <a:gridCol w="1235968"/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3 209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1 443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084168" y="2348880"/>
          <a:ext cx="2759968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984"/>
                <a:gridCol w="1379984"/>
              </a:tblGrid>
              <a:tr h="29094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09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4 927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2 371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0" y="3061419"/>
          <a:ext cx="9144001" cy="3948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768"/>
                <a:gridCol w="1008112"/>
                <a:gridCol w="1080120"/>
                <a:gridCol w="2461847"/>
                <a:gridCol w="1055077"/>
                <a:gridCol w="1055077"/>
              </a:tblGrid>
              <a:tr h="672060"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области: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2015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НАО: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2015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502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Сбербанк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1 238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448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Лукойл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1 572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Char char="-"/>
                      </a:pP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1 923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16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ПО СЕВМАШ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1 160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Char char="-"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2 342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СК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Русьвьетпетро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561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- 275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Архангельский ЦБК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762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Char char="-"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287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Зарубежнефть-Добыча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Харьяга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377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+ 377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812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Лукойл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684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Char char="-"/>
                      </a:pP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877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Тоталь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РРР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Char char="-"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931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65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ОАО Группа Илим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627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+ 627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БКЕ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- 4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403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АТФ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401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- 286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878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ММК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Центрофинанс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Групп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283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+ 264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878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Автодороги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182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+ 71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878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ОАО РЖД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+ 182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0"/>
            <a:ext cx="9793088" cy="4046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Динамика поступления НДФЛ в 2016 году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-180528" y="4869160"/>
          <a:ext cx="9144000" cy="198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323528" y="692696"/>
          <a:ext cx="561662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59832" y="1196752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16 337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620688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НДФЛ в областной бюджет, млн.руб.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1979712" y="1484784"/>
            <a:ext cx="432048" cy="360040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076056" y="1556792"/>
            <a:ext cx="280831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плановый рост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103,3%</a:t>
            </a:r>
          </a:p>
          <a:p>
            <a:pPr algn="ctr">
              <a:spcBef>
                <a:spcPct val="5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исполнение плана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102,1%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95736" y="4293096"/>
            <a:ext cx="432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в контингенте: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Поступление налоговых и неналоговых доходов в областной бюджет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692697"/>
          <a:ext cx="9036495" cy="5933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979"/>
                <a:gridCol w="1256990"/>
                <a:gridCol w="1494556"/>
                <a:gridCol w="1256990"/>
                <a:gridCol w="1256990"/>
                <a:gridCol w="1256990"/>
              </a:tblGrid>
              <a:tr h="504055"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2016 / факт 2015,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8072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плана,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3288">
                <a:tc>
                  <a:txBody>
                    <a:bodyPr/>
                    <a:lstStyle/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прибыль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15 877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13 068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11 885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91,0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74,9</a:t>
                      </a:r>
                    </a:p>
                  </a:txBody>
                  <a:tcPr marL="0" marR="0" marT="0" marB="0" anchor="ctr"/>
                </a:tc>
              </a:tr>
              <a:tr h="583288">
                <a:tc>
                  <a:txBody>
                    <a:bodyPr/>
                    <a:lstStyle/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15 400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15 997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16 337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106,1</a:t>
                      </a:r>
                    </a:p>
                  </a:txBody>
                  <a:tcPr marL="0" marR="0" marT="0" marB="0" anchor="ctr"/>
                </a:tc>
              </a:tr>
              <a:tr h="583592">
                <a:tc>
                  <a:txBody>
                    <a:bodyPr/>
                    <a:lstStyle/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3 359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3 732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4 569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136,0</a:t>
                      </a:r>
                    </a:p>
                  </a:txBody>
                  <a:tcPr marL="0" marR="0" marT="0" marB="0" anchor="ctr"/>
                </a:tc>
              </a:tr>
              <a:tr h="62303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Упрощенная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система налогообложения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2 230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2 397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2 368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106,2</a:t>
                      </a:r>
                    </a:p>
                  </a:txBody>
                  <a:tcPr marL="0" marR="0" marT="0" marB="0" anchor="ctr"/>
                </a:tc>
              </a:tr>
              <a:tr h="58328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имущество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5 427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6 124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5 597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103,1</a:t>
                      </a:r>
                    </a:p>
                  </a:txBody>
                  <a:tcPr marL="0" marR="0" marT="0" marB="0" anchor="ctr"/>
                </a:tc>
              </a:tr>
              <a:tr h="583288">
                <a:tc>
                  <a:txBody>
                    <a:bodyPr/>
                    <a:lstStyle/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НДПИ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1 757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1 645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2 134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121,4</a:t>
                      </a:r>
                    </a:p>
                  </a:txBody>
                  <a:tcPr marL="0" marR="0" marT="0" marB="0" anchor="ctr"/>
                </a:tc>
              </a:tr>
              <a:tr h="583288">
                <a:tc>
                  <a:txBody>
                    <a:bodyPr/>
                    <a:lstStyle/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2 312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2 233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2 510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108,6</a:t>
                      </a:r>
                    </a:p>
                  </a:txBody>
                  <a:tcPr marL="0" marR="0" marT="0" marB="0" anchor="ctr"/>
                </a:tc>
              </a:tr>
              <a:tr h="583288">
                <a:tc>
                  <a:txBody>
                    <a:bodyPr/>
                    <a:lstStyle/>
                    <a:p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46 362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45 195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45 400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97,9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0" y="428604"/>
            <a:ext cx="9144000" cy="36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defTabSz="904875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Структура расходов областного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бюджета в 2016 году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179512" y="759067"/>
          <a:ext cx="8786841" cy="5799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1112647"/>
                <a:gridCol w="1119601"/>
                <a:gridCol w="1368152"/>
                <a:gridCol w="1080120"/>
                <a:gridCol w="793953"/>
              </a:tblGrid>
              <a:tr h="749715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план, </a:t>
                      </a:r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 в законе                   о бюджете,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Уточнённая бюджетная роспись,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к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росписи</a:t>
                      </a:r>
                    </a:p>
                  </a:txBody>
                  <a:tcPr anchor="ctr" horzOverflow="overflow"/>
                </a:tc>
              </a:tr>
              <a:tr h="468818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РАСХОДЫ, всего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63 435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69 632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71 386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68 059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37192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2 836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2 749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2 578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2 137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563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резервный фонд Правительства области 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</a:tr>
              <a:tr h="410827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7 400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9 846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10 255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9 732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4803">
                <a:tc>
                  <a:txBody>
                    <a:bodyPr/>
                    <a:lstStyle/>
                    <a:p>
                      <a:pPr marL="457200" marR="0" lvl="1" indent="0" algn="just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сельское хозяйство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1 149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1 148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4803">
                <a:tc>
                  <a:txBody>
                    <a:bodyPr/>
                    <a:lstStyle/>
                    <a:p>
                      <a:pPr marL="914400" marR="0" lvl="2" indent="0" algn="just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дорожный фонд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3 923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6 054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6 100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5 703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6064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ЖКХ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4 677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7 906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8  279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6 296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5094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16 849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17 548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17 606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17 570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4123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12 159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12 070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12 546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12 541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07155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11 669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12 370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12 808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12 574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57355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    общего характера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3 481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3 481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3 487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3 390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5048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2 024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6125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2 340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2 540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2 706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2 699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6912768" cy="7200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Дорожный фонд Архангельской области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3384798995"/>
              </p:ext>
            </p:extLst>
          </p:nvPr>
        </p:nvGraphicFramePr>
        <p:xfrm>
          <a:off x="179512" y="908720"/>
          <a:ext cx="8677472" cy="5849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9021"/>
                <a:gridCol w="1119674"/>
                <a:gridCol w="1189653"/>
                <a:gridCol w="979715"/>
                <a:gridCol w="979715"/>
                <a:gridCol w="1049694"/>
              </a:tblGrid>
              <a:tr h="432048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2015 г. факт</a:t>
                      </a:r>
                    </a:p>
                    <a:p>
                      <a:pPr algn="ctr"/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2016г. к 2015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2968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(уточненная роспись)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/рост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0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ОХОДЫ</a:t>
                      </a: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, всего</a:t>
                      </a:r>
                      <a:endParaRPr lang="ru-RU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4 906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5 529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5 866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+ 960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+20 %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8336">
                <a:tc>
                  <a:txBody>
                    <a:bodyPr/>
                    <a:lstStyle/>
                    <a:p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1.1 – средства федерального бюджета 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1 290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1 559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1 557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+ 267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+ 21 %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0216">
                <a:tc>
                  <a:txBody>
                    <a:bodyPr/>
                    <a:lstStyle/>
                    <a:p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1.2 – средства областного бюджета 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3 616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3 970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4 309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+ 693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+ 19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0216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РАСХОДЫ, </a:t>
                      </a: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4 299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6 100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5 703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+ 1 404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+33 %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32184">
                <a:tc>
                  <a:txBody>
                    <a:bodyPr/>
                    <a:lstStyle/>
                    <a:p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2.1 </a:t>
                      </a: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– средства федерального бюджета 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1 290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1 559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1 557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+ 267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+ 21 %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42272">
                <a:tc>
                  <a:txBody>
                    <a:bodyPr/>
                    <a:lstStyle/>
                    <a:p>
                      <a:r>
                        <a:rPr lang="ru-RU" sz="16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2.3 </a:t>
                      </a: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– с</a:t>
                      </a:r>
                      <a:r>
                        <a:rPr lang="ru-RU" sz="16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редства </a:t>
                      </a: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областного бюджета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3 009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4 541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4 146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+ 1 137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+ 38 %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4848">
                <a:tc>
                  <a:txBody>
                    <a:bodyPr/>
                    <a:lstStyle/>
                    <a:p>
                      <a:pPr lvl="1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строительство и реконструкция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r">
                        <a:buFontTx/>
                        <a:buNone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+ 96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 2,7 раза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4584">
                <a:tc>
                  <a:txBody>
                    <a:bodyPr/>
                    <a:lstStyle/>
                    <a:p>
                      <a:pPr lvl="1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ремонт, капитальный ремонт и содержание, резервный фонд,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НИОКР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2 538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3 625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3 324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+ 786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+ 31 %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5112">
                <a:tc>
                  <a:txBody>
                    <a:bodyPr/>
                    <a:lstStyle/>
                    <a:p>
                      <a:pPr lvl="1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затраты на управление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+ 4 %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3584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трансферты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местным бюджетам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582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+ 251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+ 77 %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8028384" y="2276872"/>
            <a:ext cx="0" cy="28803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7956376" y="3645024"/>
            <a:ext cx="0" cy="28803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8028384" y="4653136"/>
            <a:ext cx="0" cy="28803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532440" cy="50006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Направления областной адресной инвестиционной программы (ОАИП)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4" y="836712"/>
          <a:ext cx="8712970" cy="5761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008113"/>
                <a:gridCol w="1080120"/>
                <a:gridCol w="1080120"/>
                <a:gridCol w="936104"/>
                <a:gridCol w="1026905"/>
                <a:gridCol w="1061328"/>
              </a:tblGrid>
              <a:tr h="360040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Прирост факта за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в законе                   о бюджете,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(факт),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исполн-я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утвержд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. плану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факту               за 2015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первона-чальному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плану                     на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019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по ОАИП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1 229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2 047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1 916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94 %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- 764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+ 687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178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по отраслям: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17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дорожное хозяйство 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64 %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+ 8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- 82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17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ЖКХ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1 267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1 231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+ 653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8760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образование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-521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+ 164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2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здравоохранение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(перинатальный центр)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-391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82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прочие объекты </a:t>
                      </a:r>
                    </a:p>
                  </a:txBody>
                  <a:tcPr marL="36000" marR="36000" marT="36000" marB="36000"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36000" marR="36000" marT="36000" marB="36000"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91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объекты государственной собственности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1 019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+ 305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83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объекты муниципальной собственности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028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- 1 069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+ 596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4045</TotalTime>
  <Words>1429</Words>
  <Application>Microsoft Office PowerPoint</Application>
  <PresentationFormat>Экран (4:3)</PresentationFormat>
  <Paragraphs>584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Городская</vt:lpstr>
      <vt:lpstr>Лист Microsoft Office Excel 97-2003</vt:lpstr>
      <vt:lpstr>Отчёт  об исполнении областного бюджета за 2016 год  </vt:lpstr>
      <vt:lpstr>Динамика поступления налоговых и неналоговых доходов в областной бюджет, млн. руб.</vt:lpstr>
      <vt:lpstr> Исполнение  налоговых и неналоговых доходов областного бюджета в 2016 году</vt:lpstr>
      <vt:lpstr>Поступление налога на прибыль в 2016 году, млн.руб.</vt:lpstr>
      <vt:lpstr>Динамика поступления НДФЛ в 2016 году</vt:lpstr>
      <vt:lpstr>Поступление налоговых и неналоговых доходов в областной бюджет   </vt:lpstr>
      <vt:lpstr>Слайд 7</vt:lpstr>
      <vt:lpstr>     Дорожный фонд Архангельской области</vt:lpstr>
      <vt:lpstr>Направления областной адресной инвестиционной программы (ОАИП) </vt:lpstr>
      <vt:lpstr>Государственный долг Архангельской области</vt:lpstr>
      <vt:lpstr>Основные характеристики исполнения областного бюджета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областного бюджета  за 2012 год  2 апреля 2013 г.</dc:title>
  <dc:creator>lomteva</dc:creator>
  <cp:lastModifiedBy>Pavlenko</cp:lastModifiedBy>
  <cp:revision>532</cp:revision>
  <dcterms:created xsi:type="dcterms:W3CDTF">2013-03-31T10:10:36Z</dcterms:created>
  <dcterms:modified xsi:type="dcterms:W3CDTF">2017-06-26T08:56:28Z</dcterms:modified>
</cp:coreProperties>
</file>