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Default Extension="xlsx" ContentType="application/vnd.openxmlformats-officedocument.spreadsheetml.sheet"/>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0"/>
  </p:notesMasterIdLst>
  <p:handoutMasterIdLst>
    <p:handoutMasterId r:id="rId11"/>
  </p:handoutMasterIdLst>
  <p:sldIdLst>
    <p:sldId id="336" r:id="rId2"/>
    <p:sldId id="317" r:id="rId3"/>
    <p:sldId id="331" r:id="rId4"/>
    <p:sldId id="337" r:id="rId5"/>
    <p:sldId id="327" r:id="rId6"/>
    <p:sldId id="339" r:id="rId7"/>
    <p:sldId id="294" r:id="rId8"/>
    <p:sldId id="311" r:id="rId9"/>
  </p:sldIdLst>
  <p:sldSz cx="9144000" cy="6858000" type="screen4x3"/>
  <p:notesSz cx="6858000" cy="9144000"/>
  <p:defaultTextStyle>
    <a:defPPr>
      <a:defRPr lang="ru-RU"/>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FFFFCC"/>
    <a:srgbClr val="CCCCFF"/>
    <a:srgbClr val="33CC33"/>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272" autoAdjust="0"/>
    <p:restoredTop sz="72315" autoAdjust="0"/>
  </p:normalViewPr>
  <p:slideViewPr>
    <p:cSldViewPr>
      <p:cViewPr varScale="1">
        <p:scale>
          <a:sx n="53" d="100"/>
          <a:sy n="53" d="100"/>
        </p:scale>
        <p:origin x="-163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890" y="153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_____Microsoft_Office_Excel1.xlsx"/></Relationships>
</file>

<file path=ppt/charts/chart1.xml><?xml version="1.0" encoding="utf-8"?>
<c:chartSpace xmlns:c="http://schemas.openxmlformats.org/drawingml/2006/chart" xmlns:a="http://schemas.openxmlformats.org/drawingml/2006/main" xmlns:r="http://schemas.openxmlformats.org/officeDocument/2006/relationships">
  <c:lang val="ru-RU"/>
  <c:chart>
    <c:autoTitleDeleted val="1"/>
    <c:view3D>
      <c:rAngAx val="1"/>
    </c:view3D>
    <c:plotArea>
      <c:layout>
        <c:manualLayout>
          <c:layoutTarget val="inner"/>
          <c:xMode val="edge"/>
          <c:yMode val="edge"/>
          <c:x val="0"/>
          <c:y val="8.7508716775120676E-2"/>
          <c:w val="0.79607415793525349"/>
          <c:h val="0.67892601625077187"/>
        </c:manualLayout>
      </c:layout>
      <c:bar3DChart>
        <c:barDir val="col"/>
        <c:grouping val="stacked"/>
        <c:ser>
          <c:idx val="0"/>
          <c:order val="0"/>
          <c:tx>
            <c:strRef>
              <c:f>Лист1!$B$1</c:f>
              <c:strCache>
                <c:ptCount val="1"/>
                <c:pt idx="0">
                  <c:v>Страховые взносы на ОМС неработающего населения (в составе субвенции ФОМС)</c:v>
                </c:pt>
              </c:strCache>
            </c:strRef>
          </c:tx>
          <c:spPr>
            <a:solidFill>
              <a:srgbClr val="006600"/>
            </a:solidFill>
          </c:spPr>
          <c:dLbls>
            <c:numFmt formatCode="#,##0.0" sourceLinked="0"/>
            <c:txPr>
              <a:bodyPr/>
              <a:lstStyle/>
              <a:p>
                <a:pPr>
                  <a:defRPr sz="1400" b="1"/>
                </a:pPr>
                <a:endParaRPr lang="ru-RU"/>
              </a:p>
            </c:txPr>
            <c:showVal val="1"/>
          </c:dLbls>
          <c:cat>
            <c:strRef>
              <c:f>Лист1!$A$2:$A$5</c:f>
              <c:strCache>
                <c:ptCount val="4"/>
                <c:pt idx="0">
                  <c:v>2016 год</c:v>
                </c:pt>
                <c:pt idx="1">
                  <c:v>2017 год</c:v>
                </c:pt>
                <c:pt idx="2">
                  <c:v>2018 год</c:v>
                </c:pt>
                <c:pt idx="3">
                  <c:v>2019 год</c:v>
                </c:pt>
              </c:strCache>
            </c:strRef>
          </c:cat>
          <c:val>
            <c:numRef>
              <c:f>Лист1!$B$2:$B$5</c:f>
              <c:numCache>
                <c:formatCode>General</c:formatCode>
                <c:ptCount val="4"/>
                <c:pt idx="0">
                  <c:v>7785.2</c:v>
                </c:pt>
                <c:pt idx="1">
                  <c:v>7890.6</c:v>
                </c:pt>
                <c:pt idx="2">
                  <c:v>8534.5</c:v>
                </c:pt>
                <c:pt idx="3">
                  <c:v>8534.5</c:v>
                </c:pt>
              </c:numCache>
            </c:numRef>
          </c:val>
        </c:ser>
        <c:ser>
          <c:idx val="1"/>
          <c:order val="1"/>
          <c:tx>
            <c:strRef>
              <c:f>Лист1!$C$1</c:f>
              <c:strCache>
                <c:ptCount val="1"/>
                <c:pt idx="0">
                  <c:v>Страховые взносы на ОМС работающего населения (в составе субвенции ФОМС)</c:v>
                </c:pt>
              </c:strCache>
            </c:strRef>
          </c:tx>
          <c:spPr>
            <a:solidFill>
              <a:srgbClr val="33CC33"/>
            </a:solidFill>
          </c:spPr>
          <c:cat>
            <c:strRef>
              <c:f>Лист1!$A$2:$A$5</c:f>
              <c:strCache>
                <c:ptCount val="4"/>
                <c:pt idx="0">
                  <c:v>2016 год</c:v>
                </c:pt>
                <c:pt idx="1">
                  <c:v>2017 год</c:v>
                </c:pt>
                <c:pt idx="2">
                  <c:v>2018 год</c:v>
                </c:pt>
                <c:pt idx="3">
                  <c:v>2019 год</c:v>
                </c:pt>
              </c:strCache>
            </c:strRef>
          </c:cat>
          <c:val>
            <c:numRef>
              <c:f>Лист1!$C$2:$C$5</c:f>
              <c:numCache>
                <c:formatCode>General</c:formatCode>
                <c:ptCount val="4"/>
                <c:pt idx="0">
                  <c:v>9188.4</c:v>
                </c:pt>
                <c:pt idx="1">
                  <c:v>10782.9</c:v>
                </c:pt>
                <c:pt idx="2">
                  <c:v>12226.400000000001</c:v>
                </c:pt>
                <c:pt idx="3">
                  <c:v>13302.099999999997</c:v>
                </c:pt>
              </c:numCache>
            </c:numRef>
          </c:val>
        </c:ser>
        <c:shape val="box"/>
        <c:axId val="61163008"/>
        <c:axId val="61164544"/>
        <c:axId val="0"/>
      </c:bar3DChart>
      <c:catAx>
        <c:axId val="61163008"/>
        <c:scaling>
          <c:orientation val="minMax"/>
        </c:scaling>
        <c:axPos val="b"/>
        <c:majorGridlines/>
        <c:tickLblPos val="nextTo"/>
        <c:txPr>
          <a:bodyPr/>
          <a:lstStyle/>
          <a:p>
            <a:pPr>
              <a:defRPr sz="1400" b="1">
                <a:solidFill>
                  <a:schemeClr val="bg2">
                    <a:lumMod val="75000"/>
                  </a:schemeClr>
                </a:solidFill>
                <a:latin typeface="+mn-lt"/>
                <a:cs typeface="Times New Roman" pitchFamily="18" charset="0"/>
              </a:defRPr>
            </a:pPr>
            <a:endParaRPr lang="ru-RU"/>
          </a:p>
        </c:txPr>
        <c:crossAx val="61164544"/>
        <c:crosses val="autoZero"/>
        <c:auto val="1"/>
        <c:lblAlgn val="ctr"/>
        <c:lblOffset val="100"/>
      </c:catAx>
      <c:valAx>
        <c:axId val="61164544"/>
        <c:scaling>
          <c:orientation val="minMax"/>
        </c:scaling>
        <c:delete val="1"/>
        <c:axPos val="l"/>
        <c:majorGridlines/>
        <c:numFmt formatCode="General" sourceLinked="1"/>
        <c:tickLblPos val="none"/>
        <c:crossAx val="61163008"/>
        <c:crosses val="autoZero"/>
        <c:crossBetween val="between"/>
      </c:valAx>
    </c:plotArea>
    <c:legend>
      <c:legendPos val="r"/>
      <c:legendEntry>
        <c:idx val="0"/>
        <c:delete val="1"/>
      </c:legendEntry>
      <c:legendEntry>
        <c:idx val="1"/>
        <c:txPr>
          <a:bodyPr/>
          <a:lstStyle/>
          <a:p>
            <a:pPr>
              <a:defRPr sz="1400" b="1">
                <a:latin typeface="+mn-lt"/>
                <a:cs typeface="Times New Roman" pitchFamily="18" charset="0"/>
              </a:defRPr>
            </a:pPr>
            <a:endParaRPr lang="ru-RU"/>
          </a:p>
        </c:txPr>
      </c:legendEntry>
      <c:layout>
        <c:manualLayout>
          <c:xMode val="edge"/>
          <c:yMode val="edge"/>
          <c:x val="0.7462620866589057"/>
          <c:y val="0.18180973089157923"/>
          <c:w val="0.25373791334109469"/>
          <c:h val="0.30447116340411134"/>
        </c:manualLayout>
      </c:layout>
      <c:txPr>
        <a:bodyPr/>
        <a:lstStyle/>
        <a:p>
          <a:pPr>
            <a:defRPr sz="1600" b="1">
              <a:latin typeface="Times New Roman" pitchFamily="18" charset="0"/>
              <a:cs typeface="Times New Roman" pitchFamily="18" charset="0"/>
            </a:defRPr>
          </a:pPr>
          <a:endParaRPr lang="ru-RU"/>
        </a:p>
      </c:txPr>
    </c:legend>
    <c:plotVisOnly val="1"/>
  </c:chart>
  <c:txPr>
    <a:bodyPr/>
    <a:lstStyle/>
    <a:p>
      <a:pPr>
        <a:defRPr sz="1800"/>
      </a:pPr>
      <a:endParaRPr lang="ru-RU"/>
    </a:p>
  </c:txPr>
  <c:externalData r:id="rId1"/>
  <c:userShapes r:id="rId2"/>
</c:chartSpace>
</file>

<file path=ppt/drawings/drawing1.xml><?xml version="1.0" encoding="utf-8"?>
<c:userShapes xmlns:c="http://schemas.openxmlformats.org/drawingml/2006/chart">
  <cdr:relSizeAnchor xmlns:cdr="http://schemas.openxmlformats.org/drawingml/2006/chartDrawing">
    <cdr:from>
      <cdr:x>0.4884</cdr:x>
      <cdr:y>0.09224</cdr:y>
    </cdr:from>
    <cdr:to>
      <cdr:x>0.65644</cdr:x>
      <cdr:y>0.19636</cdr:y>
    </cdr:to>
    <cdr:sp macro="" textlink="">
      <cdr:nvSpPr>
        <cdr:cNvPr id="13" name="Выгнутая вверх стрелка 12"/>
        <cdr:cNvSpPr/>
      </cdr:nvSpPr>
      <cdr:spPr>
        <a:xfrm xmlns:a="http://schemas.openxmlformats.org/drawingml/2006/main" rot="180000">
          <a:off x="4185091" y="325460"/>
          <a:ext cx="1439927" cy="367377"/>
        </a:xfrm>
        <a:prstGeom xmlns:a="http://schemas.openxmlformats.org/drawingml/2006/main" prst="curvedDownArrow">
          <a:avLst>
            <a:gd name="adj1" fmla="val 25000"/>
            <a:gd name="adj2" fmla="val 46923"/>
            <a:gd name="adj3" fmla="val 44954"/>
          </a:avLst>
        </a:prstGeom>
        <a:solidFill xmlns:a="http://schemas.openxmlformats.org/drawingml/2006/main">
          <a:srgbClr val="33CC33">
            <a:alpha val="99000"/>
          </a:srgbClr>
        </a:solidFill>
        <a:ln xmlns:a="http://schemas.openxmlformats.org/drawingml/2006/main" w="25400" cap="flat" cmpd="sng" algn="ctr">
          <a:solidFill>
            <a:srgbClr val="00B050"/>
          </a:solidFill>
          <a:prstDash val="solid"/>
        </a:ln>
        <a:effectLst xmlns:a="http://schemas.openxmlformats.org/drawingml/2006/main"/>
        <a:scene3d xmlns:a="http://schemas.openxmlformats.org/drawingml/2006/main">
          <a:camera prst="orthographicFront">
            <a:rot lat="0" lon="0" rev="420000"/>
          </a:camera>
          <a:lightRig rig="threePt" dir="t"/>
        </a:scene3d>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lvl1pPr marL="0" indent="0">
            <a:defRPr sz="1100">
              <a:solidFill>
                <a:srgbClr val="FFFFFF"/>
              </a:solidFill>
              <a:latin typeface="Arial"/>
            </a:defRPr>
          </a:lvl1pPr>
          <a:lvl2pPr marL="457200" indent="0">
            <a:defRPr sz="1100">
              <a:solidFill>
                <a:srgbClr val="FFFFFF"/>
              </a:solidFill>
              <a:latin typeface="Arial"/>
            </a:defRPr>
          </a:lvl2pPr>
          <a:lvl3pPr marL="914400" indent="0">
            <a:defRPr sz="1100">
              <a:solidFill>
                <a:srgbClr val="FFFFFF"/>
              </a:solidFill>
              <a:latin typeface="Arial"/>
            </a:defRPr>
          </a:lvl3pPr>
          <a:lvl4pPr marL="1371600" indent="0">
            <a:defRPr sz="1100">
              <a:solidFill>
                <a:srgbClr val="FFFFFF"/>
              </a:solidFill>
              <a:latin typeface="Arial"/>
            </a:defRPr>
          </a:lvl4pPr>
          <a:lvl5pPr marL="1828800" indent="0">
            <a:defRPr sz="1100">
              <a:solidFill>
                <a:srgbClr val="FFFFFF"/>
              </a:solidFill>
              <a:latin typeface="Arial"/>
            </a:defRPr>
          </a:lvl5pPr>
          <a:lvl6pPr marL="2286000" indent="0">
            <a:defRPr sz="1100">
              <a:solidFill>
                <a:srgbClr val="FFFFFF"/>
              </a:solidFill>
              <a:latin typeface="Arial"/>
            </a:defRPr>
          </a:lvl6pPr>
          <a:lvl7pPr marL="2743200" indent="0">
            <a:defRPr sz="1100">
              <a:solidFill>
                <a:srgbClr val="FFFFFF"/>
              </a:solidFill>
              <a:latin typeface="Arial"/>
            </a:defRPr>
          </a:lvl7pPr>
          <a:lvl8pPr marL="3200400" indent="0">
            <a:defRPr sz="1100">
              <a:solidFill>
                <a:srgbClr val="FFFFFF"/>
              </a:solidFill>
              <a:latin typeface="Arial"/>
            </a:defRPr>
          </a:lvl8pPr>
          <a:lvl9pPr marL="3657600" indent="0">
            <a:defRPr sz="1100">
              <a:solidFill>
                <a:srgbClr val="FFFFFF"/>
              </a:solidFill>
              <a:latin typeface="Arial"/>
            </a:defRPr>
          </a:lvl9pPr>
        </a:lstStyle>
        <a:p xmlns:a="http://schemas.openxmlformats.org/drawingml/2006/main">
          <a:pPr algn="ctr"/>
          <a:endParaRPr lang="ru-RU" dirty="0">
            <a:solidFill>
              <a:srgbClr val="000000"/>
            </a:solidFill>
          </a:endParaRPr>
        </a:p>
      </cdr:txBody>
    </cdr:sp>
  </cdr:relSizeAnchor>
  <cdr:relSizeAnchor xmlns:cdr="http://schemas.openxmlformats.org/drawingml/2006/chartDrawing">
    <cdr:from>
      <cdr:x>0.16937</cdr:x>
      <cdr:y>0.17568</cdr:y>
    </cdr:from>
    <cdr:to>
      <cdr:x>0.31831</cdr:x>
      <cdr:y>0.27933</cdr:y>
    </cdr:to>
    <cdr:sp macro="" textlink="">
      <cdr:nvSpPr>
        <cdr:cNvPr id="12" name="Выгнутая вверх стрелка 11"/>
        <cdr:cNvSpPr/>
      </cdr:nvSpPr>
      <cdr:spPr>
        <a:xfrm xmlns:a="http://schemas.openxmlformats.org/drawingml/2006/main" rot="511431">
          <a:off x="1451300" y="619854"/>
          <a:ext cx="1276256" cy="365749"/>
        </a:xfrm>
        <a:prstGeom xmlns:a="http://schemas.openxmlformats.org/drawingml/2006/main" prst="curvedDownArrow">
          <a:avLst>
            <a:gd name="adj1" fmla="val 25000"/>
            <a:gd name="adj2" fmla="val 46923"/>
            <a:gd name="adj3" fmla="val 44954"/>
          </a:avLst>
        </a:prstGeom>
        <a:solidFill xmlns:a="http://schemas.openxmlformats.org/drawingml/2006/main">
          <a:srgbClr val="33CC33"/>
        </a:solidFill>
        <a:ln xmlns:a="http://schemas.openxmlformats.org/drawingml/2006/main" w="25400" cap="flat" cmpd="sng" algn="ctr">
          <a:solidFill>
            <a:srgbClr val="00B050"/>
          </a:solidFill>
          <a:prstDash val="solid"/>
        </a:ln>
        <a:effectLst xmlns:a="http://schemas.openxmlformats.org/drawingml/2006/main"/>
        <a:scene3d xmlns:a="http://schemas.openxmlformats.org/drawingml/2006/main">
          <a:camera prst="orthographicFront">
            <a:rot lat="0" lon="0" rev="900000"/>
          </a:camera>
          <a:lightRig rig="threePt" dir="t"/>
        </a:scene3d>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lvl1pPr marL="0" indent="0">
            <a:defRPr sz="1100">
              <a:solidFill>
                <a:srgbClr val="FFFFFF"/>
              </a:solidFill>
              <a:latin typeface="Arial"/>
            </a:defRPr>
          </a:lvl1pPr>
          <a:lvl2pPr marL="457200" indent="0">
            <a:defRPr sz="1100">
              <a:solidFill>
                <a:srgbClr val="FFFFFF"/>
              </a:solidFill>
              <a:latin typeface="Arial"/>
            </a:defRPr>
          </a:lvl2pPr>
          <a:lvl3pPr marL="914400" indent="0">
            <a:defRPr sz="1100">
              <a:solidFill>
                <a:srgbClr val="FFFFFF"/>
              </a:solidFill>
              <a:latin typeface="Arial"/>
            </a:defRPr>
          </a:lvl3pPr>
          <a:lvl4pPr marL="1371600" indent="0">
            <a:defRPr sz="1100">
              <a:solidFill>
                <a:srgbClr val="FFFFFF"/>
              </a:solidFill>
              <a:latin typeface="Arial"/>
            </a:defRPr>
          </a:lvl4pPr>
          <a:lvl5pPr marL="1828800" indent="0">
            <a:defRPr sz="1100">
              <a:solidFill>
                <a:srgbClr val="FFFFFF"/>
              </a:solidFill>
              <a:latin typeface="Arial"/>
            </a:defRPr>
          </a:lvl5pPr>
          <a:lvl6pPr marL="2286000" indent="0">
            <a:defRPr sz="1100">
              <a:solidFill>
                <a:srgbClr val="FFFFFF"/>
              </a:solidFill>
              <a:latin typeface="Arial"/>
            </a:defRPr>
          </a:lvl6pPr>
          <a:lvl7pPr marL="2743200" indent="0">
            <a:defRPr sz="1100">
              <a:solidFill>
                <a:srgbClr val="FFFFFF"/>
              </a:solidFill>
              <a:latin typeface="Arial"/>
            </a:defRPr>
          </a:lvl7pPr>
          <a:lvl8pPr marL="3200400" indent="0">
            <a:defRPr sz="1100">
              <a:solidFill>
                <a:srgbClr val="FFFFFF"/>
              </a:solidFill>
              <a:latin typeface="Arial"/>
            </a:defRPr>
          </a:lvl8pPr>
          <a:lvl9pPr marL="3657600" indent="0">
            <a:defRPr sz="1100">
              <a:solidFill>
                <a:srgbClr val="FFFFFF"/>
              </a:solidFill>
              <a:latin typeface="Arial"/>
            </a:defRPr>
          </a:lvl9pPr>
        </a:lstStyle>
        <a:p xmlns:a="http://schemas.openxmlformats.org/drawingml/2006/main">
          <a:pPr algn="ctr"/>
          <a:endParaRPr lang="ru-RU" dirty="0">
            <a:solidFill>
              <a:srgbClr val="000000"/>
            </a:solidFill>
          </a:endParaRPr>
        </a:p>
      </cdr:txBody>
    </cdr:sp>
  </cdr:relSizeAnchor>
  <cdr:relSizeAnchor xmlns:cdr="http://schemas.openxmlformats.org/drawingml/2006/chartDrawing">
    <cdr:from>
      <cdr:x>0.10924</cdr:x>
      <cdr:y>0.20408</cdr:y>
    </cdr:from>
    <cdr:to>
      <cdr:x>0.2156</cdr:x>
      <cdr:y>0.28718</cdr:y>
    </cdr:to>
    <cdr:sp macro="" textlink="">
      <cdr:nvSpPr>
        <cdr:cNvPr id="3" name="Прямоугольник 2"/>
        <cdr:cNvSpPr/>
      </cdr:nvSpPr>
      <cdr:spPr>
        <a:xfrm xmlns:a="http://schemas.openxmlformats.org/drawingml/2006/main">
          <a:off x="936104" y="720080"/>
          <a:ext cx="911394" cy="293209"/>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ru-RU" sz="1400" b="1" dirty="0" smtClean="0">
              <a:solidFill>
                <a:schemeClr val="tx1"/>
              </a:solidFill>
              <a:cs typeface="Times New Roman" pitchFamily="18" charset="0"/>
            </a:rPr>
            <a:t>16 973,6</a:t>
          </a:r>
          <a:endParaRPr lang="ru-RU" sz="1400" b="1" dirty="0">
            <a:solidFill>
              <a:schemeClr val="tx1"/>
            </a:solidFill>
            <a:cs typeface="Times New Roman" pitchFamily="18" charset="0"/>
          </a:endParaRPr>
        </a:p>
      </cdr:txBody>
    </cdr:sp>
  </cdr:relSizeAnchor>
  <cdr:relSizeAnchor xmlns:cdr="http://schemas.openxmlformats.org/drawingml/2006/chartDrawing">
    <cdr:from>
      <cdr:x>0.60504</cdr:x>
      <cdr:y>0.10204</cdr:y>
    </cdr:from>
    <cdr:to>
      <cdr:x>0.72269</cdr:x>
      <cdr:y>0.18368</cdr:y>
    </cdr:to>
    <cdr:sp macro="" textlink="">
      <cdr:nvSpPr>
        <cdr:cNvPr id="4" name="Прямоугольник 3"/>
        <cdr:cNvSpPr/>
      </cdr:nvSpPr>
      <cdr:spPr>
        <a:xfrm xmlns:a="http://schemas.openxmlformats.org/drawingml/2006/main">
          <a:off x="5184576" y="360040"/>
          <a:ext cx="1008137" cy="288058"/>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ru-RU" sz="1400" b="1" dirty="0" smtClean="0">
              <a:solidFill>
                <a:schemeClr val="tx1"/>
              </a:solidFill>
              <a:cs typeface="Times New Roman" pitchFamily="18" charset="0"/>
            </a:rPr>
            <a:t>21 836,6</a:t>
          </a:r>
          <a:endParaRPr lang="ru-RU" sz="1400" b="1" dirty="0">
            <a:solidFill>
              <a:schemeClr val="tx1"/>
            </a:solidFill>
            <a:cs typeface="Times New Roman" pitchFamily="18" charset="0"/>
          </a:endParaRPr>
        </a:p>
      </cdr:txBody>
    </cdr:sp>
  </cdr:relSizeAnchor>
  <cdr:relSizeAnchor xmlns:cdr="http://schemas.openxmlformats.org/drawingml/2006/chartDrawing">
    <cdr:from>
      <cdr:x>0.32077</cdr:x>
      <cdr:y>0.1414</cdr:y>
    </cdr:from>
    <cdr:to>
      <cdr:x>0.47827</cdr:x>
      <cdr:y>0.23051</cdr:y>
    </cdr:to>
    <cdr:sp macro="" textlink="">
      <cdr:nvSpPr>
        <cdr:cNvPr id="5" name="Выгнутая вверх стрелка 4"/>
        <cdr:cNvSpPr/>
      </cdr:nvSpPr>
      <cdr:spPr>
        <a:xfrm xmlns:a="http://schemas.openxmlformats.org/drawingml/2006/main">
          <a:off x="2748667" y="498930"/>
          <a:ext cx="1349589" cy="314402"/>
        </a:xfrm>
        <a:prstGeom xmlns:a="http://schemas.openxmlformats.org/drawingml/2006/main" prst="curvedDownArrow">
          <a:avLst>
            <a:gd name="adj1" fmla="val 25000"/>
            <a:gd name="adj2" fmla="val 46923"/>
            <a:gd name="adj3" fmla="val 44954"/>
          </a:avLst>
        </a:prstGeom>
        <a:solidFill xmlns:a="http://schemas.openxmlformats.org/drawingml/2006/main">
          <a:srgbClr val="33CC33">
            <a:alpha val="99000"/>
          </a:srgbClr>
        </a:solidFill>
        <a:ln xmlns:a="http://schemas.openxmlformats.org/drawingml/2006/main" w="25400" cap="flat" cmpd="sng" algn="ctr">
          <a:solidFill>
            <a:srgbClr val="00B050"/>
          </a:solidFill>
          <a:prstDash val="solid"/>
        </a:ln>
        <a:effectLst xmlns:a="http://schemas.openxmlformats.org/drawingml/2006/main"/>
        <a:scene3d xmlns:a="http://schemas.openxmlformats.org/drawingml/2006/main">
          <a:camera prst="orthographicFront">
            <a:rot lat="0" lon="0" rev="420000"/>
          </a:camera>
          <a:lightRig rig="threePt" dir="t"/>
        </a:scene3d>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ru-RU"/>
          </a:defPPr>
          <a:lvl1pPr algn="ctr" rtl="0" fontAlgn="base">
            <a:spcBef>
              <a:spcPct val="0"/>
            </a:spcBef>
            <a:spcAft>
              <a:spcPct val="0"/>
            </a:spcAft>
            <a:defRPr kern="1200">
              <a:solidFill>
                <a:srgbClr val="FFFFFF"/>
              </a:solidFill>
              <a:latin typeface="Arial"/>
            </a:defRPr>
          </a:lvl1pPr>
          <a:lvl2pPr marL="457200" algn="ctr" rtl="0" fontAlgn="base">
            <a:spcBef>
              <a:spcPct val="0"/>
            </a:spcBef>
            <a:spcAft>
              <a:spcPct val="0"/>
            </a:spcAft>
            <a:defRPr kern="1200">
              <a:solidFill>
                <a:srgbClr val="FFFFFF"/>
              </a:solidFill>
              <a:latin typeface="Arial"/>
            </a:defRPr>
          </a:lvl2pPr>
          <a:lvl3pPr marL="914400" algn="ctr" rtl="0" fontAlgn="base">
            <a:spcBef>
              <a:spcPct val="0"/>
            </a:spcBef>
            <a:spcAft>
              <a:spcPct val="0"/>
            </a:spcAft>
            <a:defRPr kern="1200">
              <a:solidFill>
                <a:srgbClr val="FFFFFF"/>
              </a:solidFill>
              <a:latin typeface="Arial"/>
            </a:defRPr>
          </a:lvl3pPr>
          <a:lvl4pPr marL="1371600" algn="ctr" rtl="0" fontAlgn="base">
            <a:spcBef>
              <a:spcPct val="0"/>
            </a:spcBef>
            <a:spcAft>
              <a:spcPct val="0"/>
            </a:spcAft>
            <a:defRPr kern="1200">
              <a:solidFill>
                <a:srgbClr val="FFFFFF"/>
              </a:solidFill>
              <a:latin typeface="Arial"/>
            </a:defRPr>
          </a:lvl4pPr>
          <a:lvl5pPr marL="1828800" algn="ctr" rtl="0" fontAlgn="base">
            <a:spcBef>
              <a:spcPct val="0"/>
            </a:spcBef>
            <a:spcAft>
              <a:spcPct val="0"/>
            </a:spcAft>
            <a:defRPr kern="1200">
              <a:solidFill>
                <a:srgbClr val="FFFFFF"/>
              </a:solidFill>
              <a:latin typeface="Arial"/>
            </a:defRPr>
          </a:lvl5pPr>
          <a:lvl6pPr marL="2286000" algn="l" defTabSz="914400" rtl="0" eaLnBrk="1" latinLnBrk="0" hangingPunct="1">
            <a:defRPr kern="1200">
              <a:solidFill>
                <a:srgbClr val="FFFFFF"/>
              </a:solidFill>
              <a:latin typeface="Arial"/>
            </a:defRPr>
          </a:lvl6pPr>
          <a:lvl7pPr marL="2743200" algn="l" defTabSz="914400" rtl="0" eaLnBrk="1" latinLnBrk="0" hangingPunct="1">
            <a:defRPr kern="1200">
              <a:solidFill>
                <a:srgbClr val="FFFFFF"/>
              </a:solidFill>
              <a:latin typeface="Arial"/>
            </a:defRPr>
          </a:lvl7pPr>
          <a:lvl8pPr marL="3200400" algn="l" defTabSz="914400" rtl="0" eaLnBrk="1" latinLnBrk="0" hangingPunct="1">
            <a:defRPr kern="1200">
              <a:solidFill>
                <a:srgbClr val="FFFFFF"/>
              </a:solidFill>
              <a:latin typeface="Arial"/>
            </a:defRPr>
          </a:lvl8pPr>
          <a:lvl9pPr marL="3657600" algn="l" defTabSz="914400" rtl="0" eaLnBrk="1" latinLnBrk="0" hangingPunct="1">
            <a:defRPr kern="1200">
              <a:solidFill>
                <a:srgbClr val="FFFFFF"/>
              </a:solidFill>
              <a:latin typeface="Arial"/>
            </a:defRPr>
          </a:lvl9pPr>
        </a:lstStyle>
        <a:p xmlns:a="http://schemas.openxmlformats.org/drawingml/2006/main">
          <a:pPr algn="ctr"/>
          <a:endParaRPr lang="ru-RU" dirty="0">
            <a:solidFill>
              <a:srgbClr val="000000"/>
            </a:solidFill>
          </a:endParaRPr>
        </a:p>
      </cdr:txBody>
    </cdr:sp>
  </cdr:relSizeAnchor>
  <cdr:relSizeAnchor xmlns:cdr="http://schemas.openxmlformats.org/drawingml/2006/chartDrawing">
    <cdr:from>
      <cdr:x>0.18487</cdr:x>
      <cdr:y>0.42857</cdr:y>
    </cdr:from>
    <cdr:to>
      <cdr:x>0.29991</cdr:x>
      <cdr:y>0.53478</cdr:y>
    </cdr:to>
    <cdr:sp macro="" textlink="">
      <cdr:nvSpPr>
        <cdr:cNvPr id="7" name="TextBox 6"/>
        <cdr:cNvSpPr txBox="1"/>
      </cdr:nvSpPr>
      <cdr:spPr>
        <a:xfrm xmlns:a="http://schemas.openxmlformats.org/drawingml/2006/main">
          <a:off x="1584176" y="1512168"/>
          <a:ext cx="985772" cy="37475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pPr algn="ctr"/>
          <a:r>
            <a:rPr lang="ru-RU" sz="1300" b="1" dirty="0">
              <a:cs typeface="Times New Roman" pitchFamily="18" charset="0"/>
            </a:rPr>
            <a:t>+</a:t>
          </a:r>
          <a:r>
            <a:rPr lang="ru-RU" sz="1300" b="1" dirty="0" smtClean="0">
              <a:cs typeface="Times New Roman" pitchFamily="18" charset="0"/>
            </a:rPr>
            <a:t>105,4 (+1,4%)</a:t>
          </a:r>
          <a:endParaRPr lang="ru-RU" sz="1300" b="1" dirty="0">
            <a:cs typeface="Times New Roman" pitchFamily="18" charset="0"/>
          </a:endParaRPr>
        </a:p>
      </cdr:txBody>
    </cdr:sp>
  </cdr:relSizeAnchor>
  <cdr:relSizeAnchor xmlns:cdr="http://schemas.openxmlformats.org/drawingml/2006/chartDrawing">
    <cdr:from>
      <cdr:x>0.17707</cdr:x>
      <cdr:y>0.41831</cdr:y>
    </cdr:from>
    <cdr:to>
      <cdr:x>0.2779</cdr:x>
      <cdr:y>0.57135</cdr:y>
    </cdr:to>
    <cdr:sp macro="" textlink="">
      <cdr:nvSpPr>
        <cdr:cNvPr id="9" name="Дуга 8"/>
        <cdr:cNvSpPr/>
      </cdr:nvSpPr>
      <cdr:spPr>
        <a:xfrm xmlns:a="http://schemas.openxmlformats.org/drawingml/2006/main" rot="9000000">
          <a:off x="1517278" y="1475974"/>
          <a:ext cx="864008" cy="539985"/>
        </a:xfrm>
        <a:prstGeom xmlns:a="http://schemas.openxmlformats.org/drawingml/2006/main" prst="arc">
          <a:avLst>
            <a:gd name="adj1" fmla="val 12122449"/>
            <a:gd name="adj2" fmla="val 21214094"/>
          </a:avLst>
        </a:prstGeom>
        <a:noFill xmlns:a="http://schemas.openxmlformats.org/drawingml/2006/main"/>
        <a:ln xmlns:a="http://schemas.openxmlformats.org/drawingml/2006/main" w="31750" cap="flat" cmpd="sng" algn="ctr">
          <a:solidFill>
            <a:srgbClr val="006600"/>
          </a:solidFill>
          <a:prstDash val="solid"/>
          <a:headEnd type="arrow"/>
          <a:tailEnd type="none"/>
        </a:ln>
        <a:effectLst xmlns:a="http://schemas.openxmlformats.org/drawingml/2006/main"/>
        <a:scene3d xmlns:a="http://schemas.openxmlformats.org/drawingml/2006/main">
          <a:camera prst="orthographicFront">
            <a:rot lat="12600000" lon="21593999" rev="8700000"/>
          </a:camera>
          <a:lightRig rig="threePt" dir="t"/>
        </a:scene3d>
        <a:sp3d xmlns:a="http://schemas.openxmlformats.org/drawingml/2006/main" z="374650"/>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rtlCol="0" anchor="ctr"/>
        <a:lstStyle xmlns:a="http://schemas.openxmlformats.org/drawingml/2006/main">
          <a:defPPr>
            <a:defRPr lang="ru-RU"/>
          </a:defPPr>
          <a:lvl1pPr algn="ctr" rtl="0" fontAlgn="base">
            <a:spcBef>
              <a:spcPct val="0"/>
            </a:spcBef>
            <a:spcAft>
              <a:spcPct val="0"/>
            </a:spcAft>
            <a:defRPr kern="1200">
              <a:solidFill>
                <a:srgbClr val="000000"/>
              </a:solidFill>
              <a:latin typeface="Arial"/>
            </a:defRPr>
          </a:lvl1pPr>
          <a:lvl2pPr marL="457200" algn="ctr" rtl="0" fontAlgn="base">
            <a:spcBef>
              <a:spcPct val="0"/>
            </a:spcBef>
            <a:spcAft>
              <a:spcPct val="0"/>
            </a:spcAft>
            <a:defRPr kern="1200">
              <a:solidFill>
                <a:srgbClr val="000000"/>
              </a:solidFill>
              <a:latin typeface="Arial"/>
            </a:defRPr>
          </a:lvl2pPr>
          <a:lvl3pPr marL="914400" algn="ctr" rtl="0" fontAlgn="base">
            <a:spcBef>
              <a:spcPct val="0"/>
            </a:spcBef>
            <a:spcAft>
              <a:spcPct val="0"/>
            </a:spcAft>
            <a:defRPr kern="1200">
              <a:solidFill>
                <a:srgbClr val="000000"/>
              </a:solidFill>
              <a:latin typeface="Arial"/>
            </a:defRPr>
          </a:lvl3pPr>
          <a:lvl4pPr marL="1371600" algn="ctr" rtl="0" fontAlgn="base">
            <a:spcBef>
              <a:spcPct val="0"/>
            </a:spcBef>
            <a:spcAft>
              <a:spcPct val="0"/>
            </a:spcAft>
            <a:defRPr kern="1200">
              <a:solidFill>
                <a:srgbClr val="000000"/>
              </a:solidFill>
              <a:latin typeface="Arial"/>
            </a:defRPr>
          </a:lvl4pPr>
          <a:lvl5pPr marL="1828800" algn="ctr" rtl="0" fontAlgn="base">
            <a:spcBef>
              <a:spcPct val="0"/>
            </a:spcBef>
            <a:spcAft>
              <a:spcPct val="0"/>
            </a:spcAft>
            <a:defRPr kern="1200">
              <a:solidFill>
                <a:srgbClr val="000000"/>
              </a:solidFill>
              <a:latin typeface="Arial"/>
            </a:defRPr>
          </a:lvl5pPr>
          <a:lvl6pPr marL="2286000" algn="l" defTabSz="914400" rtl="0" eaLnBrk="1" latinLnBrk="0" hangingPunct="1">
            <a:defRPr kern="1200">
              <a:solidFill>
                <a:srgbClr val="000000"/>
              </a:solidFill>
              <a:latin typeface="Arial"/>
            </a:defRPr>
          </a:lvl6pPr>
          <a:lvl7pPr marL="2743200" algn="l" defTabSz="914400" rtl="0" eaLnBrk="1" latinLnBrk="0" hangingPunct="1">
            <a:defRPr kern="1200">
              <a:solidFill>
                <a:srgbClr val="000000"/>
              </a:solidFill>
              <a:latin typeface="Arial"/>
            </a:defRPr>
          </a:lvl7pPr>
          <a:lvl8pPr marL="3200400" algn="l" defTabSz="914400" rtl="0" eaLnBrk="1" latinLnBrk="0" hangingPunct="1">
            <a:defRPr kern="1200">
              <a:solidFill>
                <a:srgbClr val="000000"/>
              </a:solidFill>
              <a:latin typeface="Arial"/>
            </a:defRPr>
          </a:lvl8pPr>
          <a:lvl9pPr marL="3657600" algn="l" defTabSz="914400" rtl="0" eaLnBrk="1" latinLnBrk="0" hangingPunct="1">
            <a:defRPr kern="1200">
              <a:solidFill>
                <a:srgbClr val="000000"/>
              </a:solidFill>
              <a:latin typeface="Arial"/>
            </a:defRPr>
          </a:lvl9pPr>
        </a:lstStyle>
        <a:p xmlns:a="http://schemas.openxmlformats.org/drawingml/2006/main">
          <a:pPr algn="ctr"/>
          <a:endParaRPr lang="ru-RU" dirty="0"/>
        </a:p>
      </cdr:txBody>
    </cdr:sp>
  </cdr:relSizeAnchor>
  <cdr:relSizeAnchor xmlns:cdr="http://schemas.openxmlformats.org/drawingml/2006/chartDrawing">
    <cdr:from>
      <cdr:x>0.2521</cdr:x>
      <cdr:y>0.14286</cdr:y>
    </cdr:from>
    <cdr:to>
      <cdr:x>0.36975</cdr:x>
      <cdr:y>0.2449</cdr:y>
    </cdr:to>
    <cdr:sp macro="" textlink="">
      <cdr:nvSpPr>
        <cdr:cNvPr id="8" name="Прямоугольник 7"/>
        <cdr:cNvSpPr/>
      </cdr:nvSpPr>
      <cdr:spPr>
        <a:xfrm xmlns:a="http://schemas.openxmlformats.org/drawingml/2006/main">
          <a:off x="2160240" y="504056"/>
          <a:ext cx="1008137" cy="360037"/>
        </a:xfrm>
        <a:prstGeom xmlns:a="http://schemas.openxmlformats.org/drawingml/2006/main" prst="rect">
          <a:avLst/>
        </a:prstGeom>
        <a:noFill xmlns:a="http://schemas.openxmlformats.org/drawingml/2006/main"/>
        <a:ln xmlns:a="http://schemas.openxmlformats.org/drawingml/2006/main" w="25400" cap="flat"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rgbClr val="FFFFFF"/>
              </a:solidFill>
              <a:latin typeface="Arial"/>
            </a:defRPr>
          </a:lvl1pPr>
          <a:lvl2pPr marL="457200" indent="0">
            <a:defRPr sz="1100">
              <a:solidFill>
                <a:srgbClr val="FFFFFF"/>
              </a:solidFill>
              <a:latin typeface="Arial"/>
            </a:defRPr>
          </a:lvl2pPr>
          <a:lvl3pPr marL="914400" indent="0">
            <a:defRPr sz="1100">
              <a:solidFill>
                <a:srgbClr val="FFFFFF"/>
              </a:solidFill>
              <a:latin typeface="Arial"/>
            </a:defRPr>
          </a:lvl3pPr>
          <a:lvl4pPr marL="1371600" indent="0">
            <a:defRPr sz="1100">
              <a:solidFill>
                <a:srgbClr val="FFFFFF"/>
              </a:solidFill>
              <a:latin typeface="Arial"/>
            </a:defRPr>
          </a:lvl4pPr>
          <a:lvl5pPr marL="1828800" indent="0">
            <a:defRPr sz="1100">
              <a:solidFill>
                <a:srgbClr val="FFFFFF"/>
              </a:solidFill>
              <a:latin typeface="Arial"/>
            </a:defRPr>
          </a:lvl5pPr>
          <a:lvl6pPr marL="2286000" indent="0">
            <a:defRPr sz="1100">
              <a:solidFill>
                <a:srgbClr val="FFFFFF"/>
              </a:solidFill>
              <a:latin typeface="Arial"/>
            </a:defRPr>
          </a:lvl6pPr>
          <a:lvl7pPr marL="2743200" indent="0">
            <a:defRPr sz="1100">
              <a:solidFill>
                <a:srgbClr val="FFFFFF"/>
              </a:solidFill>
              <a:latin typeface="Arial"/>
            </a:defRPr>
          </a:lvl7pPr>
          <a:lvl8pPr marL="3200400" indent="0">
            <a:defRPr sz="1100">
              <a:solidFill>
                <a:srgbClr val="FFFFFF"/>
              </a:solidFill>
              <a:latin typeface="Arial"/>
            </a:defRPr>
          </a:lvl8pPr>
          <a:lvl9pPr marL="3657600" indent="0">
            <a:defRPr sz="1100">
              <a:solidFill>
                <a:srgbClr val="FFFFFF"/>
              </a:solidFill>
              <a:latin typeface="Arial"/>
            </a:defRPr>
          </a:lvl9pPr>
        </a:lstStyle>
        <a:p xmlns:a="http://schemas.openxmlformats.org/drawingml/2006/main">
          <a:r>
            <a:rPr lang="ru-RU" sz="1400" b="1" dirty="0" smtClean="0">
              <a:solidFill>
                <a:srgbClr val="000000"/>
              </a:solidFill>
              <a:cs typeface="Times New Roman" pitchFamily="18" charset="0"/>
            </a:rPr>
            <a:t>18 673,5</a:t>
          </a:r>
          <a:endParaRPr lang="ru-RU" sz="1400" b="1" dirty="0">
            <a:solidFill>
              <a:srgbClr val="000000"/>
            </a:solidFill>
            <a:cs typeface="Times New Roman" pitchFamily="18" charset="0"/>
          </a:endParaRPr>
        </a:p>
      </cdr:txBody>
    </cdr:sp>
  </cdr:relSizeAnchor>
  <cdr:relSizeAnchor xmlns:cdr="http://schemas.openxmlformats.org/drawingml/2006/chartDrawing">
    <cdr:from>
      <cdr:x>0.16807</cdr:x>
      <cdr:y>0.06122</cdr:y>
    </cdr:from>
    <cdr:to>
      <cdr:x>0.27471</cdr:x>
      <cdr:y>0.12244</cdr:y>
    </cdr:to>
    <cdr:sp macro="" textlink="">
      <cdr:nvSpPr>
        <cdr:cNvPr id="16" name="TextBox 1"/>
        <cdr:cNvSpPr txBox="1"/>
      </cdr:nvSpPr>
      <cdr:spPr>
        <a:xfrm xmlns:a="http://schemas.openxmlformats.org/drawingml/2006/main">
          <a:off x="1440160" y="216024"/>
          <a:ext cx="913793" cy="216008"/>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Arial"/>
            </a:defRPr>
          </a:lvl1pPr>
          <a:lvl2pPr marL="457200" indent="0">
            <a:defRPr sz="1100">
              <a:latin typeface="Arial"/>
            </a:defRPr>
          </a:lvl2pPr>
          <a:lvl3pPr marL="914400" indent="0">
            <a:defRPr sz="1100">
              <a:latin typeface="Arial"/>
            </a:defRPr>
          </a:lvl3pPr>
          <a:lvl4pPr marL="1371600" indent="0">
            <a:defRPr sz="1100">
              <a:latin typeface="Arial"/>
            </a:defRPr>
          </a:lvl4pPr>
          <a:lvl5pPr marL="1828800" indent="0">
            <a:defRPr sz="1100">
              <a:latin typeface="Arial"/>
            </a:defRPr>
          </a:lvl5pPr>
          <a:lvl6pPr marL="2286000" indent="0">
            <a:defRPr sz="1100">
              <a:latin typeface="Arial"/>
            </a:defRPr>
          </a:lvl6pPr>
          <a:lvl7pPr marL="2743200" indent="0">
            <a:defRPr sz="1100">
              <a:latin typeface="Arial"/>
            </a:defRPr>
          </a:lvl7pPr>
          <a:lvl8pPr marL="3200400" indent="0">
            <a:defRPr sz="1100">
              <a:latin typeface="Arial"/>
            </a:defRPr>
          </a:lvl8pPr>
          <a:lvl9pPr marL="3657600" indent="0">
            <a:defRPr sz="1100">
              <a:latin typeface="Arial"/>
            </a:defRPr>
          </a:lvl9pPr>
        </a:lstStyle>
        <a:p xmlns:a="http://schemas.openxmlformats.org/drawingml/2006/main">
          <a:pPr algn="ctr"/>
          <a:r>
            <a:rPr lang="ru-RU" sz="1300" b="1" dirty="0">
              <a:cs typeface="Times New Roman" pitchFamily="18" charset="0"/>
            </a:rPr>
            <a:t>+</a:t>
          </a:r>
          <a:r>
            <a:rPr lang="ru-RU" sz="1300" b="1" dirty="0" smtClean="0">
              <a:cs typeface="Times New Roman" pitchFamily="18" charset="0"/>
            </a:rPr>
            <a:t>1 699,9 (+10,0%)</a:t>
          </a:r>
          <a:endParaRPr lang="ru-RU" sz="1300" b="1" dirty="0">
            <a:cs typeface="Times New Roman" pitchFamily="18" charset="0"/>
          </a:endParaRPr>
        </a:p>
      </cdr:txBody>
    </cdr:sp>
  </cdr:relSizeAnchor>
  <cdr:relSizeAnchor xmlns:cdr="http://schemas.openxmlformats.org/drawingml/2006/chartDrawing">
    <cdr:from>
      <cdr:x>0.34454</cdr:x>
      <cdr:y>0.02041</cdr:y>
    </cdr:from>
    <cdr:to>
      <cdr:x>0.45118</cdr:x>
      <cdr:y>0.08163</cdr:y>
    </cdr:to>
    <cdr:sp macro="" textlink="">
      <cdr:nvSpPr>
        <cdr:cNvPr id="17" name="TextBox 1"/>
        <cdr:cNvSpPr txBox="1"/>
      </cdr:nvSpPr>
      <cdr:spPr>
        <a:xfrm xmlns:a="http://schemas.openxmlformats.org/drawingml/2006/main">
          <a:off x="2952328" y="72008"/>
          <a:ext cx="913793" cy="216008"/>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Arial"/>
            </a:defRPr>
          </a:lvl1pPr>
          <a:lvl2pPr marL="457200" indent="0">
            <a:defRPr sz="1100">
              <a:latin typeface="Arial"/>
            </a:defRPr>
          </a:lvl2pPr>
          <a:lvl3pPr marL="914400" indent="0">
            <a:defRPr sz="1100">
              <a:latin typeface="Arial"/>
            </a:defRPr>
          </a:lvl3pPr>
          <a:lvl4pPr marL="1371600" indent="0">
            <a:defRPr sz="1100">
              <a:latin typeface="Arial"/>
            </a:defRPr>
          </a:lvl4pPr>
          <a:lvl5pPr marL="1828800" indent="0">
            <a:defRPr sz="1100">
              <a:latin typeface="Arial"/>
            </a:defRPr>
          </a:lvl5pPr>
          <a:lvl6pPr marL="2286000" indent="0">
            <a:defRPr sz="1100">
              <a:latin typeface="Arial"/>
            </a:defRPr>
          </a:lvl6pPr>
          <a:lvl7pPr marL="2743200" indent="0">
            <a:defRPr sz="1100">
              <a:latin typeface="Arial"/>
            </a:defRPr>
          </a:lvl7pPr>
          <a:lvl8pPr marL="3200400" indent="0">
            <a:defRPr sz="1100">
              <a:latin typeface="Arial"/>
            </a:defRPr>
          </a:lvl8pPr>
          <a:lvl9pPr marL="3657600" indent="0">
            <a:defRPr sz="1100">
              <a:latin typeface="Arial"/>
            </a:defRPr>
          </a:lvl9pPr>
        </a:lstStyle>
        <a:p xmlns:a="http://schemas.openxmlformats.org/drawingml/2006/main">
          <a:pPr algn="ctr"/>
          <a:r>
            <a:rPr lang="ru-RU" sz="1300" b="1" dirty="0" smtClean="0">
              <a:cs typeface="Times New Roman" pitchFamily="18" charset="0"/>
            </a:rPr>
            <a:t>+2 087,4 (+11.2%)</a:t>
          </a:r>
          <a:endParaRPr lang="ru-RU" sz="1300" b="1" dirty="0">
            <a:cs typeface="Times New Roman" pitchFamily="18" charset="0"/>
          </a:endParaRPr>
        </a:p>
      </cdr:txBody>
    </cdr:sp>
  </cdr:relSizeAnchor>
  <cdr:relSizeAnchor xmlns:cdr="http://schemas.openxmlformats.org/drawingml/2006/chartDrawing">
    <cdr:from>
      <cdr:x>0.52101</cdr:x>
      <cdr:y>0</cdr:y>
    </cdr:from>
    <cdr:to>
      <cdr:x>0.62765</cdr:x>
      <cdr:y>0.06122</cdr:y>
    </cdr:to>
    <cdr:sp macro="" textlink="">
      <cdr:nvSpPr>
        <cdr:cNvPr id="18" name="TextBox 1"/>
        <cdr:cNvSpPr txBox="1"/>
      </cdr:nvSpPr>
      <cdr:spPr>
        <a:xfrm xmlns:a="http://schemas.openxmlformats.org/drawingml/2006/main">
          <a:off x="4464496" y="0"/>
          <a:ext cx="913793" cy="216008"/>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Arial"/>
            </a:defRPr>
          </a:lvl1pPr>
          <a:lvl2pPr marL="457200" indent="0">
            <a:defRPr sz="1100">
              <a:latin typeface="Arial"/>
            </a:defRPr>
          </a:lvl2pPr>
          <a:lvl3pPr marL="914400" indent="0">
            <a:defRPr sz="1100">
              <a:latin typeface="Arial"/>
            </a:defRPr>
          </a:lvl3pPr>
          <a:lvl4pPr marL="1371600" indent="0">
            <a:defRPr sz="1100">
              <a:latin typeface="Arial"/>
            </a:defRPr>
          </a:lvl4pPr>
          <a:lvl5pPr marL="1828800" indent="0">
            <a:defRPr sz="1100">
              <a:latin typeface="Arial"/>
            </a:defRPr>
          </a:lvl5pPr>
          <a:lvl6pPr marL="2286000" indent="0">
            <a:defRPr sz="1100">
              <a:latin typeface="Arial"/>
            </a:defRPr>
          </a:lvl6pPr>
          <a:lvl7pPr marL="2743200" indent="0">
            <a:defRPr sz="1100">
              <a:latin typeface="Arial"/>
            </a:defRPr>
          </a:lvl7pPr>
          <a:lvl8pPr marL="3200400" indent="0">
            <a:defRPr sz="1100">
              <a:latin typeface="Arial"/>
            </a:defRPr>
          </a:lvl8pPr>
          <a:lvl9pPr marL="3657600" indent="0">
            <a:defRPr sz="1100">
              <a:latin typeface="Arial"/>
            </a:defRPr>
          </a:lvl9pPr>
        </a:lstStyle>
        <a:p xmlns:a="http://schemas.openxmlformats.org/drawingml/2006/main">
          <a:pPr algn="ctr"/>
          <a:r>
            <a:rPr lang="ru-RU" sz="1300" b="1" dirty="0" smtClean="0">
              <a:cs typeface="Times New Roman" pitchFamily="18" charset="0"/>
            </a:rPr>
            <a:t>+1 075,7 (+5,2%)</a:t>
          </a:r>
          <a:endParaRPr lang="ru-RU" sz="1300" b="1" dirty="0">
            <a:cs typeface="Times New Roman" pitchFamily="18" charset="0"/>
          </a:endParaRPr>
        </a:p>
      </cdr:txBody>
    </cdr:sp>
  </cdr:relSizeAnchor>
  <cdr:relSizeAnchor xmlns:cdr="http://schemas.openxmlformats.org/drawingml/2006/chartDrawing">
    <cdr:from>
      <cdr:x>0.34513</cdr:x>
      <cdr:y>0.39791</cdr:y>
    </cdr:from>
    <cdr:to>
      <cdr:x>0.44596</cdr:x>
      <cdr:y>0.55095</cdr:y>
    </cdr:to>
    <cdr:sp macro="" textlink="">
      <cdr:nvSpPr>
        <cdr:cNvPr id="14" name="Дуга 13"/>
        <cdr:cNvSpPr/>
      </cdr:nvSpPr>
      <cdr:spPr>
        <a:xfrm xmlns:a="http://schemas.openxmlformats.org/drawingml/2006/main" rot="9000000">
          <a:off x="2957438" y="1403965"/>
          <a:ext cx="864008" cy="539985"/>
        </a:xfrm>
        <a:prstGeom xmlns:a="http://schemas.openxmlformats.org/drawingml/2006/main" prst="arc">
          <a:avLst>
            <a:gd name="adj1" fmla="val 12122449"/>
            <a:gd name="adj2" fmla="val 21214094"/>
          </a:avLst>
        </a:prstGeom>
        <a:noFill xmlns:a="http://schemas.openxmlformats.org/drawingml/2006/main"/>
        <a:ln xmlns:a="http://schemas.openxmlformats.org/drawingml/2006/main" w="31750" cap="flat" cmpd="sng" algn="ctr">
          <a:solidFill>
            <a:srgbClr val="006600"/>
          </a:solidFill>
          <a:prstDash val="solid"/>
          <a:headEnd type="arrow"/>
          <a:tailEnd type="none"/>
        </a:ln>
        <a:effectLst xmlns:a="http://schemas.openxmlformats.org/drawingml/2006/main"/>
        <a:scene3d xmlns:a="http://schemas.openxmlformats.org/drawingml/2006/main">
          <a:camera prst="orthographicFront">
            <a:rot lat="12600000" lon="21593999" rev="8700000"/>
          </a:camera>
          <a:lightRig rig="threePt" dir="t"/>
        </a:scene3d>
        <a:sp3d xmlns:a="http://schemas.openxmlformats.org/drawingml/2006/main" z="374650"/>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rtlCol="0" anchor="ctr"/>
        <a:lstStyle xmlns:a="http://schemas.openxmlformats.org/drawingml/2006/main">
          <a:lvl1pPr marL="0" indent="0">
            <a:defRPr sz="1100">
              <a:solidFill>
                <a:srgbClr val="000000"/>
              </a:solidFill>
              <a:latin typeface="Arial"/>
            </a:defRPr>
          </a:lvl1pPr>
          <a:lvl2pPr marL="457200" indent="0">
            <a:defRPr sz="1100">
              <a:solidFill>
                <a:srgbClr val="000000"/>
              </a:solidFill>
              <a:latin typeface="Arial"/>
            </a:defRPr>
          </a:lvl2pPr>
          <a:lvl3pPr marL="914400" indent="0">
            <a:defRPr sz="1100">
              <a:solidFill>
                <a:srgbClr val="000000"/>
              </a:solidFill>
              <a:latin typeface="Arial"/>
            </a:defRPr>
          </a:lvl3pPr>
          <a:lvl4pPr marL="1371600" indent="0">
            <a:defRPr sz="1100">
              <a:solidFill>
                <a:srgbClr val="000000"/>
              </a:solidFill>
              <a:latin typeface="Arial"/>
            </a:defRPr>
          </a:lvl4pPr>
          <a:lvl5pPr marL="1828800" indent="0">
            <a:defRPr sz="1100">
              <a:solidFill>
                <a:srgbClr val="000000"/>
              </a:solidFill>
              <a:latin typeface="Arial"/>
            </a:defRPr>
          </a:lvl5pPr>
          <a:lvl6pPr marL="2286000" indent="0">
            <a:defRPr sz="1100">
              <a:solidFill>
                <a:srgbClr val="000000"/>
              </a:solidFill>
              <a:latin typeface="Arial"/>
            </a:defRPr>
          </a:lvl6pPr>
          <a:lvl7pPr marL="2743200" indent="0">
            <a:defRPr sz="1100">
              <a:solidFill>
                <a:srgbClr val="000000"/>
              </a:solidFill>
              <a:latin typeface="Arial"/>
            </a:defRPr>
          </a:lvl7pPr>
          <a:lvl8pPr marL="3200400" indent="0">
            <a:defRPr sz="1100">
              <a:solidFill>
                <a:srgbClr val="000000"/>
              </a:solidFill>
              <a:latin typeface="Arial"/>
            </a:defRPr>
          </a:lvl8pPr>
          <a:lvl9pPr marL="3657600" indent="0">
            <a:defRPr sz="1100">
              <a:solidFill>
                <a:srgbClr val="000000"/>
              </a:solidFill>
              <a:latin typeface="Arial"/>
            </a:defRPr>
          </a:lvl9pPr>
        </a:lstStyle>
        <a:p xmlns:a="http://schemas.openxmlformats.org/drawingml/2006/main">
          <a:pPr algn="ctr"/>
          <a:endParaRPr lang="ru-RU" dirty="0"/>
        </a:p>
      </cdr:txBody>
    </cdr:sp>
  </cdr:relSizeAnchor>
  <cdr:relSizeAnchor xmlns:cdr="http://schemas.openxmlformats.org/drawingml/2006/chartDrawing">
    <cdr:from>
      <cdr:x>0.18487</cdr:x>
      <cdr:y>0.42857</cdr:y>
    </cdr:from>
    <cdr:to>
      <cdr:x>0.29991</cdr:x>
      <cdr:y>0.53478</cdr:y>
    </cdr:to>
    <cdr:sp macro="" textlink="">
      <cdr:nvSpPr>
        <cdr:cNvPr id="15" name="TextBox 14"/>
        <cdr:cNvSpPr txBox="1"/>
      </cdr:nvSpPr>
      <cdr:spPr>
        <a:xfrm xmlns:a="http://schemas.openxmlformats.org/drawingml/2006/main">
          <a:off x="1584176" y="1512168"/>
          <a:ext cx="985772" cy="37475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pPr algn="ctr"/>
          <a:r>
            <a:rPr lang="ru-RU" sz="1300" b="1" dirty="0">
              <a:cs typeface="Times New Roman" pitchFamily="18" charset="0"/>
            </a:rPr>
            <a:t>+</a:t>
          </a:r>
          <a:r>
            <a:rPr lang="ru-RU" sz="1300" b="1" dirty="0" smtClean="0">
              <a:cs typeface="Times New Roman" pitchFamily="18" charset="0"/>
            </a:rPr>
            <a:t>105,4 (+1,4%)</a:t>
          </a:r>
          <a:endParaRPr lang="ru-RU" sz="1300" b="1" dirty="0">
            <a:cs typeface="Times New Roman" pitchFamily="18" charset="0"/>
          </a:endParaRPr>
        </a:p>
      </cdr:txBody>
    </cdr:sp>
  </cdr:relSizeAnchor>
  <cdr:relSizeAnchor xmlns:cdr="http://schemas.openxmlformats.org/drawingml/2006/chartDrawing">
    <cdr:from>
      <cdr:x>0.34454</cdr:x>
      <cdr:y>0.40816</cdr:y>
    </cdr:from>
    <cdr:to>
      <cdr:x>0.45118</cdr:x>
      <cdr:y>0.46938</cdr:y>
    </cdr:to>
    <cdr:sp macro="" textlink="">
      <cdr:nvSpPr>
        <cdr:cNvPr id="20" name="TextBox 1"/>
        <cdr:cNvSpPr txBox="1"/>
      </cdr:nvSpPr>
      <cdr:spPr>
        <a:xfrm xmlns:a="http://schemas.openxmlformats.org/drawingml/2006/main">
          <a:off x="2952328" y="1440160"/>
          <a:ext cx="913793" cy="216008"/>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Arial"/>
            </a:defRPr>
          </a:lvl1pPr>
          <a:lvl2pPr marL="457200" indent="0">
            <a:defRPr sz="1100">
              <a:latin typeface="Arial"/>
            </a:defRPr>
          </a:lvl2pPr>
          <a:lvl3pPr marL="914400" indent="0">
            <a:defRPr sz="1100">
              <a:latin typeface="Arial"/>
            </a:defRPr>
          </a:lvl3pPr>
          <a:lvl4pPr marL="1371600" indent="0">
            <a:defRPr sz="1100">
              <a:latin typeface="Arial"/>
            </a:defRPr>
          </a:lvl4pPr>
          <a:lvl5pPr marL="1828800" indent="0">
            <a:defRPr sz="1100">
              <a:latin typeface="Arial"/>
            </a:defRPr>
          </a:lvl5pPr>
          <a:lvl6pPr marL="2286000" indent="0">
            <a:defRPr sz="1100">
              <a:latin typeface="Arial"/>
            </a:defRPr>
          </a:lvl6pPr>
          <a:lvl7pPr marL="2743200" indent="0">
            <a:defRPr sz="1100">
              <a:latin typeface="Arial"/>
            </a:defRPr>
          </a:lvl7pPr>
          <a:lvl8pPr marL="3200400" indent="0">
            <a:defRPr sz="1100">
              <a:latin typeface="Arial"/>
            </a:defRPr>
          </a:lvl8pPr>
          <a:lvl9pPr marL="3657600" indent="0">
            <a:defRPr sz="1100">
              <a:latin typeface="Arial"/>
            </a:defRPr>
          </a:lvl9pPr>
        </a:lstStyle>
        <a:p xmlns:a="http://schemas.openxmlformats.org/drawingml/2006/main">
          <a:pPr algn="ctr"/>
          <a:r>
            <a:rPr lang="ru-RU" sz="1300" b="1" dirty="0" smtClean="0">
              <a:cs typeface="Times New Roman" pitchFamily="18" charset="0"/>
            </a:rPr>
            <a:t>+643,9 (+8,2%)</a:t>
          </a:r>
          <a:endParaRPr lang="ru-RU" sz="1300" b="1" dirty="0">
            <a:cs typeface="Times New Roman" pitchFamily="18"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469BF94-3AA3-475A-94D0-440BDD6266B4}" type="datetimeFigureOut">
              <a:rPr lang="ru-RU" smtClean="0"/>
              <a:pPr/>
              <a:t>01.11.2016</a:t>
            </a:fld>
            <a:endParaRPr lang="ru-RU" dirty="0"/>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dirty="0"/>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0ED7732-FE12-4713-819A-BCEC7ABE9268}" type="slidenum">
              <a:rPr lang="ru-RU" smtClean="0"/>
              <a:pPr/>
              <a:t>‹#›</a:t>
            </a:fld>
            <a:endParaRPr lang="ru-RU" dirty="0"/>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AAFE889-8A20-4433-B3BE-38C50EF802D3}" type="slidenum">
              <a:rPr lang="ru-RU"/>
              <a:pPr>
                <a:defRPr/>
              </a:pPr>
              <a:t>‹#›</a:t>
            </a:fld>
            <a:endParaRPr lang="ru-RU" dirty="0"/>
          </a:p>
        </p:txBody>
      </p:sp>
      <p:sp>
        <p:nvSpPr>
          <p:cNvPr id="8" name="Образ слайда 7"/>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dirty="0"/>
          </a:p>
        </p:txBody>
      </p:sp>
      <p:sp>
        <p:nvSpPr>
          <p:cNvPr id="9" name="Заметки 8"/>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indent="457200" algn="just"/>
            <a:r>
              <a:rPr lang="ru-RU" dirty="0" smtClean="0">
                <a:latin typeface="Times New Roman" pitchFamily="18" charset="0"/>
                <a:cs typeface="Times New Roman" pitchFamily="18" charset="0"/>
              </a:rPr>
              <a:t>Уважаемый Игорь</a:t>
            </a:r>
            <a:r>
              <a:rPr lang="ru-RU" baseline="0" dirty="0" smtClean="0">
                <a:latin typeface="Times New Roman" pitchFamily="18" charset="0"/>
                <a:cs typeface="Times New Roman" pitchFamily="18" charset="0"/>
              </a:rPr>
              <a:t> Анатольевич! </a:t>
            </a:r>
            <a:r>
              <a:rPr lang="ru-RU" dirty="0" smtClean="0">
                <a:latin typeface="Times New Roman" pitchFamily="18" charset="0"/>
                <a:cs typeface="Times New Roman" pitchFamily="18" charset="0"/>
              </a:rPr>
              <a:t>Уважаемые</a:t>
            </a:r>
            <a:r>
              <a:rPr lang="ru-RU" baseline="0" dirty="0" smtClean="0">
                <a:latin typeface="Times New Roman" pitchFamily="18" charset="0"/>
                <a:cs typeface="Times New Roman" pitchFamily="18" charset="0"/>
              </a:rPr>
              <a:t> члены Правительства Архангельской области</a:t>
            </a:r>
            <a:r>
              <a:rPr lang="ru-RU" dirty="0" smtClean="0">
                <a:latin typeface="Times New Roman" pitchFamily="18" charset="0"/>
                <a:cs typeface="Times New Roman" pitchFamily="18" charset="0"/>
              </a:rPr>
              <a:t>!     </a:t>
            </a:r>
          </a:p>
          <a:p>
            <a:pPr algn="just"/>
            <a:r>
              <a:rPr lang="ru-RU" dirty="0" smtClean="0">
                <a:latin typeface="Times New Roman" pitchFamily="18" charset="0"/>
                <a:cs typeface="Times New Roman" pitchFamily="18" charset="0"/>
              </a:rPr>
              <a:t>Представляю Вашему вниманию проект областного закона «О бюджете территориального фонда обязательного медицинского страхования Архангельской области на 2017 год и на плановый период 2018 и 2019 годов».</a:t>
            </a:r>
          </a:p>
          <a:p>
            <a:endParaRPr lang="ru-RU" dirty="0"/>
          </a:p>
        </p:txBody>
      </p:sp>
      <p:sp>
        <p:nvSpPr>
          <p:cNvPr id="4" name="Номер слайда 3"/>
          <p:cNvSpPr>
            <a:spLocks noGrp="1"/>
          </p:cNvSpPr>
          <p:nvPr>
            <p:ph type="sldNum" sz="quarter" idx="10"/>
          </p:nvPr>
        </p:nvSpPr>
        <p:spPr/>
        <p:txBody>
          <a:bodyPr/>
          <a:lstStyle/>
          <a:p>
            <a:pPr>
              <a:defRPr/>
            </a:pPr>
            <a:fld id="{2AAFE889-8A20-4433-B3BE-38C50EF802D3}" type="slidenum">
              <a:rPr lang="ru-RU" smtClean="0"/>
              <a:pPr>
                <a:defRPr/>
              </a:pPr>
              <a:t>1</a:t>
            </a:fld>
            <a:endParaRPr lang="ru-RU"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031CB0F8-4783-4FED-A67D-7EF78A90347D}" type="slidenum">
              <a:rPr lang="ru-RU" smtClean="0"/>
              <a:pPr/>
              <a:t>2</a:t>
            </a:fld>
            <a:endParaRPr lang="ru-RU" dirty="0" smtClean="0"/>
          </a:p>
        </p:txBody>
      </p:sp>
      <p:sp>
        <p:nvSpPr>
          <p:cNvPr id="16387" name="Rectangle 2"/>
          <p:cNvSpPr>
            <a:spLocks noGrp="1" noRot="1" noChangeAspect="1" noChangeArrowheads="1" noTextEdit="1"/>
          </p:cNvSpPr>
          <p:nvPr>
            <p:ph type="sldImg"/>
          </p:nvPr>
        </p:nvSpPr>
        <p:spPr>
          <a:xfrm>
            <a:off x="1143000" y="685800"/>
            <a:ext cx="4572000" cy="3429000"/>
          </a:xfrm>
          <a:prstGeom prst="rect">
            <a:avLst/>
          </a:prstGeom>
          <a:ln/>
        </p:spPr>
      </p:sp>
      <p:sp>
        <p:nvSpPr>
          <p:cNvPr id="16388" name="Rectangle 3"/>
          <p:cNvSpPr>
            <a:spLocks noGrp="1" noChangeArrowheads="1"/>
          </p:cNvSpPr>
          <p:nvPr>
            <p:ph type="body" idx="1"/>
          </p:nvPr>
        </p:nvSpPr>
        <p:spPr>
          <a:xfrm>
            <a:off x="685800" y="4343400"/>
            <a:ext cx="5486400" cy="4114800"/>
          </a:xfrm>
          <a:prstGeom prst="rect">
            <a:avLst/>
          </a:prstGeom>
          <a:noFill/>
          <a:ln/>
        </p:spPr>
        <p:txBody>
          <a:bodyPr>
            <a:normAutofit/>
          </a:bodyPr>
          <a:lstStyle/>
          <a:p>
            <a:pPr indent="457200" algn="just"/>
            <a:r>
              <a:rPr lang="ru-RU" dirty="0" smtClean="0">
                <a:latin typeface="Times New Roman" pitchFamily="18" charset="0"/>
                <a:cs typeface="Times New Roman" pitchFamily="18" charset="0"/>
              </a:rPr>
              <a:t>Проект бюджета территориального фонда на 2017 год и на плановый период 2018 и 2019 годов сбалансирован по доходам и расходам, и составляет:</a:t>
            </a:r>
          </a:p>
          <a:p>
            <a:pPr indent="457200" algn="just"/>
            <a:r>
              <a:rPr lang="ru-RU" dirty="0" smtClean="0">
                <a:latin typeface="Times New Roman" pitchFamily="18" charset="0"/>
                <a:cs typeface="Times New Roman" pitchFamily="18" charset="0"/>
              </a:rPr>
              <a:t>	на 2017 год – 18 933,5 млн. рублей,</a:t>
            </a:r>
          </a:p>
          <a:p>
            <a:r>
              <a:rPr lang="ru-RU" dirty="0" smtClean="0">
                <a:latin typeface="Times New Roman" pitchFamily="18" charset="0"/>
                <a:cs typeface="Times New Roman" pitchFamily="18" charset="0"/>
              </a:rPr>
              <a:t>	на 2018 год – 21 030,9 млн. рублей;</a:t>
            </a:r>
          </a:p>
          <a:p>
            <a:r>
              <a:rPr lang="ru-RU" dirty="0" smtClean="0">
                <a:latin typeface="Times New Roman" pitchFamily="18" charset="0"/>
                <a:cs typeface="Times New Roman" pitchFamily="18" charset="0"/>
              </a:rPr>
              <a:t>	на 2019 год – 22</a:t>
            </a:r>
            <a:r>
              <a:rPr lang="ru-RU" baseline="0" dirty="0" smtClean="0">
                <a:latin typeface="Times New Roman" pitchFamily="18" charset="0"/>
                <a:cs typeface="Times New Roman" pitchFamily="18" charset="0"/>
              </a:rPr>
              <a:t> 116</a:t>
            </a:r>
            <a:r>
              <a:rPr lang="ru-RU" dirty="0" smtClean="0">
                <a:latin typeface="Times New Roman" pitchFamily="18" charset="0"/>
                <a:cs typeface="Times New Roman" pitchFamily="18" charset="0"/>
              </a:rPr>
              <a:t>,6 млн. рублей.</a:t>
            </a:r>
          </a:p>
          <a:p>
            <a:pPr indent="457200" algn="just"/>
            <a:r>
              <a:rPr lang="ru-RU" dirty="0" smtClean="0">
                <a:latin typeface="Times New Roman" pitchFamily="18" charset="0"/>
                <a:cs typeface="Times New Roman" pitchFamily="18" charset="0"/>
              </a:rPr>
              <a:t> В проекте бюджета на 2017 год и на плановый период 2018 и 2019 годов не предусмотрены:</a:t>
            </a:r>
          </a:p>
          <a:p>
            <a:pPr indent="457200" algn="just"/>
            <a:r>
              <a:rPr lang="ru-RU" i="0" u="none" baseline="0" dirty="0" smtClean="0">
                <a:solidFill>
                  <a:srgbClr val="FF0000"/>
                </a:solidFill>
                <a:latin typeface="Times New Roman" pitchFamily="18" charset="0"/>
                <a:cs typeface="Times New Roman" pitchFamily="18" charset="0"/>
              </a:rPr>
              <a:t>- средства на дополнительное финансовое обеспечение оказания специализированной, в том числе высокотехнологичной, медицинской помощи, включенной в базовую программу обязательного медицинского страхования, федеральными государственными учреждениями, полученные из бюджета ФОМС;</a:t>
            </a:r>
          </a:p>
          <a:p>
            <a:pPr indent="457200" algn="just">
              <a:buFontTx/>
              <a:buChar char="-"/>
            </a:pPr>
            <a:r>
              <a:rPr lang="ru-RU" i="0" u="none" baseline="0" dirty="0" smtClean="0">
                <a:solidFill>
                  <a:srgbClr val="FF0000"/>
                </a:solidFill>
                <a:latin typeface="Times New Roman" pitchFamily="18" charset="0"/>
                <a:cs typeface="Times New Roman" pitchFamily="18" charset="0"/>
              </a:rPr>
              <a:t>межбюджетные трансферты из бюджета ФОМС на единовременные компенсационные выплаты медицинским работникам.</a:t>
            </a:r>
            <a:endParaRPr lang="ru-RU" dirty="0" smtClean="0">
              <a:latin typeface="Times New Roman" pitchFamily="18" charset="0"/>
              <a:cs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031CB0F8-4783-4FED-A67D-7EF78A90347D}" type="slidenum">
              <a:rPr lang="ru-RU" smtClean="0"/>
              <a:pPr/>
              <a:t>3</a:t>
            </a:fld>
            <a:endParaRPr lang="ru-RU" dirty="0" smtClean="0"/>
          </a:p>
        </p:txBody>
      </p:sp>
      <p:sp>
        <p:nvSpPr>
          <p:cNvPr id="16387" name="Rectangle 2"/>
          <p:cNvSpPr>
            <a:spLocks noGrp="1" noRot="1" noChangeAspect="1" noChangeArrowheads="1" noTextEdit="1"/>
          </p:cNvSpPr>
          <p:nvPr>
            <p:ph type="sldImg"/>
          </p:nvPr>
        </p:nvSpPr>
        <p:spPr>
          <a:xfrm>
            <a:off x="1143000" y="685800"/>
            <a:ext cx="4572000" cy="3429000"/>
          </a:xfrm>
          <a:prstGeom prst="rect">
            <a:avLst/>
          </a:prstGeom>
          <a:ln/>
        </p:spPr>
      </p:sp>
      <p:sp>
        <p:nvSpPr>
          <p:cNvPr id="16388" name="Rectangle 3"/>
          <p:cNvSpPr>
            <a:spLocks noGrp="1" noChangeArrowheads="1"/>
          </p:cNvSpPr>
          <p:nvPr>
            <p:ph type="body" idx="1"/>
          </p:nvPr>
        </p:nvSpPr>
        <p:spPr>
          <a:xfrm>
            <a:off x="685800" y="4343400"/>
            <a:ext cx="5486400" cy="4549080"/>
          </a:xfrm>
          <a:prstGeom prst="rect">
            <a:avLst/>
          </a:prstGeom>
          <a:noFill/>
          <a:ln/>
        </p:spPr>
        <p:txBody>
          <a:bodyPr>
            <a:noAutofit/>
          </a:bodyPr>
          <a:lstStyle/>
          <a:p>
            <a:pPr marL="0" marR="0" indent="457200" algn="just" defTabSz="914400" rtl="0" eaLnBrk="0" fontAlgn="base" latinLnBrk="0" hangingPunct="0">
              <a:lnSpc>
                <a:spcPct val="100000"/>
              </a:lnSpc>
              <a:spcBef>
                <a:spcPts val="0"/>
              </a:spcBef>
              <a:spcAft>
                <a:spcPct val="0"/>
              </a:spcAft>
              <a:buClrTx/>
              <a:buSzTx/>
              <a:buFontTx/>
              <a:buNone/>
              <a:tabLst/>
              <a:defRPr/>
            </a:pPr>
            <a:r>
              <a:rPr lang="ru-RU" sz="1200" i="0" kern="1200" dirty="0" smtClean="0">
                <a:solidFill>
                  <a:schemeClr val="tx1"/>
                </a:solidFill>
                <a:latin typeface="Times New Roman" pitchFamily="18" charset="0"/>
                <a:ea typeface="+mn-ea"/>
                <a:cs typeface="Times New Roman" pitchFamily="18" charset="0"/>
              </a:rPr>
              <a:t>Доходы территориального фонда в 2017 году прогнозируются в размере 18 933,5 млн. рублей. На плановый период 2018 и 2019 годов доходы территориального фонда планируются в сумме 21 030,9 млн. рублей и 22 116,6 млн. рублей соответственно.</a:t>
            </a:r>
          </a:p>
          <a:p>
            <a:pPr marL="0" marR="0" indent="457200" algn="just" defTabSz="914400" rtl="0" eaLnBrk="0" fontAlgn="base" latinLnBrk="0" hangingPunct="0">
              <a:lnSpc>
                <a:spcPct val="100000"/>
              </a:lnSpc>
              <a:spcBef>
                <a:spcPts val="0"/>
              </a:spcBef>
              <a:spcAft>
                <a:spcPct val="0"/>
              </a:spcAft>
              <a:buClrTx/>
              <a:buSzTx/>
              <a:buFontTx/>
              <a:buNone/>
              <a:tabLst/>
              <a:defRPr/>
            </a:pPr>
            <a:r>
              <a:rPr lang="ru-RU" sz="1200" i="0" kern="1200" dirty="0" smtClean="0">
                <a:solidFill>
                  <a:schemeClr val="tx1"/>
                </a:solidFill>
                <a:latin typeface="Times New Roman" pitchFamily="18" charset="0"/>
                <a:ea typeface="+mn-ea"/>
                <a:cs typeface="Times New Roman" pitchFamily="18" charset="0"/>
              </a:rPr>
              <a:t>Основным источником формирования доходной части бюджета территориального фонда, в соответствии с Федеральным законом № 326-ФЗ, является субвенция, предоставляемая из бюджета Федерального фонда обязательного медицинского страхования. Предусмотренный в законопроекте размер субвенции на финансовое обеспечение организации ОМС рассчитан в соответствии с </a:t>
            </a:r>
            <a:r>
              <a:rPr lang="ru-RU" sz="1200" i="0" kern="1200" dirty="0" smtClean="0">
                <a:solidFill>
                  <a:srgbClr val="FF0000"/>
                </a:solidFill>
                <a:latin typeface="Times New Roman" pitchFamily="18" charset="0"/>
                <a:ea typeface="+mn-ea"/>
                <a:cs typeface="Times New Roman" pitchFamily="18" charset="0"/>
              </a:rPr>
              <a:t>Правилами распределения, предоставления и расходования субвенций Федерального фонда обязательного медицинского страхования, а также методикой их распределения, утвержденными постановлением Правительства </a:t>
            </a:r>
            <a:r>
              <a:rPr lang="ru-RU" sz="1200" i="0" kern="1200" dirty="0" smtClean="0">
                <a:solidFill>
                  <a:schemeClr val="tx1"/>
                </a:solidFill>
                <a:latin typeface="Times New Roman" pitchFamily="18" charset="0"/>
                <a:ea typeface="+mn-ea"/>
                <a:cs typeface="Times New Roman" pitchFamily="18" charset="0"/>
              </a:rPr>
              <a:t>Российской Федерации от 05 мая 2012 года № 462</a:t>
            </a:r>
            <a:r>
              <a:rPr lang="ru-RU" sz="1200" i="0" kern="1200" baseline="0" dirty="0" smtClean="0">
                <a:solidFill>
                  <a:schemeClr val="tx1"/>
                </a:solidFill>
                <a:latin typeface="Times New Roman" pitchFamily="18" charset="0"/>
                <a:ea typeface="+mn-ea"/>
                <a:cs typeface="Times New Roman" pitchFamily="18" charset="0"/>
              </a:rPr>
              <a:t> и составляет:</a:t>
            </a:r>
          </a:p>
          <a:p>
            <a:pPr marL="0" marR="0" indent="457200" algn="just" defTabSz="914400" rtl="0" eaLnBrk="0" fontAlgn="base" latinLnBrk="0" hangingPunct="0">
              <a:lnSpc>
                <a:spcPct val="100000"/>
              </a:lnSpc>
              <a:spcBef>
                <a:spcPct val="30000"/>
              </a:spcBef>
              <a:spcAft>
                <a:spcPct val="0"/>
              </a:spcAft>
              <a:buClrTx/>
              <a:buSzTx/>
              <a:buFontTx/>
              <a:buNone/>
              <a:tabLst/>
              <a:defRPr/>
            </a:pPr>
            <a:r>
              <a:rPr lang="ru-RU" sz="1200" i="0" kern="1200" baseline="0" dirty="0" smtClean="0">
                <a:solidFill>
                  <a:schemeClr val="tx1"/>
                </a:solidFill>
                <a:latin typeface="Times New Roman" pitchFamily="18" charset="0"/>
                <a:ea typeface="+mn-ea"/>
                <a:cs typeface="Times New Roman" pitchFamily="18" charset="0"/>
              </a:rPr>
              <a:t>в 2017 году – 18 673,5 млн. рублей;</a:t>
            </a:r>
          </a:p>
          <a:p>
            <a:pPr marL="0" marR="0" indent="457200" algn="just" defTabSz="914400" rtl="0" eaLnBrk="0" fontAlgn="base" latinLnBrk="0" hangingPunct="0">
              <a:lnSpc>
                <a:spcPct val="100000"/>
              </a:lnSpc>
              <a:spcBef>
                <a:spcPct val="30000"/>
              </a:spcBef>
              <a:spcAft>
                <a:spcPct val="0"/>
              </a:spcAft>
              <a:buClrTx/>
              <a:buSzTx/>
              <a:buFontTx/>
              <a:buNone/>
              <a:tabLst/>
              <a:defRPr/>
            </a:pPr>
            <a:r>
              <a:rPr lang="ru-RU" sz="1200" i="0" kern="1200" baseline="0" dirty="0" smtClean="0">
                <a:solidFill>
                  <a:schemeClr val="tx1"/>
                </a:solidFill>
                <a:latin typeface="Times New Roman" pitchFamily="18" charset="0"/>
                <a:ea typeface="+mn-ea"/>
                <a:cs typeface="Times New Roman" pitchFamily="18" charset="0"/>
              </a:rPr>
              <a:t>в 2018 году – 20 760,9 млн. рублей;</a:t>
            </a:r>
          </a:p>
          <a:p>
            <a:pPr marL="0" marR="0" indent="457200" algn="just" defTabSz="914400" rtl="0" eaLnBrk="0" fontAlgn="base" latinLnBrk="0" hangingPunct="0">
              <a:lnSpc>
                <a:spcPct val="100000"/>
              </a:lnSpc>
              <a:spcBef>
                <a:spcPct val="30000"/>
              </a:spcBef>
              <a:spcAft>
                <a:spcPct val="0"/>
              </a:spcAft>
              <a:buClrTx/>
              <a:buSzTx/>
              <a:buFontTx/>
              <a:buNone/>
              <a:tabLst/>
              <a:defRPr/>
            </a:pPr>
            <a:r>
              <a:rPr lang="ru-RU" sz="1200" i="0" kern="1200" baseline="0" dirty="0" smtClean="0">
                <a:solidFill>
                  <a:schemeClr val="tx1"/>
                </a:solidFill>
                <a:latin typeface="Times New Roman" pitchFamily="18" charset="0"/>
                <a:ea typeface="+mn-ea"/>
                <a:cs typeface="Times New Roman" pitchFamily="18" charset="0"/>
              </a:rPr>
              <a:t>в 2019 году – 21 836,6 млн. рублей.</a:t>
            </a:r>
            <a:endParaRPr lang="ru-RU" sz="1200" i="0" kern="1200" dirty="0" smtClean="0">
              <a:solidFill>
                <a:schemeClr val="tx1"/>
              </a:solidFill>
              <a:latin typeface="Times New Roman" pitchFamily="18" charset="0"/>
              <a:ea typeface="+mn-ea"/>
              <a:cs typeface="Times New Roman" pitchFamily="18" charset="0"/>
            </a:endParaRPr>
          </a:p>
          <a:p>
            <a:pPr marL="0" marR="0" indent="457200" algn="just" defTabSz="914400" rtl="0" eaLnBrk="0" fontAlgn="base" latinLnBrk="0" hangingPunct="0">
              <a:lnSpc>
                <a:spcPct val="100000"/>
              </a:lnSpc>
              <a:spcBef>
                <a:spcPct val="30000"/>
              </a:spcBef>
              <a:spcAft>
                <a:spcPct val="0"/>
              </a:spcAft>
              <a:buClrTx/>
              <a:buSzTx/>
              <a:buFontTx/>
              <a:buNone/>
              <a:tabLst/>
              <a:defRPr/>
            </a:pPr>
            <a:r>
              <a:rPr lang="ru-RU" sz="1200" i="0" kern="1200" baseline="0" dirty="0" smtClean="0">
                <a:solidFill>
                  <a:schemeClr val="tx1"/>
                </a:solidFill>
                <a:latin typeface="Times New Roman" pitchFamily="18" charset="0"/>
                <a:ea typeface="+mn-ea"/>
                <a:cs typeface="Times New Roman" pitchFamily="18" charset="0"/>
              </a:rPr>
              <a:t>Поступление средств по межтерриториальным расчетам за оказанную медицинскую помощь гражданам других субъектов РФ в медицинских организациях Архангельской области отражено как межбюджетные трансферты, передаваемые из бюджетов территориальных фондов ОМС других субъектов РФ, и составляет:</a:t>
            </a:r>
          </a:p>
          <a:p>
            <a:pPr marL="0" marR="0" indent="457200" algn="just" defTabSz="914400" rtl="0" eaLnBrk="0" fontAlgn="base" latinLnBrk="0" hangingPunct="0">
              <a:lnSpc>
                <a:spcPct val="100000"/>
              </a:lnSpc>
              <a:spcBef>
                <a:spcPct val="30000"/>
              </a:spcBef>
              <a:spcAft>
                <a:spcPct val="0"/>
              </a:spcAft>
              <a:buClrTx/>
              <a:buSzTx/>
              <a:buFontTx/>
              <a:buNone/>
              <a:tabLst/>
              <a:defRPr/>
            </a:pPr>
            <a:r>
              <a:rPr lang="ru-RU" sz="1200" i="0" kern="1200" baseline="0" dirty="0" smtClean="0">
                <a:solidFill>
                  <a:schemeClr val="tx1"/>
                </a:solidFill>
                <a:latin typeface="Times New Roman" pitchFamily="18" charset="0"/>
                <a:ea typeface="+mn-ea"/>
                <a:cs typeface="Times New Roman" pitchFamily="18" charset="0"/>
              </a:rPr>
              <a:t>в 2017 году – 260,0 млн. рублей;</a:t>
            </a:r>
          </a:p>
          <a:p>
            <a:pPr marL="0" marR="0" indent="457200" algn="just" defTabSz="914400" rtl="0" eaLnBrk="0" fontAlgn="base" latinLnBrk="0" hangingPunct="0">
              <a:lnSpc>
                <a:spcPct val="100000"/>
              </a:lnSpc>
              <a:spcBef>
                <a:spcPct val="30000"/>
              </a:spcBef>
              <a:spcAft>
                <a:spcPct val="0"/>
              </a:spcAft>
              <a:buClrTx/>
              <a:buSzTx/>
              <a:buFontTx/>
              <a:buNone/>
              <a:tabLst/>
              <a:defRPr/>
            </a:pPr>
            <a:r>
              <a:rPr lang="ru-RU" sz="1200" i="0" kern="1200" baseline="0" dirty="0" smtClean="0">
                <a:solidFill>
                  <a:schemeClr val="tx1"/>
                </a:solidFill>
                <a:latin typeface="Times New Roman" pitchFamily="18" charset="0"/>
                <a:ea typeface="+mn-ea"/>
                <a:cs typeface="Times New Roman" pitchFamily="18" charset="0"/>
              </a:rPr>
              <a:t>в 2018 году – 270,0 млн. рублей;</a:t>
            </a:r>
          </a:p>
          <a:p>
            <a:pPr marL="0" marR="0" indent="457200" algn="just" defTabSz="914400" rtl="0" eaLnBrk="0" fontAlgn="base" latinLnBrk="0" hangingPunct="0">
              <a:lnSpc>
                <a:spcPct val="100000"/>
              </a:lnSpc>
              <a:spcBef>
                <a:spcPct val="30000"/>
              </a:spcBef>
              <a:spcAft>
                <a:spcPct val="0"/>
              </a:spcAft>
              <a:buClrTx/>
              <a:buSzTx/>
              <a:buFontTx/>
              <a:buNone/>
              <a:tabLst/>
              <a:defRPr/>
            </a:pPr>
            <a:r>
              <a:rPr lang="ru-RU" sz="1200" i="0" kern="1200" baseline="0" dirty="0" smtClean="0">
                <a:solidFill>
                  <a:schemeClr val="tx1"/>
                </a:solidFill>
                <a:latin typeface="Times New Roman" pitchFamily="18" charset="0"/>
                <a:ea typeface="+mn-ea"/>
                <a:cs typeface="Times New Roman" pitchFamily="18" charset="0"/>
              </a:rPr>
              <a:t>в 2019 году – 280,0 млн. рублей.</a:t>
            </a:r>
            <a:endParaRPr lang="ru-RU" sz="1200" i="0" kern="1200" dirty="0" smtClean="0">
              <a:solidFill>
                <a:schemeClr val="tx1"/>
              </a:solidFill>
              <a:latin typeface="Times New Roman" pitchFamily="18" charset="0"/>
              <a:ea typeface="+mn-ea"/>
              <a:cs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fontScale="77500" lnSpcReduction="20000"/>
          </a:bodyPr>
          <a:lstStyle/>
          <a:p>
            <a:pPr marL="0" marR="0" indent="457200" algn="just" defTabSz="914400" rtl="0" eaLnBrk="0" fontAlgn="base" latinLnBrk="0" hangingPunct="0">
              <a:lnSpc>
                <a:spcPct val="100000"/>
              </a:lnSpc>
              <a:spcBef>
                <a:spcPts val="0"/>
              </a:spcBef>
              <a:spcAft>
                <a:spcPct val="0"/>
              </a:spcAft>
              <a:buClrTx/>
              <a:buSzTx/>
              <a:buFontTx/>
              <a:buNone/>
              <a:tabLst/>
              <a:defRPr/>
            </a:pPr>
            <a:r>
              <a:rPr lang="ru-RU" sz="1200" i="0" kern="1200" dirty="0" smtClean="0">
                <a:solidFill>
                  <a:schemeClr val="tx1"/>
                </a:solidFill>
                <a:latin typeface="Times New Roman" pitchFamily="18" charset="0"/>
                <a:ea typeface="+mn-ea"/>
                <a:cs typeface="Times New Roman" pitchFamily="18" charset="0"/>
              </a:rPr>
              <a:t>Основным источником формирования доходной части бюджета территориального фонда, в соответствии с Федеральным законом № 326-ФЗ, является субвенция, предоставляемая из бюджета Федерального фонда обязательного медицинского страхования.</a:t>
            </a:r>
            <a:endParaRPr lang="ru-RU" sz="1200" kern="1200" dirty="0" smtClean="0">
              <a:solidFill>
                <a:schemeClr val="tx1"/>
              </a:solidFill>
              <a:latin typeface="Times New Roman" pitchFamily="18" charset="0"/>
              <a:ea typeface="+mn-ea"/>
              <a:cs typeface="Times New Roman" pitchFamily="18" charset="0"/>
            </a:endParaRPr>
          </a:p>
          <a:p>
            <a:pPr marL="0" marR="0" indent="457200" algn="just" defTabSz="914400" rtl="0" eaLnBrk="0" fontAlgn="base" latinLnBrk="0" hangingPunct="0">
              <a:lnSpc>
                <a:spcPct val="100000"/>
              </a:lnSpc>
              <a:spcBef>
                <a:spcPct val="30000"/>
              </a:spcBef>
              <a:spcAft>
                <a:spcPct val="0"/>
              </a:spcAft>
              <a:buClrTx/>
              <a:buSzTx/>
              <a:buFontTx/>
              <a:buNone/>
              <a:tabLst/>
              <a:defRPr/>
            </a:pPr>
            <a:r>
              <a:rPr lang="ru-RU" sz="1200" kern="1200" dirty="0" smtClean="0">
                <a:solidFill>
                  <a:schemeClr val="tx1"/>
                </a:solidFill>
                <a:latin typeface="Times New Roman" pitchFamily="18" charset="0"/>
                <a:ea typeface="+mn-ea"/>
                <a:cs typeface="Times New Roman" pitchFamily="18" charset="0"/>
              </a:rPr>
              <a:t>Одним из условий предоставления субвенции ФОМС в полном объеме является соответствие объема бюджетных ассигнований на ОМС неработающего населения</a:t>
            </a:r>
            <a:r>
              <a:rPr lang="ru-RU" sz="1200" kern="1200" baseline="0" dirty="0" smtClean="0">
                <a:solidFill>
                  <a:schemeClr val="tx1"/>
                </a:solidFill>
                <a:latin typeface="Times New Roman" pitchFamily="18" charset="0"/>
                <a:ea typeface="+mn-ea"/>
                <a:cs typeface="Times New Roman" pitchFamily="18" charset="0"/>
              </a:rPr>
              <a:t>, утвержденного законом о бюджете субъекта РФ, размеру страховых взносов на ОМС неработающего населения, рассчитанному в соответствии с </a:t>
            </a:r>
            <a:r>
              <a:rPr lang="ru-RU" sz="1200" kern="1200" baseline="0" dirty="0" smtClean="0">
                <a:solidFill>
                  <a:schemeClr val="tx1"/>
                </a:solidFill>
                <a:latin typeface="Times New Roman" pitchFamily="18" charset="0"/>
                <a:ea typeface="+mn-ea"/>
                <a:cs typeface="Times New Roman" pitchFamily="18" charset="0"/>
              </a:rPr>
              <a:t>федеральными законами № 326-ФЗ и № 354-ФЗ.</a:t>
            </a:r>
            <a:endParaRPr lang="ru-RU" sz="1200" kern="1200" baseline="0" dirty="0" smtClean="0">
              <a:solidFill>
                <a:schemeClr val="tx1"/>
              </a:solidFill>
              <a:latin typeface="Times New Roman" pitchFamily="18" charset="0"/>
              <a:ea typeface="+mn-ea"/>
              <a:cs typeface="Times New Roman" pitchFamily="18" charset="0"/>
            </a:endParaRPr>
          </a:p>
          <a:p>
            <a:pPr marL="0" marR="0" indent="457200" algn="just" defTabSz="914400" rtl="0" eaLnBrk="0" fontAlgn="base" latinLnBrk="0" hangingPunct="0">
              <a:lnSpc>
                <a:spcPct val="100000"/>
              </a:lnSpc>
              <a:spcBef>
                <a:spcPct val="30000"/>
              </a:spcBef>
              <a:spcAft>
                <a:spcPct val="0"/>
              </a:spcAft>
              <a:buClrTx/>
              <a:buSzTx/>
              <a:buFontTx/>
              <a:buNone/>
              <a:tabLst/>
              <a:defRPr/>
            </a:pPr>
            <a:r>
              <a:rPr lang="ru-RU" sz="1200" kern="1200" dirty="0" smtClean="0">
                <a:solidFill>
                  <a:schemeClr val="tx1"/>
                </a:solidFill>
                <a:latin typeface="Times New Roman" pitchFamily="18" charset="0"/>
                <a:ea typeface="+mn-ea"/>
                <a:cs typeface="Times New Roman" pitchFamily="18" charset="0"/>
              </a:rPr>
              <a:t>Размер страховых взносов на </a:t>
            </a:r>
            <a:r>
              <a:rPr lang="ru-RU" sz="1200" b="0" i="0" kern="1200" baseline="0" dirty="0" smtClean="0">
                <a:solidFill>
                  <a:srgbClr val="000099"/>
                </a:solidFill>
                <a:latin typeface="Times New Roman" pitchFamily="18" charset="0"/>
                <a:ea typeface="Times New Roman"/>
                <a:cs typeface="Times New Roman" pitchFamily="18" charset="0"/>
              </a:rPr>
              <a:t>обязательное медицинское страхование неработающего населения рассчитан и предусмотрен в 2017 году в сумме 7 890,6  млн. рублей с увеличением к текущему году на 105,4 млн. рублей в связи с увеличением численности неработающих лиц, застрахованных по ОМС, в 2018 и 2019 годах – в сумме 8 534,5 млн. рублей с учетом коэффициента удорожания стоимости медицинских услуг 1,0816, предусмотренного проектом Федерального закона «О бюджете ФОМС на 2017 год и на плановый период 2018 и 2019 годов», увеличение к 2017 году составит 643,9 млн. рублей.</a:t>
            </a:r>
          </a:p>
          <a:p>
            <a:pPr marL="0" marR="0" indent="457200" algn="just" defTabSz="914400" rtl="0" eaLnBrk="0" fontAlgn="base" latinLnBrk="0" hangingPunct="0">
              <a:lnSpc>
                <a:spcPct val="100000"/>
              </a:lnSpc>
              <a:spcBef>
                <a:spcPct val="30000"/>
              </a:spcBef>
              <a:spcAft>
                <a:spcPct val="0"/>
              </a:spcAft>
              <a:buClrTx/>
              <a:buSzTx/>
              <a:buFontTx/>
              <a:buNone/>
              <a:tabLst/>
              <a:defRPr/>
            </a:pPr>
            <a:r>
              <a:rPr lang="ru-RU" sz="1200" b="0" i="0" kern="1200" baseline="0" dirty="0" smtClean="0">
                <a:solidFill>
                  <a:srgbClr val="000099"/>
                </a:solidFill>
                <a:latin typeface="Times New Roman" pitchFamily="18" charset="0"/>
                <a:ea typeface="Times New Roman"/>
                <a:cs typeface="Times New Roman" pitchFamily="18" charset="0"/>
              </a:rPr>
              <a:t>Размер с</a:t>
            </a:r>
            <a:r>
              <a:rPr lang="ru-RU" sz="1200" b="0" kern="1200" dirty="0" smtClean="0">
                <a:solidFill>
                  <a:srgbClr val="000099"/>
                </a:solidFill>
                <a:latin typeface="Times New Roman" pitchFamily="18" charset="0"/>
                <a:ea typeface="Times New Roman"/>
                <a:cs typeface="Times New Roman" pitchFamily="18" charset="0"/>
              </a:rPr>
              <a:t>убвенции из бюджета Федерального фонда обязательного медицинского страхования на 2017 год и на плановый период 2018 и 2019 годов </a:t>
            </a:r>
            <a:r>
              <a:rPr lang="ru-RU" sz="1200" i="0" kern="1200" dirty="0" smtClean="0">
                <a:solidFill>
                  <a:schemeClr val="tx1"/>
                </a:solidFill>
                <a:latin typeface="Times New Roman" pitchFamily="18" charset="0"/>
                <a:ea typeface="+mn-ea"/>
                <a:cs typeface="Times New Roman" pitchFamily="18" charset="0"/>
              </a:rPr>
              <a:t>рассчитан в соответствии </a:t>
            </a:r>
            <a:r>
              <a:rPr lang="ru-RU" sz="1200" kern="1200" dirty="0" smtClean="0">
                <a:solidFill>
                  <a:schemeClr val="tx1"/>
                </a:solidFill>
                <a:latin typeface="Times New Roman" pitchFamily="18" charset="0"/>
                <a:ea typeface="+mn-ea"/>
                <a:cs typeface="Times New Roman" pitchFamily="18" charset="0"/>
              </a:rPr>
              <a:t>с методикой распределения субвенций, предоставляемых из бюджета Федерального фонда обязательного медицинского страхования бюджетам территориальных фондов обязательного медицинского страхования на осуществление переданных органам государственной власти субъектов Российской Федерации полномочий Российской Федерации в сфере ОМС, утвержденной постановлением Правительства Российской Федерации от 05 мая 2012 года № 462</a:t>
            </a:r>
            <a:r>
              <a:rPr lang="ru-RU" sz="1200" i="0" kern="1200" dirty="0" smtClean="0">
                <a:solidFill>
                  <a:schemeClr val="tx1"/>
                </a:solidFill>
                <a:latin typeface="Times New Roman" pitchFamily="18" charset="0"/>
                <a:ea typeface="+mn-ea"/>
                <a:cs typeface="Times New Roman" pitchFamily="18" charset="0"/>
              </a:rPr>
              <a:t> и составляет:</a:t>
            </a:r>
          </a:p>
          <a:p>
            <a:pPr marL="0" marR="0" indent="457200" algn="just" defTabSz="914400" rtl="0" eaLnBrk="0" fontAlgn="base" latinLnBrk="0" hangingPunct="0">
              <a:lnSpc>
                <a:spcPct val="100000"/>
              </a:lnSpc>
              <a:spcBef>
                <a:spcPct val="30000"/>
              </a:spcBef>
              <a:spcAft>
                <a:spcPct val="0"/>
              </a:spcAft>
              <a:buClrTx/>
              <a:buSzTx/>
              <a:buFontTx/>
              <a:buNone/>
              <a:tabLst/>
              <a:defRPr/>
            </a:pPr>
            <a:r>
              <a:rPr lang="ru-RU" sz="1200" i="0" kern="1200" dirty="0" smtClean="0">
                <a:solidFill>
                  <a:schemeClr val="tx1"/>
                </a:solidFill>
                <a:latin typeface="Times New Roman" pitchFamily="18" charset="0"/>
                <a:ea typeface="+mn-ea"/>
                <a:cs typeface="Times New Roman" pitchFamily="18" charset="0"/>
              </a:rPr>
              <a:t>на 2017 год – 18 673,5 млн. рублей, увелич</a:t>
            </a:r>
            <a:r>
              <a:rPr lang="ru-RU" sz="1200" b="0" kern="1200" baseline="0" dirty="0" smtClean="0">
                <a:solidFill>
                  <a:srgbClr val="000099"/>
                </a:solidFill>
                <a:latin typeface="Times New Roman" pitchFamily="18" charset="0"/>
                <a:ea typeface="Times New Roman"/>
                <a:cs typeface="Times New Roman" pitchFamily="18" charset="0"/>
              </a:rPr>
              <a:t>ение относительно 2016 года на 1 699,9 млн. рублей за счет увеличения подушевого норматива финансирования с 8 438,9 рублей до 9 335,7 рублей;</a:t>
            </a:r>
          </a:p>
          <a:p>
            <a:pPr marL="0" marR="0" indent="457200" algn="just" defTabSz="914400" rtl="0" eaLnBrk="0" fontAlgn="base" latinLnBrk="0" hangingPunct="0">
              <a:lnSpc>
                <a:spcPct val="100000"/>
              </a:lnSpc>
              <a:spcBef>
                <a:spcPct val="30000"/>
              </a:spcBef>
              <a:spcAft>
                <a:spcPct val="0"/>
              </a:spcAft>
              <a:buClrTx/>
              <a:buSzTx/>
              <a:buFontTx/>
              <a:buNone/>
              <a:tabLst/>
              <a:defRPr/>
            </a:pPr>
            <a:r>
              <a:rPr lang="ru-RU" sz="1200" b="0" kern="1200" baseline="0" dirty="0" smtClean="0">
                <a:solidFill>
                  <a:srgbClr val="000099"/>
                </a:solidFill>
                <a:latin typeface="Times New Roman" pitchFamily="18" charset="0"/>
                <a:ea typeface="Times New Roman"/>
                <a:cs typeface="Times New Roman" pitchFamily="18" charset="0"/>
              </a:rPr>
              <a:t>на 2018 год – 20 760,9 млн. рублей;</a:t>
            </a:r>
          </a:p>
          <a:p>
            <a:pPr marL="0" marR="0" indent="457200" algn="just" defTabSz="914400" rtl="0" eaLnBrk="0" fontAlgn="base" latinLnBrk="0" hangingPunct="0">
              <a:lnSpc>
                <a:spcPct val="100000"/>
              </a:lnSpc>
              <a:spcBef>
                <a:spcPct val="30000"/>
              </a:spcBef>
              <a:spcAft>
                <a:spcPct val="0"/>
              </a:spcAft>
              <a:buClrTx/>
              <a:buSzTx/>
              <a:buFontTx/>
              <a:buNone/>
              <a:tabLst/>
              <a:defRPr/>
            </a:pPr>
            <a:r>
              <a:rPr lang="ru-RU" sz="1200" b="0" kern="1200" baseline="0" dirty="0" smtClean="0">
                <a:solidFill>
                  <a:srgbClr val="000099"/>
                </a:solidFill>
                <a:latin typeface="Times New Roman" pitchFamily="18" charset="0"/>
                <a:ea typeface="Times New Roman"/>
                <a:cs typeface="Times New Roman" pitchFamily="18" charset="0"/>
              </a:rPr>
              <a:t>на 2019 год – 21 836,6 млн. рублей.</a:t>
            </a:r>
          </a:p>
          <a:p>
            <a:pPr indent="457200" algn="just"/>
            <a:r>
              <a:rPr lang="ru-RU" sz="1200" kern="1200" dirty="0" smtClean="0">
                <a:solidFill>
                  <a:schemeClr val="tx1"/>
                </a:solidFill>
                <a:latin typeface="Times New Roman" pitchFamily="18" charset="0"/>
                <a:ea typeface="+mn-ea"/>
                <a:cs typeface="Times New Roman" pitchFamily="18" charset="0"/>
              </a:rPr>
              <a:t>В соответствии с указанной методикой размер субвенции определяется исходя из численности лиц, застрахованных по ОМС на территории Архангельской области, на 01 апреля 2016 года, норматива финансового обеспечения базовой программы ОМС за счет субвенций ФОМС на одно застрахованное лицо и коэффициента дифференциации для Архангельской области. Коэффициент</a:t>
            </a:r>
            <a:r>
              <a:rPr lang="ru-RU" sz="1200" kern="1200" baseline="0" dirty="0" smtClean="0">
                <a:solidFill>
                  <a:schemeClr val="tx1"/>
                </a:solidFill>
                <a:latin typeface="Times New Roman" pitchFamily="18" charset="0"/>
                <a:ea typeface="+mn-ea"/>
                <a:cs typeface="Times New Roman" pitchFamily="18" charset="0"/>
              </a:rPr>
              <a:t> дифференциации для Архангельской области, рассчитывается исходя из суммы </a:t>
            </a:r>
            <a:r>
              <a:rPr lang="ru-RU" sz="1200" kern="1200" dirty="0" smtClean="0">
                <a:solidFill>
                  <a:schemeClr val="tx1"/>
                </a:solidFill>
                <a:latin typeface="Times New Roman" pitchFamily="18" charset="0"/>
                <a:ea typeface="+mn-ea"/>
                <a:cs typeface="Times New Roman" pitchFamily="18" charset="0"/>
              </a:rPr>
              <a:t>средневзвешенного районного коэффициента к заработной плате и средневзвешенной процентной надбавки к заработной плате за стаж работы в районах Крайнего Севера и приравненных к ним местностях и индекса бюджетных расходов для Архангельской области.</a:t>
            </a:r>
          </a:p>
        </p:txBody>
      </p:sp>
      <p:sp>
        <p:nvSpPr>
          <p:cNvPr id="4" name="Номер слайда 3"/>
          <p:cNvSpPr>
            <a:spLocks noGrp="1"/>
          </p:cNvSpPr>
          <p:nvPr>
            <p:ph type="sldNum" sz="quarter" idx="10"/>
          </p:nvPr>
        </p:nvSpPr>
        <p:spPr/>
        <p:txBody>
          <a:bodyPr/>
          <a:lstStyle/>
          <a:p>
            <a:pPr>
              <a:defRPr/>
            </a:pPr>
            <a:fld id="{2AAFE889-8A20-4433-B3BE-38C50EF802D3}" type="slidenum">
              <a:rPr lang="ru-RU" smtClean="0"/>
              <a:pPr>
                <a:defRPr/>
              </a:pPr>
              <a:t>4</a:t>
            </a:fld>
            <a:endParaRPr lang="ru-RU"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xfrm>
            <a:off x="1143000" y="685800"/>
            <a:ext cx="4572000" cy="3429000"/>
          </a:xfrm>
          <a:prstGeom prst="rect">
            <a:avLst/>
          </a:prstGeom>
          <a:ln/>
        </p:spPr>
      </p:sp>
      <p:sp>
        <p:nvSpPr>
          <p:cNvPr id="20483" name="Rectangle 3"/>
          <p:cNvSpPr>
            <a:spLocks noGrp="1" noChangeArrowheads="1"/>
          </p:cNvSpPr>
          <p:nvPr>
            <p:ph type="body" idx="1"/>
          </p:nvPr>
        </p:nvSpPr>
        <p:spPr>
          <a:xfrm>
            <a:off x="685800" y="4343400"/>
            <a:ext cx="5486400" cy="4114800"/>
          </a:xfrm>
          <a:prstGeom prst="rect">
            <a:avLst/>
          </a:prstGeom>
          <a:noFill/>
          <a:ln/>
        </p:spPr>
        <p:txBody>
          <a:bodyPr>
            <a:normAutofit lnSpcReduction="10000"/>
          </a:bodyPr>
          <a:lstStyle/>
          <a:p>
            <a:pPr indent="457200" algn="just"/>
            <a:r>
              <a:rPr lang="ru-RU" sz="1200" kern="1200" dirty="0" smtClean="0">
                <a:solidFill>
                  <a:schemeClr val="tx1"/>
                </a:solidFill>
                <a:latin typeface="Times New Roman" pitchFamily="18" charset="0"/>
                <a:cs typeface="Times New Roman" pitchFamily="18" charset="0"/>
              </a:rPr>
              <a:t>Общий объем расходов бюджета территориального фонда на 2017 год определен на уровне 18 933,5 млн. рублей и сбалансирован с доходной частью бюджета. Расходы на 2018 год запланированы в размере 21 030,9 млн. рублей, на 2019 год – 22 116,6 млн. рублей.</a:t>
            </a:r>
          </a:p>
          <a:p>
            <a:pPr marL="0" marR="0" indent="457200" algn="just" defTabSz="914400" rtl="0" eaLnBrk="0" fontAlgn="base" latinLnBrk="0" hangingPunct="0">
              <a:lnSpc>
                <a:spcPct val="100000"/>
              </a:lnSpc>
              <a:spcBef>
                <a:spcPct val="30000"/>
              </a:spcBef>
              <a:spcAft>
                <a:spcPct val="0"/>
              </a:spcAft>
              <a:buClrTx/>
              <a:buSzTx/>
              <a:buFontTx/>
              <a:buNone/>
              <a:tabLst/>
              <a:defRPr/>
            </a:pPr>
            <a:r>
              <a:rPr lang="ru-RU" sz="1200" kern="1200" dirty="0" smtClean="0">
                <a:solidFill>
                  <a:schemeClr val="tx1"/>
                </a:solidFill>
                <a:latin typeface="Times New Roman" pitchFamily="18" charset="0"/>
                <a:cs typeface="Times New Roman" pitchFamily="18" charset="0"/>
              </a:rPr>
              <a:t>В 2017 году</a:t>
            </a:r>
            <a:r>
              <a:rPr lang="ru-RU" sz="1200" kern="1200" baseline="0" dirty="0" smtClean="0">
                <a:solidFill>
                  <a:schemeClr val="tx1"/>
                </a:solidFill>
                <a:latin typeface="Times New Roman" pitchFamily="18" charset="0"/>
                <a:cs typeface="Times New Roman" pitchFamily="18" charset="0"/>
              </a:rPr>
              <a:t> на финансовое обеспечение организации ОМС будет направлено 18 827,2 млн. рублей, в том числе за счет субвенции ФОМС 18 567,2 млн. рублей, в 2016 году финансовое обеспечение организации ОМС за счет субвенции ФОМС составляло 16 865,8 млн. рублей, рост к 2016 году - 1 701,4 млн. рублей.</a:t>
            </a:r>
          </a:p>
          <a:p>
            <a:pPr indent="457200" algn="just"/>
            <a:r>
              <a:rPr lang="ru-RU" sz="1200" kern="1200" baseline="0" dirty="0" smtClean="0">
                <a:solidFill>
                  <a:schemeClr val="tx1"/>
                </a:solidFill>
                <a:latin typeface="Times New Roman" pitchFamily="18" charset="0"/>
                <a:cs typeface="Times New Roman" pitchFamily="18" charset="0"/>
              </a:rPr>
              <a:t>На плановый период 2018 и 2019 годов расходы на финансовое обеспечение организации обязательного медицинского страхования запланированы в объеме 20 924,6 млн. рублей и 22 010,3 млн. рублей соответственно.</a:t>
            </a:r>
          </a:p>
          <a:p>
            <a:pPr marL="0" marR="0" indent="457200" algn="just" defTabSz="914400" rtl="0" eaLnBrk="0" fontAlgn="base" latinLnBrk="0" hangingPunct="0">
              <a:lnSpc>
                <a:spcPct val="100000"/>
              </a:lnSpc>
              <a:spcBef>
                <a:spcPct val="30000"/>
              </a:spcBef>
              <a:spcAft>
                <a:spcPct val="0"/>
              </a:spcAft>
              <a:buClrTx/>
              <a:buSzTx/>
              <a:buFontTx/>
              <a:buNone/>
              <a:tabLst/>
              <a:defRPr/>
            </a:pPr>
            <a:r>
              <a:rPr lang="ru-RU" sz="1200" dirty="0" smtClean="0">
                <a:latin typeface="Times New Roman" pitchFamily="18" charset="0"/>
                <a:cs typeface="Times New Roman" pitchFamily="18" charset="0"/>
              </a:rPr>
              <a:t>Расходы на обеспечение</a:t>
            </a:r>
            <a:r>
              <a:rPr lang="ru-RU" sz="1200" baseline="0" dirty="0" smtClean="0">
                <a:latin typeface="Times New Roman" pitchFamily="18" charset="0"/>
                <a:cs typeface="Times New Roman" pitchFamily="18" charset="0"/>
              </a:rPr>
              <a:t> </a:t>
            </a:r>
            <a:r>
              <a:rPr lang="ru-RU" sz="1200" dirty="0" smtClean="0">
                <a:latin typeface="Times New Roman" pitchFamily="18" charset="0"/>
                <a:cs typeface="Times New Roman" pitchFamily="18" charset="0"/>
              </a:rPr>
              <a:t>выполнения функций территориального фонда в 2017 году запланированы в сумме 106,3 млн. рублей со снижением к</a:t>
            </a:r>
            <a:r>
              <a:rPr lang="ru-RU" sz="1200" baseline="0" dirty="0" smtClean="0">
                <a:latin typeface="Times New Roman" pitchFamily="18" charset="0"/>
                <a:cs typeface="Times New Roman" pitchFamily="18" charset="0"/>
              </a:rPr>
              <a:t> уровню 2016 года на 1,5 млн. руб., и составляют 0,6 от субвенции ФОМС.</a:t>
            </a:r>
            <a:r>
              <a:rPr lang="ru-RU" sz="1200" u="none" dirty="0" smtClean="0">
                <a:latin typeface="Times New Roman" pitchFamily="18" charset="0"/>
                <a:cs typeface="Times New Roman" pitchFamily="18" charset="0"/>
              </a:rPr>
              <a:t> </a:t>
            </a:r>
            <a:r>
              <a:rPr lang="ru-RU" sz="1200" kern="1200" dirty="0" smtClean="0">
                <a:solidFill>
                  <a:schemeClr val="tx1"/>
                </a:solidFill>
                <a:latin typeface="Times New Roman" pitchFamily="18" charset="0"/>
                <a:cs typeface="Times New Roman" pitchFamily="18" charset="0"/>
              </a:rPr>
              <a:t>Сумма расходов на </a:t>
            </a:r>
            <a:r>
              <a:rPr lang="ru-RU" sz="1200" kern="1200" dirty="0" smtClean="0">
                <a:solidFill>
                  <a:schemeClr val="tx1"/>
                </a:solidFill>
                <a:latin typeface="Times New Roman" pitchFamily="18" charset="0"/>
                <a:cs typeface="Times New Roman" pitchFamily="18" charset="0"/>
              </a:rPr>
              <a:t>обеспечение выполнения функций территориального фонда </a:t>
            </a:r>
            <a:r>
              <a:rPr lang="ru-RU" sz="1200" kern="1200" dirty="0" smtClean="0">
                <a:solidFill>
                  <a:schemeClr val="tx1"/>
                </a:solidFill>
                <a:latin typeface="Times New Roman" pitchFamily="18" charset="0"/>
                <a:cs typeface="Times New Roman" pitchFamily="18" charset="0"/>
              </a:rPr>
              <a:t>определена на основании проекта Сметы расходов.</a:t>
            </a:r>
          </a:p>
          <a:p>
            <a:pPr marL="0" marR="0" indent="457200" algn="just" defTabSz="914400" rtl="0" eaLnBrk="0" fontAlgn="base" latinLnBrk="0" hangingPunct="0">
              <a:lnSpc>
                <a:spcPct val="100000"/>
              </a:lnSpc>
              <a:spcBef>
                <a:spcPct val="30000"/>
              </a:spcBef>
              <a:spcAft>
                <a:spcPct val="0"/>
              </a:spcAft>
              <a:buClrTx/>
              <a:buSzTx/>
              <a:buFontTx/>
              <a:buNone/>
              <a:tabLst/>
              <a:defRPr/>
            </a:pPr>
            <a:r>
              <a:rPr lang="ru-RU" sz="1200" kern="1200" dirty="0" smtClean="0">
                <a:solidFill>
                  <a:schemeClr val="tx1"/>
                </a:solidFill>
                <a:latin typeface="Times New Roman" pitchFamily="18" charset="0"/>
                <a:cs typeface="Times New Roman" pitchFamily="18" charset="0"/>
              </a:rPr>
              <a:t>На плановый период 2018 и 2019 годов данные расходы в законопроекте запланированы на уровне 2017 года.</a:t>
            </a:r>
          </a:p>
        </p:txBody>
      </p:sp>
      <p:sp>
        <p:nvSpPr>
          <p:cNvPr id="4" name="Номер слайда 3"/>
          <p:cNvSpPr>
            <a:spLocks noGrp="1"/>
          </p:cNvSpPr>
          <p:nvPr>
            <p:ph type="sldNum" sz="quarter" idx="10"/>
          </p:nvPr>
        </p:nvSpPr>
        <p:spPr/>
        <p:txBody>
          <a:bodyPr/>
          <a:lstStyle/>
          <a:p>
            <a:pPr>
              <a:defRPr/>
            </a:pPr>
            <a:fld id="{2AAFE889-8A20-4433-B3BE-38C50EF802D3}" type="slidenum">
              <a:rPr lang="ru-RU" smtClean="0"/>
              <a:pPr>
                <a:defRPr/>
              </a:pPr>
              <a:t>5</a:t>
            </a:fld>
            <a:endParaRPr lang="ru-RU"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457200" algn="just" defTabSz="914400" rtl="0" eaLnBrk="0" fontAlgn="base" latinLnBrk="0" hangingPunct="0">
              <a:lnSpc>
                <a:spcPct val="90000"/>
              </a:lnSpc>
              <a:spcBef>
                <a:spcPct val="30000"/>
              </a:spcBef>
              <a:spcAft>
                <a:spcPct val="0"/>
              </a:spcAft>
              <a:buClrTx/>
              <a:buSzTx/>
              <a:buFontTx/>
              <a:buNone/>
              <a:tabLst/>
              <a:defRPr/>
            </a:pPr>
            <a:r>
              <a:rPr lang="ru-RU" sz="1200" b="0" i="0" kern="1200" dirty="0" smtClean="0">
                <a:solidFill>
                  <a:schemeClr val="tx1"/>
                </a:solidFill>
                <a:latin typeface="Times New Roman" pitchFamily="18" charset="0"/>
                <a:ea typeface="+mn-ea"/>
                <a:cs typeface="Times New Roman" pitchFamily="18" charset="0"/>
              </a:rPr>
              <a:t>Стоимость территориальной</a:t>
            </a:r>
            <a:r>
              <a:rPr lang="ru-RU" sz="1200" b="0" i="0" kern="1200" baseline="0" dirty="0" smtClean="0">
                <a:solidFill>
                  <a:schemeClr val="tx1"/>
                </a:solidFill>
                <a:latin typeface="Times New Roman" pitchFamily="18" charset="0"/>
                <a:ea typeface="+mn-ea"/>
                <a:cs typeface="Times New Roman" pitchFamily="18" charset="0"/>
              </a:rPr>
              <a:t> программы ОМС в 2017 году составит 18 567,2  млн. рублей, в плановом периоде 2018 и 2019 годов – 20 244,6 млн. рублей и 21 310,4 млн. рублей соответственно.</a:t>
            </a:r>
          </a:p>
          <a:p>
            <a:pPr marL="0" marR="0" indent="457200" algn="just" defTabSz="914400" rtl="0" eaLnBrk="0" fontAlgn="base" latinLnBrk="0" hangingPunct="0">
              <a:lnSpc>
                <a:spcPct val="90000"/>
              </a:lnSpc>
              <a:spcBef>
                <a:spcPct val="30000"/>
              </a:spcBef>
              <a:spcAft>
                <a:spcPct val="0"/>
              </a:spcAft>
              <a:buClrTx/>
              <a:buSzTx/>
              <a:buFontTx/>
              <a:buNone/>
              <a:tabLst/>
              <a:defRPr/>
            </a:pPr>
            <a:r>
              <a:rPr lang="ru-RU" sz="1200" b="0" i="0" kern="1200" baseline="0" dirty="0" smtClean="0">
                <a:solidFill>
                  <a:schemeClr val="tx1"/>
                </a:solidFill>
                <a:latin typeface="Times New Roman" pitchFamily="18" charset="0"/>
                <a:ea typeface="+mn-ea"/>
                <a:cs typeface="Times New Roman" pitchFamily="18" charset="0"/>
              </a:rPr>
              <a:t>На оплату медицинской помощи в 2017 году планируется направить 18 341,8 млн. рублей, в плановом периоде 2018 и 2019 годов – 20 402,4 млн. рублей и </a:t>
            </a:r>
            <a:r>
              <a:rPr lang="ru-RU" sz="1200" b="0" i="0" kern="1200" baseline="0" smtClean="0">
                <a:solidFill>
                  <a:schemeClr val="tx1"/>
                </a:solidFill>
                <a:latin typeface="Times New Roman" pitchFamily="18" charset="0"/>
                <a:ea typeface="+mn-ea"/>
                <a:cs typeface="Times New Roman" pitchFamily="18" charset="0"/>
              </a:rPr>
              <a:t>21 464,3 </a:t>
            </a:r>
            <a:r>
              <a:rPr lang="ru-RU" sz="1200" b="0" i="0" kern="1200" baseline="0" dirty="0" smtClean="0">
                <a:solidFill>
                  <a:schemeClr val="tx1"/>
                </a:solidFill>
                <a:latin typeface="Times New Roman" pitchFamily="18" charset="0"/>
                <a:ea typeface="+mn-ea"/>
                <a:cs typeface="Times New Roman" pitchFamily="18" charset="0"/>
              </a:rPr>
              <a:t>млн. рублей соответственно.</a:t>
            </a:r>
            <a:endParaRPr lang="ru-RU" sz="1200" b="0" i="0" kern="1200" dirty="0" smtClean="0">
              <a:solidFill>
                <a:schemeClr val="tx1"/>
              </a:solidFill>
              <a:latin typeface="Times New Roman" pitchFamily="18" charset="0"/>
              <a:ea typeface="+mn-ea"/>
              <a:cs typeface="Times New Roman" pitchFamily="18" charset="0"/>
            </a:endParaRPr>
          </a:p>
          <a:p>
            <a:pPr marL="0" marR="0" indent="457200" algn="just" defTabSz="914400" rtl="0" eaLnBrk="0" fontAlgn="base" latinLnBrk="0" hangingPunct="0">
              <a:lnSpc>
                <a:spcPct val="90000"/>
              </a:lnSpc>
              <a:spcBef>
                <a:spcPct val="30000"/>
              </a:spcBef>
              <a:spcAft>
                <a:spcPct val="0"/>
              </a:spcAft>
              <a:buClrTx/>
              <a:buSzTx/>
              <a:buFontTx/>
              <a:buNone/>
              <a:tabLst/>
              <a:defRPr/>
            </a:pPr>
            <a:r>
              <a:rPr lang="ru-RU" sz="1200" b="0" i="0" kern="1200" dirty="0" smtClean="0">
                <a:solidFill>
                  <a:schemeClr val="tx1"/>
                </a:solidFill>
                <a:latin typeface="Times New Roman" pitchFamily="18" charset="0"/>
                <a:ea typeface="+mn-ea"/>
                <a:cs typeface="Times New Roman" pitchFamily="18" charset="0"/>
              </a:rPr>
              <a:t>В соответствии с частью 18 статьи 38 федерального закона № 326-ФЗ законопроектом предлагается установить норматив расходов на ведение дела по обязательному медицинскому страхованию страховыми медицинскими организациями в размере 1,3 процента от суммы средств, поступивших в страховую медицинскую организацию по дифференцированным подушевым нормативам. Исходя из данного норматива на</a:t>
            </a:r>
            <a:r>
              <a:rPr lang="ru-RU" sz="1200" b="0" i="0" kern="1200" baseline="0" dirty="0" smtClean="0">
                <a:solidFill>
                  <a:schemeClr val="tx1"/>
                </a:solidFill>
                <a:latin typeface="Times New Roman" pitchFamily="18" charset="0"/>
                <a:ea typeface="+mn-ea"/>
                <a:cs typeface="Times New Roman" pitchFamily="18" charset="0"/>
              </a:rPr>
              <a:t> ведение дела в 2017 году будет направлено 225,4 млн. рублей, в плановом периоде 2018 и 2019 годов – 252,2 млн. рублей и 266,0 млн. рублей соответственно.</a:t>
            </a:r>
            <a:endParaRPr lang="ru-RU" sz="1200" b="0" i="0" kern="1200" dirty="0" smtClean="0">
              <a:solidFill>
                <a:schemeClr val="tx1"/>
              </a:solidFill>
              <a:latin typeface="Times New Roman" pitchFamily="18" charset="0"/>
              <a:ea typeface="+mn-ea"/>
              <a:cs typeface="Times New Roman" pitchFamily="18" charset="0"/>
            </a:endParaRPr>
          </a:p>
          <a:p>
            <a:pPr indent="457200" algn="just"/>
            <a:r>
              <a:rPr lang="ru-RU" sz="1200" kern="1200" dirty="0" smtClean="0">
                <a:solidFill>
                  <a:schemeClr val="tx1"/>
                </a:solidFill>
                <a:latin typeface="Times New Roman" pitchFamily="18" charset="0"/>
                <a:ea typeface="+mn-ea"/>
                <a:cs typeface="Times New Roman" pitchFamily="18" charset="0"/>
              </a:rPr>
              <a:t>В целях обеспечения финансовой устойчивости обязательного медицинского страхования на территории Архангельской области проектом областного закона предлагается установить размер нормированного страхового запаса территориального фонда на 2017 год в сумме 1 400,0 млн. рублей.</a:t>
            </a:r>
          </a:p>
        </p:txBody>
      </p:sp>
      <p:sp>
        <p:nvSpPr>
          <p:cNvPr id="4" name="Номер слайда 3"/>
          <p:cNvSpPr>
            <a:spLocks noGrp="1"/>
          </p:cNvSpPr>
          <p:nvPr>
            <p:ph type="sldNum" sz="quarter" idx="10"/>
          </p:nvPr>
        </p:nvSpPr>
        <p:spPr/>
        <p:txBody>
          <a:bodyPr/>
          <a:lstStyle/>
          <a:p>
            <a:pPr>
              <a:defRPr/>
            </a:pPr>
            <a:fld id="{2AAFE889-8A20-4433-B3BE-38C50EF802D3}" type="slidenum">
              <a:rPr lang="ru-RU" smtClean="0"/>
              <a:pPr>
                <a:defRPr/>
              </a:pPr>
              <a:t>6</a:t>
            </a:fld>
            <a:endParaRPr lang="ru-RU"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xfrm>
            <a:off x="1143000" y="685800"/>
            <a:ext cx="4572000" cy="3429000"/>
          </a:xfrm>
          <a:prstGeom prst="rect">
            <a:avLst/>
          </a:prstGeom>
          <a:ln/>
        </p:spPr>
      </p:sp>
      <p:sp>
        <p:nvSpPr>
          <p:cNvPr id="22531" name="Rectangle 3"/>
          <p:cNvSpPr>
            <a:spLocks noGrp="1" noChangeArrowheads="1"/>
          </p:cNvSpPr>
          <p:nvPr>
            <p:ph type="body" idx="1"/>
          </p:nvPr>
        </p:nvSpPr>
        <p:spPr>
          <a:xfrm>
            <a:off x="685800" y="4343400"/>
            <a:ext cx="5486400" cy="4114800"/>
          </a:xfrm>
          <a:prstGeom prst="rect">
            <a:avLst/>
          </a:prstGeom>
          <a:noFill/>
          <a:ln/>
        </p:spPr>
        <p:txBody>
          <a:bodyPr>
            <a:normAutofit/>
          </a:bodyPr>
          <a:lstStyle/>
          <a:p>
            <a:r>
              <a:rPr lang="ru-RU" i="1" u="sng" dirty="0" smtClean="0"/>
              <a:t>Кроме того, законопроектом о бюджете ФОМС на</a:t>
            </a:r>
            <a:r>
              <a:rPr lang="ru-RU" i="1" u="sng" baseline="0" dirty="0" smtClean="0"/>
              <a:t> 2017 год и на плановый период 2018 и 2019 годов предусмотрено</a:t>
            </a:r>
            <a:r>
              <a:rPr lang="ru-RU" i="1" u="sng" dirty="0" smtClean="0"/>
              <a:t>:</a:t>
            </a:r>
          </a:p>
          <a:p>
            <a:pPr marL="228600" indent="-228600">
              <a:buAutoNum type="arabicPeriod"/>
            </a:pPr>
            <a:r>
              <a:rPr lang="ru-RU" i="1" dirty="0" smtClean="0"/>
              <a:t>Продолжение в 2017 году осуществления единовременных компенсационных выплат в размере 1 млн. рублей медицинским работникам в возрасте до 50 лет, имеющим высшее образование, прибывшим на работу в сельский населенный пункт, либо рабочий поселок, либо поселок городского типа, на условиях софинансирования указанных выплат из бюджета ФОМС в размере 60</a:t>
            </a:r>
            <a:r>
              <a:rPr lang="ru-RU" i="1" baseline="0" dirty="0" smtClean="0"/>
              <a:t> </a:t>
            </a:r>
            <a:r>
              <a:rPr lang="ru-RU" i="1" dirty="0" smtClean="0"/>
              <a:t>процентов. </a:t>
            </a:r>
          </a:p>
          <a:p>
            <a:pPr marL="228600" indent="-228600">
              <a:buAutoNum type="arabicPeriod"/>
            </a:pPr>
            <a:r>
              <a:rPr lang="ru-RU" i="1" dirty="0" smtClean="0"/>
              <a:t>Направление целевых средств на оплату высокотехнологичной медицинской помощи, не включенной в базовую программу ОМС:</a:t>
            </a:r>
          </a:p>
          <a:p>
            <a:pPr marL="228600" indent="-228600">
              <a:buNone/>
            </a:pPr>
            <a:r>
              <a:rPr lang="ru-RU" i="1" dirty="0" smtClean="0"/>
              <a:t>     - на выполнение государственного задания федеральными государственными учреждениями, подведомственными ФОИВ, в размере 90,7 млрд. рублей</a:t>
            </a:r>
            <a:r>
              <a:rPr lang="ru-RU" i="1" baseline="0" dirty="0" smtClean="0"/>
              <a:t> (из бюджета ФОМС напрямую в ФГУ);</a:t>
            </a:r>
          </a:p>
          <a:p>
            <a:pPr marL="228600" indent="-228600">
              <a:buNone/>
            </a:pPr>
            <a:r>
              <a:rPr lang="ru-RU" i="1" baseline="0" dirty="0" smtClean="0"/>
              <a:t>     - на софинансирование расходных обязательств субъектов РФ, возникающих при оказании </a:t>
            </a:r>
            <a:r>
              <a:rPr lang="ru-RU" i="1" dirty="0" smtClean="0"/>
              <a:t>высокотехнологичной медицинской помощи медицинскими организациями субъектов РФ, в размере 6 млрд. рублей (из бюджета ФОМС</a:t>
            </a:r>
            <a:r>
              <a:rPr lang="ru-RU" i="1" baseline="0" dirty="0" smtClean="0"/>
              <a:t> в бюджет субъекта РФ через бюджеты территориальных фондов ОМС).</a:t>
            </a:r>
            <a:endParaRPr lang="ru-RU" i="1" dirty="0" smtClean="0"/>
          </a:p>
        </p:txBody>
      </p:sp>
      <p:sp>
        <p:nvSpPr>
          <p:cNvPr id="4" name="Номер слайда 3"/>
          <p:cNvSpPr>
            <a:spLocks noGrp="1"/>
          </p:cNvSpPr>
          <p:nvPr>
            <p:ph type="sldNum" sz="quarter" idx="10"/>
          </p:nvPr>
        </p:nvSpPr>
        <p:spPr/>
        <p:txBody>
          <a:bodyPr/>
          <a:lstStyle/>
          <a:p>
            <a:pPr>
              <a:defRPr/>
            </a:pPr>
            <a:fld id="{2AAFE889-8A20-4433-B3BE-38C50EF802D3}" type="slidenum">
              <a:rPr lang="ru-RU" smtClean="0"/>
              <a:pPr>
                <a:defRPr/>
              </a:pPr>
              <a:t>7</a:t>
            </a:fld>
            <a:endParaRPr lang="ru-RU"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Образ слайда 1"/>
          <p:cNvSpPr>
            <a:spLocks noGrp="1" noRot="1" noChangeAspect="1" noTextEdit="1"/>
          </p:cNvSpPr>
          <p:nvPr>
            <p:ph type="sldImg"/>
          </p:nvPr>
        </p:nvSpPr>
        <p:spPr>
          <a:xfrm>
            <a:off x="1143000" y="685800"/>
            <a:ext cx="4572000" cy="3429000"/>
          </a:xfrm>
          <a:prstGeom prst="rect">
            <a:avLst/>
          </a:prstGeom>
          <a:ln/>
        </p:spPr>
      </p:sp>
      <p:sp>
        <p:nvSpPr>
          <p:cNvPr id="24579" name="Заметки 2"/>
          <p:cNvSpPr>
            <a:spLocks noGrp="1"/>
          </p:cNvSpPr>
          <p:nvPr>
            <p:ph type="body" idx="1"/>
          </p:nvPr>
        </p:nvSpPr>
        <p:spPr>
          <a:xfrm>
            <a:off x="685800" y="4343400"/>
            <a:ext cx="5486400" cy="4114800"/>
          </a:xfrm>
          <a:prstGeom prst="rect">
            <a:avLst/>
          </a:prstGeom>
          <a:noFill/>
          <a:ln/>
        </p:spPr>
        <p:txBody>
          <a:bodyPr/>
          <a:lstStyle/>
          <a:p>
            <a:endParaRPr lang="ru-RU" dirty="0" smtClean="0"/>
          </a:p>
        </p:txBody>
      </p:sp>
      <p:sp>
        <p:nvSpPr>
          <p:cNvPr id="24580" name="Номер слайда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483DFB53-045D-4FA1-8F65-1C66E393D192}" type="slidenum">
              <a:rPr lang="ru-RU" sz="1200"/>
              <a:pPr algn="r"/>
              <a:t>8</a:t>
            </a:fld>
            <a:endParaRPr lang="ru-RU" sz="1200" dirty="0"/>
          </a:p>
        </p:txBody>
      </p:sp>
      <p:sp>
        <p:nvSpPr>
          <p:cNvPr id="5" name="Номер слайда 4"/>
          <p:cNvSpPr>
            <a:spLocks noGrp="1"/>
          </p:cNvSpPr>
          <p:nvPr>
            <p:ph type="sldNum" sz="quarter" idx="10"/>
          </p:nvPr>
        </p:nvSpPr>
        <p:spPr/>
        <p:txBody>
          <a:bodyPr/>
          <a:lstStyle/>
          <a:p>
            <a:pPr>
              <a:defRPr/>
            </a:pPr>
            <a:fld id="{2AAFE889-8A20-4433-B3BE-38C50EF802D3}" type="slidenum">
              <a:rPr lang="ru-RU" smtClean="0"/>
              <a:pPr>
                <a:defRPr/>
              </a:pPr>
              <a:t>8</a:t>
            </a:fld>
            <a:endParaRPr lang="ru-R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ru-RU" sz="2400" dirty="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a:defRPr/>
              </a:pPr>
              <a:endParaRPr lang="ru-RU" sz="2400" dirty="0">
                <a:latin typeface="Times New Roman" pitchFamily="18" charset="0"/>
              </a:endParaRPr>
            </a:p>
          </p:txBody>
        </p:sp>
        <p:grpSp>
          <p:nvGrpSpPr>
            <p:cNvPr id="3"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a:defRPr/>
                </a:pPr>
                <a:endParaRPr lang="ru-RU" sz="2400" dirty="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a:defRPr/>
                </a:pPr>
                <a:endParaRPr lang="ru-RU" sz="2400" dirty="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a:defRPr/>
                </a:pPr>
                <a:endParaRPr lang="ru-RU" sz="2400" dirty="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a:defRPr/>
                </a:pPr>
                <a:endParaRPr lang="ru-RU" sz="2400" dirty="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a:defRPr/>
                </a:pPr>
                <a:endParaRPr lang="ru-RU" sz="2400" dirty="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a:defRPr/>
                </a:pPr>
                <a:endParaRPr lang="ru-RU" sz="2400" dirty="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a:defRPr/>
                </a:pPr>
                <a:endParaRPr lang="ru-RU" sz="2400" dirty="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a:defRPr/>
                </a:pPr>
                <a:endParaRPr lang="ru-RU" sz="2400" dirty="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a:defRPr/>
                </a:pPr>
                <a:endParaRPr lang="ru-RU" sz="2400" dirty="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a:defRPr/>
                </a:pPr>
                <a:endParaRPr lang="ru-RU" sz="2400" dirty="0">
                  <a:latin typeface="Times New Roman" pitchFamily="18" charset="0"/>
                </a:endParaRPr>
              </a:p>
            </p:txBody>
          </p:sp>
        </p:grpSp>
      </p:grpSp>
      <p:sp>
        <p:nvSpPr>
          <p:cNvPr id="11283"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ru-RU" smtClean="0"/>
              <a:t>Образец заголовка</a:t>
            </a:r>
            <a:endParaRPr lang="ru-RU"/>
          </a:p>
        </p:txBody>
      </p:sp>
      <p:sp>
        <p:nvSpPr>
          <p:cNvPr id="11284"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ru-RU" smtClean="0"/>
              <a:t>Образец подзаголовка</a:t>
            </a:r>
            <a:endParaRPr lang="ru-RU"/>
          </a:p>
        </p:txBody>
      </p:sp>
      <p:sp>
        <p:nvSpPr>
          <p:cNvPr id="18" name="Rectangle 16"/>
          <p:cNvSpPr>
            <a:spLocks noGrp="1" noChangeArrowheads="1"/>
          </p:cNvSpPr>
          <p:nvPr>
            <p:ph type="dt" sz="half" idx="10"/>
          </p:nvPr>
        </p:nvSpPr>
        <p:spPr>
          <a:xfrm>
            <a:off x="457200" y="6248400"/>
            <a:ext cx="2133600" cy="457200"/>
          </a:xfrm>
        </p:spPr>
        <p:txBody>
          <a:bodyPr/>
          <a:lstStyle>
            <a:lvl1pPr>
              <a:defRPr/>
            </a:lvl1pPr>
          </a:lstStyle>
          <a:p>
            <a:pPr>
              <a:defRPr/>
            </a:pPr>
            <a:endParaRPr lang="ru-RU" dirty="0"/>
          </a:p>
        </p:txBody>
      </p:sp>
      <p:sp>
        <p:nvSpPr>
          <p:cNvPr id="19" name="Rectangle 17"/>
          <p:cNvSpPr>
            <a:spLocks noGrp="1" noChangeArrowheads="1"/>
          </p:cNvSpPr>
          <p:nvPr>
            <p:ph type="ftr" sz="quarter" idx="11"/>
          </p:nvPr>
        </p:nvSpPr>
        <p:spPr/>
        <p:txBody>
          <a:bodyPr/>
          <a:lstStyle>
            <a:lvl1pPr>
              <a:defRPr/>
            </a:lvl1pPr>
          </a:lstStyle>
          <a:p>
            <a:pPr>
              <a:defRPr/>
            </a:pPr>
            <a:endParaRPr lang="ru-RU" dirty="0"/>
          </a:p>
        </p:txBody>
      </p:sp>
      <p:sp>
        <p:nvSpPr>
          <p:cNvPr id="20" name="Rectangle 18"/>
          <p:cNvSpPr>
            <a:spLocks noGrp="1" noChangeArrowheads="1"/>
          </p:cNvSpPr>
          <p:nvPr>
            <p:ph type="sldNum" sz="quarter" idx="12"/>
          </p:nvPr>
        </p:nvSpPr>
        <p:spPr/>
        <p:txBody>
          <a:bodyPr/>
          <a:lstStyle>
            <a:lvl1pPr>
              <a:defRPr/>
            </a:lvl1pPr>
          </a:lstStyle>
          <a:p>
            <a:pPr>
              <a:defRPr/>
            </a:pPr>
            <a:fld id="{BE828B69-0939-45EC-AB9C-A084AA640658}" type="slidenum">
              <a:rPr lang="ru-RU" smtClean="0"/>
              <a:pPr>
                <a:defRPr/>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ftr" sz="quarter" idx="10"/>
          </p:nvPr>
        </p:nvSpPr>
        <p:spPr>
          <a:ln/>
        </p:spPr>
        <p:txBody>
          <a:bodyPr/>
          <a:lstStyle>
            <a:lvl1pPr>
              <a:defRPr/>
            </a:lvl1pPr>
          </a:lstStyle>
          <a:p>
            <a:pPr>
              <a:defRPr/>
            </a:pPr>
            <a:endParaRPr lang="ru-RU" dirty="0"/>
          </a:p>
        </p:txBody>
      </p:sp>
      <p:sp>
        <p:nvSpPr>
          <p:cNvPr id="5" name="Rectangle 3"/>
          <p:cNvSpPr>
            <a:spLocks noGrp="1" noChangeArrowheads="1"/>
          </p:cNvSpPr>
          <p:nvPr>
            <p:ph type="sldNum" sz="quarter" idx="11"/>
          </p:nvPr>
        </p:nvSpPr>
        <p:spPr>
          <a:ln/>
        </p:spPr>
        <p:txBody>
          <a:bodyPr/>
          <a:lstStyle>
            <a:lvl1pPr>
              <a:defRPr/>
            </a:lvl1pPr>
          </a:lstStyle>
          <a:p>
            <a:pPr>
              <a:defRPr/>
            </a:pPr>
            <a:fld id="{569AEB66-70D6-4D41-B57D-C2FA2D6449CE}" type="slidenum">
              <a:rPr lang="ru-RU" smtClean="0"/>
              <a:pPr>
                <a:defRPr/>
              </a:pPr>
              <a:t>‹#›</a:t>
            </a:fld>
            <a:endParaRPr lang="ru-RU" dirty="0"/>
          </a:p>
        </p:txBody>
      </p:sp>
      <p:sp>
        <p:nvSpPr>
          <p:cNvPr id="6" name="Rectangle 16"/>
          <p:cNvSpPr>
            <a:spLocks noGrp="1" noChangeArrowheads="1"/>
          </p:cNvSpPr>
          <p:nvPr>
            <p:ph type="dt" sz="half" idx="12"/>
          </p:nvPr>
        </p:nvSpPr>
        <p:spPr>
          <a:ln/>
        </p:spPr>
        <p:txBody>
          <a:bodyPr/>
          <a:lstStyle>
            <a:lvl1pPr>
              <a:defRPr/>
            </a:lvl1pPr>
          </a:lstStyle>
          <a:p>
            <a:pPr>
              <a:defRPr/>
            </a:pPr>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457200"/>
            <a:ext cx="2057400" cy="54102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457200"/>
            <a:ext cx="601980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ftr" sz="quarter" idx="10"/>
          </p:nvPr>
        </p:nvSpPr>
        <p:spPr>
          <a:ln/>
        </p:spPr>
        <p:txBody>
          <a:bodyPr/>
          <a:lstStyle>
            <a:lvl1pPr>
              <a:defRPr/>
            </a:lvl1pPr>
          </a:lstStyle>
          <a:p>
            <a:pPr>
              <a:defRPr/>
            </a:pPr>
            <a:endParaRPr lang="ru-RU" dirty="0"/>
          </a:p>
        </p:txBody>
      </p:sp>
      <p:sp>
        <p:nvSpPr>
          <p:cNvPr id="5" name="Rectangle 3"/>
          <p:cNvSpPr>
            <a:spLocks noGrp="1" noChangeArrowheads="1"/>
          </p:cNvSpPr>
          <p:nvPr>
            <p:ph type="sldNum" sz="quarter" idx="11"/>
          </p:nvPr>
        </p:nvSpPr>
        <p:spPr>
          <a:ln/>
        </p:spPr>
        <p:txBody>
          <a:bodyPr/>
          <a:lstStyle>
            <a:lvl1pPr>
              <a:defRPr/>
            </a:lvl1pPr>
          </a:lstStyle>
          <a:p>
            <a:pPr>
              <a:defRPr/>
            </a:pPr>
            <a:fld id="{1EA87242-C513-4D97-AD86-CFE503B96151}" type="slidenum">
              <a:rPr lang="ru-RU" smtClean="0"/>
              <a:pPr>
                <a:defRPr/>
              </a:pPr>
              <a:t>‹#›</a:t>
            </a:fld>
            <a:endParaRPr lang="ru-RU" dirty="0"/>
          </a:p>
        </p:txBody>
      </p:sp>
      <p:sp>
        <p:nvSpPr>
          <p:cNvPr id="6" name="Rectangle 16"/>
          <p:cNvSpPr>
            <a:spLocks noGrp="1" noChangeArrowheads="1"/>
          </p:cNvSpPr>
          <p:nvPr>
            <p:ph type="dt" sz="half" idx="12"/>
          </p:nvPr>
        </p:nvSpPr>
        <p:spPr>
          <a:ln/>
        </p:spPr>
        <p:txBody>
          <a:bodyPr/>
          <a:lstStyle>
            <a:lvl1pPr>
              <a:defRPr/>
            </a:lvl1pPr>
          </a:lstStyle>
          <a:p>
            <a:pPr>
              <a:defRPr/>
            </a:pPr>
            <a:endParaRPr lang="ru-RU"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Объект">
    <p:spTree>
      <p:nvGrpSpPr>
        <p:cNvPr id="1" name=""/>
        <p:cNvGrpSpPr/>
        <p:nvPr/>
      </p:nvGrpSpPr>
      <p:grpSpPr>
        <a:xfrm>
          <a:off x="0" y="0"/>
          <a:ext cx="0" cy="0"/>
          <a:chOff x="0" y="0"/>
          <a:chExt cx="0" cy="0"/>
        </a:xfrm>
      </p:grpSpPr>
      <p:sp>
        <p:nvSpPr>
          <p:cNvPr id="2" name="Содержимое 1"/>
          <p:cNvSpPr>
            <a:spLocks noGrp="1"/>
          </p:cNvSpPr>
          <p:nvPr>
            <p:ph/>
          </p:nvPr>
        </p:nvSpPr>
        <p:spPr>
          <a:xfrm>
            <a:off x="457200" y="457200"/>
            <a:ext cx="8229600" cy="5410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3" name="Rectangle 2"/>
          <p:cNvSpPr>
            <a:spLocks noGrp="1" noChangeArrowheads="1"/>
          </p:cNvSpPr>
          <p:nvPr>
            <p:ph type="ftr" sz="quarter" idx="10"/>
          </p:nvPr>
        </p:nvSpPr>
        <p:spPr>
          <a:ln/>
        </p:spPr>
        <p:txBody>
          <a:bodyPr/>
          <a:lstStyle>
            <a:lvl1pPr>
              <a:defRPr/>
            </a:lvl1pPr>
          </a:lstStyle>
          <a:p>
            <a:pPr>
              <a:defRPr/>
            </a:pPr>
            <a:endParaRPr lang="ru-RU" dirty="0"/>
          </a:p>
        </p:txBody>
      </p:sp>
      <p:sp>
        <p:nvSpPr>
          <p:cNvPr id="4" name="Rectangle 3"/>
          <p:cNvSpPr>
            <a:spLocks noGrp="1" noChangeArrowheads="1"/>
          </p:cNvSpPr>
          <p:nvPr>
            <p:ph type="sldNum" sz="quarter" idx="11"/>
          </p:nvPr>
        </p:nvSpPr>
        <p:spPr>
          <a:ln/>
        </p:spPr>
        <p:txBody>
          <a:bodyPr/>
          <a:lstStyle>
            <a:lvl1pPr>
              <a:defRPr/>
            </a:lvl1pPr>
          </a:lstStyle>
          <a:p>
            <a:pPr>
              <a:defRPr/>
            </a:pPr>
            <a:fld id="{ABA79DCC-97F2-45B9-977A-759DA1C41199}" type="slidenum">
              <a:rPr lang="ru-RU" smtClean="0"/>
              <a:pPr>
                <a:defRPr/>
              </a:pPr>
              <a:t>‹#›</a:t>
            </a:fld>
            <a:endParaRPr lang="ru-RU" dirty="0"/>
          </a:p>
        </p:txBody>
      </p:sp>
      <p:sp>
        <p:nvSpPr>
          <p:cNvPr id="5" name="Rectangle 16"/>
          <p:cNvSpPr>
            <a:spLocks noGrp="1" noChangeArrowheads="1"/>
          </p:cNvSpPr>
          <p:nvPr>
            <p:ph type="dt" sz="half" idx="12"/>
          </p:nvPr>
        </p:nvSpPr>
        <p:spPr>
          <a:ln/>
        </p:spPr>
        <p:txBody>
          <a:bodyPr/>
          <a:lstStyle>
            <a:lvl1pPr>
              <a:defRPr/>
            </a:lvl1pPr>
          </a:lstStyle>
          <a:p>
            <a:pPr>
              <a:defRPr/>
            </a:pPr>
            <a:endParaRPr lang="ru-RU" dirty="0"/>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ftr" sz="quarter" idx="10"/>
          </p:nvPr>
        </p:nvSpPr>
        <p:spPr>
          <a:ln/>
        </p:spPr>
        <p:txBody>
          <a:bodyPr/>
          <a:lstStyle>
            <a:lvl1pPr>
              <a:defRPr/>
            </a:lvl1pPr>
          </a:lstStyle>
          <a:p>
            <a:pPr>
              <a:defRPr/>
            </a:pPr>
            <a:endParaRPr lang="ru-RU" dirty="0"/>
          </a:p>
        </p:txBody>
      </p:sp>
      <p:sp>
        <p:nvSpPr>
          <p:cNvPr id="5" name="Rectangle 3"/>
          <p:cNvSpPr>
            <a:spLocks noGrp="1" noChangeArrowheads="1"/>
          </p:cNvSpPr>
          <p:nvPr>
            <p:ph type="sldNum" sz="quarter" idx="11"/>
          </p:nvPr>
        </p:nvSpPr>
        <p:spPr>
          <a:ln/>
        </p:spPr>
        <p:txBody>
          <a:bodyPr/>
          <a:lstStyle>
            <a:lvl1pPr>
              <a:defRPr/>
            </a:lvl1pPr>
          </a:lstStyle>
          <a:p>
            <a:pPr>
              <a:defRPr/>
            </a:pPr>
            <a:fld id="{8A76ACAC-1F84-4B24-87D0-5AEBBBA47922}" type="slidenum">
              <a:rPr lang="ru-RU" smtClean="0"/>
              <a:pPr>
                <a:defRPr/>
              </a:pPr>
              <a:t>‹#›</a:t>
            </a:fld>
            <a:endParaRPr lang="ru-RU" dirty="0"/>
          </a:p>
        </p:txBody>
      </p:sp>
      <p:sp>
        <p:nvSpPr>
          <p:cNvPr id="6" name="Rectangle 16"/>
          <p:cNvSpPr>
            <a:spLocks noGrp="1" noChangeArrowheads="1"/>
          </p:cNvSpPr>
          <p:nvPr>
            <p:ph type="dt" sz="half" idx="12"/>
          </p:nvPr>
        </p:nvSpPr>
        <p:spPr>
          <a:ln/>
        </p:spPr>
        <p:txBody>
          <a:bodyPr/>
          <a:lstStyle>
            <a:lvl1pPr>
              <a:defRPr/>
            </a:lvl1pPr>
          </a:lstStyle>
          <a:p>
            <a:pPr>
              <a:defRPr/>
            </a:pPr>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2"/>
          <p:cNvSpPr>
            <a:spLocks noGrp="1" noChangeArrowheads="1"/>
          </p:cNvSpPr>
          <p:nvPr>
            <p:ph type="ftr" sz="quarter" idx="10"/>
          </p:nvPr>
        </p:nvSpPr>
        <p:spPr>
          <a:ln/>
        </p:spPr>
        <p:txBody>
          <a:bodyPr/>
          <a:lstStyle>
            <a:lvl1pPr>
              <a:defRPr/>
            </a:lvl1pPr>
          </a:lstStyle>
          <a:p>
            <a:pPr>
              <a:defRPr/>
            </a:pPr>
            <a:endParaRPr lang="ru-RU" dirty="0"/>
          </a:p>
        </p:txBody>
      </p:sp>
      <p:sp>
        <p:nvSpPr>
          <p:cNvPr id="5" name="Rectangle 3"/>
          <p:cNvSpPr>
            <a:spLocks noGrp="1" noChangeArrowheads="1"/>
          </p:cNvSpPr>
          <p:nvPr>
            <p:ph type="sldNum" sz="quarter" idx="11"/>
          </p:nvPr>
        </p:nvSpPr>
        <p:spPr>
          <a:ln/>
        </p:spPr>
        <p:txBody>
          <a:bodyPr/>
          <a:lstStyle>
            <a:lvl1pPr>
              <a:defRPr/>
            </a:lvl1pPr>
          </a:lstStyle>
          <a:p>
            <a:pPr>
              <a:defRPr/>
            </a:pPr>
            <a:fld id="{A7BA3B71-E76E-4C45-B1A6-EAF5BCD981F4}" type="slidenum">
              <a:rPr lang="ru-RU" smtClean="0"/>
              <a:pPr>
                <a:defRPr/>
              </a:pPr>
              <a:t>‹#›</a:t>
            </a:fld>
            <a:endParaRPr lang="ru-RU" dirty="0"/>
          </a:p>
        </p:txBody>
      </p:sp>
      <p:sp>
        <p:nvSpPr>
          <p:cNvPr id="6" name="Rectangle 16"/>
          <p:cNvSpPr>
            <a:spLocks noGrp="1" noChangeArrowheads="1"/>
          </p:cNvSpPr>
          <p:nvPr>
            <p:ph type="dt" sz="half" idx="12"/>
          </p:nvPr>
        </p:nvSpPr>
        <p:spPr>
          <a:ln/>
        </p:spPr>
        <p:txBody>
          <a:bodyPr/>
          <a:lstStyle>
            <a:lvl1pPr>
              <a:defRPr/>
            </a:lvl1pPr>
          </a:lstStyle>
          <a:p>
            <a:pPr>
              <a:defRPr/>
            </a:pPr>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2"/>
          <p:cNvSpPr>
            <a:spLocks noGrp="1" noChangeArrowheads="1"/>
          </p:cNvSpPr>
          <p:nvPr>
            <p:ph type="ftr" sz="quarter" idx="10"/>
          </p:nvPr>
        </p:nvSpPr>
        <p:spPr>
          <a:ln/>
        </p:spPr>
        <p:txBody>
          <a:bodyPr/>
          <a:lstStyle>
            <a:lvl1pPr>
              <a:defRPr/>
            </a:lvl1pPr>
          </a:lstStyle>
          <a:p>
            <a:pPr>
              <a:defRPr/>
            </a:pPr>
            <a:endParaRPr lang="ru-RU" dirty="0"/>
          </a:p>
        </p:txBody>
      </p:sp>
      <p:sp>
        <p:nvSpPr>
          <p:cNvPr id="6" name="Rectangle 3"/>
          <p:cNvSpPr>
            <a:spLocks noGrp="1" noChangeArrowheads="1"/>
          </p:cNvSpPr>
          <p:nvPr>
            <p:ph type="sldNum" sz="quarter" idx="11"/>
          </p:nvPr>
        </p:nvSpPr>
        <p:spPr>
          <a:ln/>
        </p:spPr>
        <p:txBody>
          <a:bodyPr/>
          <a:lstStyle>
            <a:lvl1pPr>
              <a:defRPr/>
            </a:lvl1pPr>
          </a:lstStyle>
          <a:p>
            <a:pPr>
              <a:defRPr/>
            </a:pPr>
            <a:fld id="{01E6B3B2-91FC-4704-850A-E9CE69BEEEE9}" type="slidenum">
              <a:rPr lang="ru-RU" smtClean="0"/>
              <a:pPr>
                <a:defRPr/>
              </a:pPr>
              <a:t>‹#›</a:t>
            </a:fld>
            <a:endParaRPr lang="ru-RU" dirty="0"/>
          </a:p>
        </p:txBody>
      </p:sp>
      <p:sp>
        <p:nvSpPr>
          <p:cNvPr id="7" name="Rectangle 16"/>
          <p:cNvSpPr>
            <a:spLocks noGrp="1" noChangeArrowheads="1"/>
          </p:cNvSpPr>
          <p:nvPr>
            <p:ph type="dt" sz="half" idx="12"/>
          </p:nvPr>
        </p:nvSpPr>
        <p:spPr>
          <a:ln/>
        </p:spPr>
        <p:txBody>
          <a:bodyPr/>
          <a:lstStyle>
            <a:lvl1pPr>
              <a:defRPr/>
            </a:lvl1pPr>
          </a:lstStyle>
          <a:p>
            <a:pPr>
              <a:defRPr/>
            </a:pPr>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2"/>
          <p:cNvSpPr>
            <a:spLocks noGrp="1" noChangeArrowheads="1"/>
          </p:cNvSpPr>
          <p:nvPr>
            <p:ph type="ftr" sz="quarter" idx="10"/>
          </p:nvPr>
        </p:nvSpPr>
        <p:spPr>
          <a:ln/>
        </p:spPr>
        <p:txBody>
          <a:bodyPr/>
          <a:lstStyle>
            <a:lvl1pPr>
              <a:defRPr/>
            </a:lvl1pPr>
          </a:lstStyle>
          <a:p>
            <a:pPr>
              <a:defRPr/>
            </a:pPr>
            <a:endParaRPr lang="ru-RU" dirty="0"/>
          </a:p>
        </p:txBody>
      </p:sp>
      <p:sp>
        <p:nvSpPr>
          <p:cNvPr id="8" name="Rectangle 3"/>
          <p:cNvSpPr>
            <a:spLocks noGrp="1" noChangeArrowheads="1"/>
          </p:cNvSpPr>
          <p:nvPr>
            <p:ph type="sldNum" sz="quarter" idx="11"/>
          </p:nvPr>
        </p:nvSpPr>
        <p:spPr>
          <a:ln/>
        </p:spPr>
        <p:txBody>
          <a:bodyPr/>
          <a:lstStyle>
            <a:lvl1pPr>
              <a:defRPr/>
            </a:lvl1pPr>
          </a:lstStyle>
          <a:p>
            <a:pPr>
              <a:defRPr/>
            </a:pPr>
            <a:fld id="{F3E73BC3-1A7E-4275-BF92-25531BE145D4}" type="slidenum">
              <a:rPr lang="ru-RU" smtClean="0"/>
              <a:pPr>
                <a:defRPr/>
              </a:pPr>
              <a:t>‹#›</a:t>
            </a:fld>
            <a:endParaRPr lang="ru-RU" dirty="0"/>
          </a:p>
        </p:txBody>
      </p:sp>
      <p:sp>
        <p:nvSpPr>
          <p:cNvPr id="9" name="Rectangle 16"/>
          <p:cNvSpPr>
            <a:spLocks noGrp="1" noChangeArrowheads="1"/>
          </p:cNvSpPr>
          <p:nvPr>
            <p:ph type="dt" sz="half" idx="12"/>
          </p:nvPr>
        </p:nvSpPr>
        <p:spPr>
          <a:ln/>
        </p:spPr>
        <p:txBody>
          <a:bodyPr/>
          <a:lstStyle>
            <a:lvl1pPr>
              <a:defRPr/>
            </a:lvl1pPr>
          </a:lstStyle>
          <a:p>
            <a:pPr>
              <a:defRPr/>
            </a:pPr>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2"/>
          <p:cNvSpPr>
            <a:spLocks noGrp="1" noChangeArrowheads="1"/>
          </p:cNvSpPr>
          <p:nvPr>
            <p:ph type="ftr" sz="quarter" idx="10"/>
          </p:nvPr>
        </p:nvSpPr>
        <p:spPr>
          <a:ln/>
        </p:spPr>
        <p:txBody>
          <a:bodyPr/>
          <a:lstStyle>
            <a:lvl1pPr>
              <a:defRPr/>
            </a:lvl1pPr>
          </a:lstStyle>
          <a:p>
            <a:pPr>
              <a:defRPr/>
            </a:pPr>
            <a:endParaRPr lang="ru-RU" dirty="0"/>
          </a:p>
        </p:txBody>
      </p:sp>
      <p:sp>
        <p:nvSpPr>
          <p:cNvPr id="4" name="Rectangle 3"/>
          <p:cNvSpPr>
            <a:spLocks noGrp="1" noChangeArrowheads="1"/>
          </p:cNvSpPr>
          <p:nvPr>
            <p:ph type="sldNum" sz="quarter" idx="11"/>
          </p:nvPr>
        </p:nvSpPr>
        <p:spPr>
          <a:ln/>
        </p:spPr>
        <p:txBody>
          <a:bodyPr/>
          <a:lstStyle>
            <a:lvl1pPr>
              <a:defRPr/>
            </a:lvl1pPr>
          </a:lstStyle>
          <a:p>
            <a:pPr>
              <a:defRPr/>
            </a:pPr>
            <a:fld id="{8A1C89B8-49A9-4070-9888-0206717082E9}" type="slidenum">
              <a:rPr lang="ru-RU" smtClean="0"/>
              <a:pPr>
                <a:defRPr/>
              </a:pPr>
              <a:t>‹#›</a:t>
            </a:fld>
            <a:endParaRPr lang="ru-RU" dirty="0"/>
          </a:p>
        </p:txBody>
      </p:sp>
      <p:sp>
        <p:nvSpPr>
          <p:cNvPr id="5" name="Rectangle 16"/>
          <p:cNvSpPr>
            <a:spLocks noGrp="1" noChangeArrowheads="1"/>
          </p:cNvSpPr>
          <p:nvPr>
            <p:ph type="dt" sz="half" idx="12"/>
          </p:nvPr>
        </p:nvSpPr>
        <p:spPr>
          <a:ln/>
        </p:spPr>
        <p:txBody>
          <a:bodyPr/>
          <a:lstStyle>
            <a:lvl1pPr>
              <a:defRPr/>
            </a:lvl1pPr>
          </a:lstStyle>
          <a:p>
            <a:pPr>
              <a:defRPr/>
            </a:pPr>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ru-RU" dirty="0"/>
          </a:p>
        </p:txBody>
      </p:sp>
      <p:sp>
        <p:nvSpPr>
          <p:cNvPr id="3" name="Rectangle 3"/>
          <p:cNvSpPr>
            <a:spLocks noGrp="1" noChangeArrowheads="1"/>
          </p:cNvSpPr>
          <p:nvPr>
            <p:ph type="sldNum" sz="quarter" idx="11"/>
          </p:nvPr>
        </p:nvSpPr>
        <p:spPr>
          <a:ln/>
        </p:spPr>
        <p:txBody>
          <a:bodyPr/>
          <a:lstStyle>
            <a:lvl1pPr>
              <a:defRPr/>
            </a:lvl1pPr>
          </a:lstStyle>
          <a:p>
            <a:pPr>
              <a:defRPr/>
            </a:pPr>
            <a:fld id="{1325D63D-05FF-4A2A-86E9-EE0BCE157FEB}" type="slidenum">
              <a:rPr lang="ru-RU" smtClean="0"/>
              <a:pPr>
                <a:defRPr/>
              </a:pPr>
              <a:t>‹#›</a:t>
            </a:fld>
            <a:endParaRPr lang="ru-RU" dirty="0"/>
          </a:p>
        </p:txBody>
      </p:sp>
      <p:sp>
        <p:nvSpPr>
          <p:cNvPr id="4" name="Rectangle 16"/>
          <p:cNvSpPr>
            <a:spLocks noGrp="1" noChangeArrowheads="1"/>
          </p:cNvSpPr>
          <p:nvPr>
            <p:ph type="dt" sz="half" idx="12"/>
          </p:nvPr>
        </p:nvSpPr>
        <p:spPr>
          <a:ln/>
        </p:spPr>
        <p:txBody>
          <a:bodyPr/>
          <a:lstStyle>
            <a:lvl1pPr>
              <a:defRPr/>
            </a:lvl1pPr>
          </a:lstStyle>
          <a:p>
            <a:pPr>
              <a:defRPr/>
            </a:pPr>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
          <p:cNvSpPr>
            <a:spLocks noGrp="1" noChangeArrowheads="1"/>
          </p:cNvSpPr>
          <p:nvPr>
            <p:ph type="ftr" sz="quarter" idx="10"/>
          </p:nvPr>
        </p:nvSpPr>
        <p:spPr>
          <a:ln/>
        </p:spPr>
        <p:txBody>
          <a:bodyPr/>
          <a:lstStyle>
            <a:lvl1pPr>
              <a:defRPr/>
            </a:lvl1pPr>
          </a:lstStyle>
          <a:p>
            <a:pPr>
              <a:defRPr/>
            </a:pPr>
            <a:endParaRPr lang="ru-RU" dirty="0"/>
          </a:p>
        </p:txBody>
      </p:sp>
      <p:sp>
        <p:nvSpPr>
          <p:cNvPr id="6" name="Rectangle 3"/>
          <p:cNvSpPr>
            <a:spLocks noGrp="1" noChangeArrowheads="1"/>
          </p:cNvSpPr>
          <p:nvPr>
            <p:ph type="sldNum" sz="quarter" idx="11"/>
          </p:nvPr>
        </p:nvSpPr>
        <p:spPr>
          <a:ln/>
        </p:spPr>
        <p:txBody>
          <a:bodyPr/>
          <a:lstStyle>
            <a:lvl1pPr>
              <a:defRPr/>
            </a:lvl1pPr>
          </a:lstStyle>
          <a:p>
            <a:pPr>
              <a:defRPr/>
            </a:pPr>
            <a:fld id="{6535B9D2-4DC1-4E03-A0B7-6565F2C8569F}" type="slidenum">
              <a:rPr lang="ru-RU" smtClean="0"/>
              <a:pPr>
                <a:defRPr/>
              </a:pPr>
              <a:t>‹#›</a:t>
            </a:fld>
            <a:endParaRPr lang="ru-RU" dirty="0"/>
          </a:p>
        </p:txBody>
      </p:sp>
      <p:sp>
        <p:nvSpPr>
          <p:cNvPr id="7" name="Rectangle 16"/>
          <p:cNvSpPr>
            <a:spLocks noGrp="1" noChangeArrowheads="1"/>
          </p:cNvSpPr>
          <p:nvPr>
            <p:ph type="dt" sz="half" idx="12"/>
          </p:nvPr>
        </p:nvSpPr>
        <p:spPr>
          <a:ln/>
        </p:spPr>
        <p:txBody>
          <a:bodyPr/>
          <a:lstStyle>
            <a:lvl1pPr>
              <a:defRPr/>
            </a:lvl1pPr>
          </a:lstStyle>
          <a:p>
            <a:pPr>
              <a:defRPr/>
            </a:pPr>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dirty="0" smtClean="0"/>
              <a:t>Вставка рисунка</a:t>
            </a:r>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
          <p:cNvSpPr>
            <a:spLocks noGrp="1" noChangeArrowheads="1"/>
          </p:cNvSpPr>
          <p:nvPr>
            <p:ph type="ftr" sz="quarter" idx="10"/>
          </p:nvPr>
        </p:nvSpPr>
        <p:spPr>
          <a:ln/>
        </p:spPr>
        <p:txBody>
          <a:bodyPr/>
          <a:lstStyle>
            <a:lvl1pPr>
              <a:defRPr/>
            </a:lvl1pPr>
          </a:lstStyle>
          <a:p>
            <a:pPr>
              <a:defRPr/>
            </a:pPr>
            <a:endParaRPr lang="ru-RU" dirty="0"/>
          </a:p>
        </p:txBody>
      </p:sp>
      <p:sp>
        <p:nvSpPr>
          <p:cNvPr id="6" name="Rectangle 3"/>
          <p:cNvSpPr>
            <a:spLocks noGrp="1" noChangeArrowheads="1"/>
          </p:cNvSpPr>
          <p:nvPr>
            <p:ph type="sldNum" sz="quarter" idx="11"/>
          </p:nvPr>
        </p:nvSpPr>
        <p:spPr>
          <a:ln/>
        </p:spPr>
        <p:txBody>
          <a:bodyPr/>
          <a:lstStyle>
            <a:lvl1pPr>
              <a:defRPr/>
            </a:lvl1pPr>
          </a:lstStyle>
          <a:p>
            <a:pPr>
              <a:defRPr/>
            </a:pPr>
            <a:fld id="{B100E2FB-246C-4AF8-816B-44EBA92859F5}" type="slidenum">
              <a:rPr lang="ru-RU" smtClean="0"/>
              <a:pPr>
                <a:defRPr/>
              </a:pPr>
              <a:t>‹#›</a:t>
            </a:fld>
            <a:endParaRPr lang="ru-RU" dirty="0"/>
          </a:p>
        </p:txBody>
      </p:sp>
      <p:sp>
        <p:nvSpPr>
          <p:cNvPr id="7" name="Rectangle 16"/>
          <p:cNvSpPr>
            <a:spLocks noGrp="1" noChangeArrowheads="1"/>
          </p:cNvSpPr>
          <p:nvPr>
            <p:ph type="dt" sz="half" idx="12"/>
          </p:nvPr>
        </p:nvSpPr>
        <p:spPr>
          <a:ln/>
        </p:spPr>
        <p:txBody>
          <a:bodyPr/>
          <a:lstStyle>
            <a:lvl1pPr>
              <a:defRPr/>
            </a:lvl1pPr>
          </a:lstStyle>
          <a:p>
            <a:pPr>
              <a:defRPr/>
            </a:pPr>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pPr>
              <a:defRPr/>
            </a:pPr>
            <a:endParaRPr lang="ru-RU" dirty="0"/>
          </a:p>
        </p:txBody>
      </p:sp>
      <p:sp>
        <p:nvSpPr>
          <p:cNvPr id="10243"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pPr>
              <a:defRPr/>
            </a:pPr>
            <a:fld id="{ABA79DCC-97F2-45B9-977A-759DA1C41199}" type="slidenum">
              <a:rPr lang="ru-RU" smtClean="0"/>
              <a:pPr>
                <a:defRPr/>
              </a:pPr>
              <a:t>‹#›</a:t>
            </a:fld>
            <a:endParaRPr lang="ru-RU" dirty="0"/>
          </a:p>
        </p:txBody>
      </p:sp>
      <p:grpSp>
        <p:nvGrpSpPr>
          <p:cNvPr id="2" name="Group 4"/>
          <p:cNvGrpSpPr>
            <a:grpSpLocks/>
          </p:cNvGrpSpPr>
          <p:nvPr/>
        </p:nvGrpSpPr>
        <p:grpSpPr bwMode="auto">
          <a:xfrm>
            <a:off x="0" y="0"/>
            <a:ext cx="9144000" cy="546100"/>
            <a:chOff x="0" y="0"/>
            <a:chExt cx="5760" cy="344"/>
          </a:xfrm>
        </p:grpSpPr>
        <p:sp>
          <p:nvSpPr>
            <p:cNvPr id="10245"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ru-RU" sz="2400" dirty="0">
                <a:latin typeface="Times New Roman" pitchFamily="18" charset="0"/>
              </a:endParaRPr>
            </a:p>
          </p:txBody>
        </p:sp>
        <p:sp>
          <p:nvSpPr>
            <p:cNvPr id="10246"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a:defRPr/>
              </a:pPr>
              <a:endParaRPr lang="ru-RU" sz="2400" dirty="0">
                <a:latin typeface="Times New Roman" pitchFamily="18" charset="0"/>
              </a:endParaRPr>
            </a:p>
          </p:txBody>
        </p:sp>
        <p:sp>
          <p:nvSpPr>
            <p:cNvPr id="10247"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a:defRPr/>
              </a:pPr>
              <a:endParaRPr lang="ru-RU" dirty="0">
                <a:solidFill>
                  <a:schemeClr val="hlink"/>
                </a:solidFill>
              </a:endParaRPr>
            </a:p>
          </p:txBody>
        </p:sp>
        <p:sp>
          <p:nvSpPr>
            <p:cNvPr id="10248"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a:defRPr/>
              </a:pPr>
              <a:endParaRPr lang="ru-RU" dirty="0">
                <a:solidFill>
                  <a:schemeClr val="hlink"/>
                </a:solidFill>
              </a:endParaRPr>
            </a:p>
          </p:txBody>
        </p:sp>
        <p:sp>
          <p:nvSpPr>
            <p:cNvPr id="10249"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a:defRPr/>
              </a:pPr>
              <a:endParaRPr lang="ru-RU" dirty="0">
                <a:solidFill>
                  <a:schemeClr val="accent2"/>
                </a:solidFill>
              </a:endParaRPr>
            </a:p>
          </p:txBody>
        </p:sp>
        <p:sp>
          <p:nvSpPr>
            <p:cNvPr id="10250"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a:defRPr/>
              </a:pPr>
              <a:endParaRPr lang="ru-RU" dirty="0">
                <a:solidFill>
                  <a:schemeClr val="hlink"/>
                </a:solidFill>
              </a:endParaRPr>
            </a:p>
          </p:txBody>
        </p:sp>
        <p:sp>
          <p:nvSpPr>
            <p:cNvPr id="10251"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a:defRPr/>
              </a:pPr>
              <a:endParaRPr lang="ru-RU" sz="2400" dirty="0">
                <a:latin typeface="Times New Roman" pitchFamily="18" charset="0"/>
              </a:endParaRPr>
            </a:p>
          </p:txBody>
        </p:sp>
        <p:sp>
          <p:nvSpPr>
            <p:cNvPr id="10252"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a:defRPr/>
              </a:pPr>
              <a:endParaRPr lang="ru-RU" dirty="0">
                <a:solidFill>
                  <a:schemeClr val="accent2"/>
                </a:solidFill>
              </a:endParaRPr>
            </a:p>
          </p:txBody>
        </p:sp>
        <p:sp>
          <p:nvSpPr>
            <p:cNvPr id="10253"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a:defRPr/>
              </a:pPr>
              <a:endParaRPr lang="ru-RU" dirty="0">
                <a:solidFill>
                  <a:schemeClr val="accent2"/>
                </a:solidFill>
              </a:endParaRPr>
            </a:p>
          </p:txBody>
        </p:sp>
      </p:grpSp>
      <p:sp>
        <p:nvSpPr>
          <p:cNvPr id="2053"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2054"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56"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ru-RU"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rtl="0" eaLnBrk="1" fontAlgn="base" hangingPunct="1">
        <a:spcBef>
          <a:spcPct val="0"/>
        </a:spcBef>
        <a:spcAft>
          <a:spcPct val="0"/>
        </a:spcAft>
        <a:defRPr sz="4400">
          <a:solidFill>
            <a:schemeClr val="tx1"/>
          </a:solidFill>
          <a:latin typeface="+mj-lt"/>
          <a:ea typeface="+mj-ea"/>
          <a:cs typeface="+mj-cs"/>
        </a:defRPr>
      </a:lvl1pPr>
      <a:lvl2pPr algn="l" rtl="0" eaLnBrk="1" fontAlgn="base" hangingPunct="1">
        <a:spcBef>
          <a:spcPct val="0"/>
        </a:spcBef>
        <a:spcAft>
          <a:spcPct val="0"/>
        </a:spcAft>
        <a:defRPr sz="4400">
          <a:solidFill>
            <a:schemeClr val="tx1"/>
          </a:solidFill>
          <a:latin typeface="Arial" charset="0"/>
        </a:defRPr>
      </a:lvl2pPr>
      <a:lvl3pPr algn="l" rtl="0" eaLnBrk="1" fontAlgn="base" hangingPunct="1">
        <a:spcBef>
          <a:spcPct val="0"/>
        </a:spcBef>
        <a:spcAft>
          <a:spcPct val="0"/>
        </a:spcAft>
        <a:defRPr sz="4400">
          <a:solidFill>
            <a:schemeClr val="tx1"/>
          </a:solidFill>
          <a:latin typeface="Arial" charset="0"/>
        </a:defRPr>
      </a:lvl3pPr>
      <a:lvl4pPr algn="l" rtl="0" eaLnBrk="1" fontAlgn="base" hangingPunct="1">
        <a:spcBef>
          <a:spcPct val="0"/>
        </a:spcBef>
        <a:spcAft>
          <a:spcPct val="0"/>
        </a:spcAft>
        <a:defRPr sz="4400">
          <a:solidFill>
            <a:schemeClr val="tx1"/>
          </a:solidFill>
          <a:latin typeface="Arial" charset="0"/>
        </a:defRPr>
      </a:lvl4pPr>
      <a:lvl5pPr algn="l" rtl="0" eaLnBrk="1" fontAlgn="base" hangingPunct="1">
        <a:spcBef>
          <a:spcPct val="0"/>
        </a:spcBef>
        <a:spcAft>
          <a:spcPct val="0"/>
        </a:spcAft>
        <a:defRPr sz="4400">
          <a:solidFill>
            <a:schemeClr val="tx1"/>
          </a:solidFill>
          <a:latin typeface="Arial" charset="0"/>
        </a:defRPr>
      </a:lvl5pPr>
      <a:lvl6pPr marL="457200" algn="l" rtl="0" eaLnBrk="1" fontAlgn="base" hangingPunct="1">
        <a:spcBef>
          <a:spcPct val="0"/>
        </a:spcBef>
        <a:spcAft>
          <a:spcPct val="0"/>
        </a:spcAft>
        <a:defRPr sz="4400">
          <a:solidFill>
            <a:schemeClr val="tx1"/>
          </a:solidFill>
          <a:latin typeface="Arial" charset="0"/>
        </a:defRPr>
      </a:lvl6pPr>
      <a:lvl7pPr marL="914400" algn="l" rtl="0" eaLnBrk="1" fontAlgn="base" hangingPunct="1">
        <a:spcBef>
          <a:spcPct val="0"/>
        </a:spcBef>
        <a:spcAft>
          <a:spcPct val="0"/>
        </a:spcAft>
        <a:defRPr sz="4400">
          <a:solidFill>
            <a:schemeClr val="tx1"/>
          </a:solidFill>
          <a:latin typeface="Arial" charset="0"/>
        </a:defRPr>
      </a:lvl7pPr>
      <a:lvl8pPr marL="1371600" algn="l" rtl="0" eaLnBrk="1" fontAlgn="base" hangingPunct="1">
        <a:spcBef>
          <a:spcPct val="0"/>
        </a:spcBef>
        <a:spcAft>
          <a:spcPct val="0"/>
        </a:spcAft>
        <a:defRPr sz="4400">
          <a:solidFill>
            <a:schemeClr val="tx1"/>
          </a:solidFill>
          <a:latin typeface="Arial" charset="0"/>
        </a:defRPr>
      </a:lvl8pPr>
      <a:lvl9pPr marL="1828800" algn="l" rtl="0" eaLnBrk="1" fontAlgn="base" hangingPunct="1">
        <a:spcBef>
          <a:spcPct val="0"/>
        </a:spcBef>
        <a:spcAft>
          <a:spcPct val="0"/>
        </a:spcAft>
        <a:defRPr sz="4400">
          <a:solidFill>
            <a:schemeClr val="tx1"/>
          </a:solidFill>
          <a:latin typeface="Arial" charset="0"/>
        </a:defRPr>
      </a:lvl9pPr>
    </p:titleStyle>
    <p:bodyStyle>
      <a:lvl1pPr marL="342900" indent="-342900" algn="l" rtl="0" eaLnBrk="1" fontAlgn="base" hangingPunct="1">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1" fontAlgn="base" hangingPunct="1">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699792" y="1828800"/>
            <a:ext cx="6291808" cy="2209800"/>
          </a:xfrm>
        </p:spPr>
        <p:txBody>
          <a:bodyPr/>
          <a:lstStyle/>
          <a:p>
            <a:r>
              <a:rPr kumimoji="1" lang="ru-RU" sz="2800" dirty="0" smtClean="0">
                <a:solidFill>
                  <a:schemeClr val="bg1"/>
                </a:solidFill>
                <a:cs typeface="Times New Roman" pitchFamily="18" charset="0"/>
              </a:rPr>
              <a:t>   Проект областного закона</a:t>
            </a:r>
            <a:br>
              <a:rPr kumimoji="1" lang="ru-RU" sz="2800" dirty="0" smtClean="0">
                <a:solidFill>
                  <a:schemeClr val="bg1"/>
                </a:solidFill>
                <a:cs typeface="Times New Roman" pitchFamily="18" charset="0"/>
              </a:rPr>
            </a:br>
            <a:r>
              <a:rPr kumimoji="1" lang="ru-RU" sz="2800" dirty="0" smtClean="0">
                <a:solidFill>
                  <a:schemeClr val="bg1"/>
                </a:solidFill>
                <a:cs typeface="Times New Roman" pitchFamily="18" charset="0"/>
              </a:rPr>
              <a:t/>
            </a:r>
            <a:br>
              <a:rPr kumimoji="1" lang="ru-RU" sz="2800" dirty="0" smtClean="0">
                <a:solidFill>
                  <a:schemeClr val="bg1"/>
                </a:solidFill>
                <a:cs typeface="Times New Roman" pitchFamily="18" charset="0"/>
              </a:rPr>
            </a:br>
            <a:r>
              <a:rPr kumimoji="1" lang="ru-RU" sz="2400" dirty="0" smtClean="0">
                <a:solidFill>
                  <a:schemeClr val="bg1"/>
                </a:solidFill>
                <a:cs typeface="Times New Roman" pitchFamily="18" charset="0"/>
              </a:rPr>
              <a:t>«О бюджете территориального фонда обязательного медицинского страхования Архангельской области на 2017 год и на плановый период 2018 и 2019 годов»</a:t>
            </a:r>
          </a:p>
        </p:txBody>
      </p:sp>
      <p:sp>
        <p:nvSpPr>
          <p:cNvPr id="3" name="Подзаголовок 2"/>
          <p:cNvSpPr>
            <a:spLocks noGrp="1"/>
          </p:cNvSpPr>
          <p:nvPr>
            <p:ph type="subTitle" idx="1"/>
          </p:nvPr>
        </p:nvSpPr>
        <p:spPr>
          <a:xfrm>
            <a:off x="467544" y="5661248"/>
            <a:ext cx="8524056" cy="358552"/>
          </a:xfrm>
        </p:spPr>
        <p:txBody>
          <a:bodyPr/>
          <a:lstStyle/>
          <a:p>
            <a:pPr algn="ctr"/>
            <a:r>
              <a:rPr kumimoji="1" lang="ru-RU" sz="1800" b="1" dirty="0" smtClean="0">
                <a:solidFill>
                  <a:srgbClr val="002060"/>
                </a:solidFill>
                <a:cs typeface="Times New Roman" pitchFamily="18" charset="0"/>
              </a:rPr>
              <a:t>Архангельск, 2016 г.</a:t>
            </a:r>
          </a:p>
          <a:p>
            <a:pPr algn="ctr"/>
            <a:endParaRPr lang="ru-RU" dirty="0"/>
          </a:p>
        </p:txBody>
      </p:sp>
      <p:pic>
        <p:nvPicPr>
          <p:cNvPr id="5" name="Picture 1"/>
          <p:cNvPicPr>
            <a:picLocks noChangeAspect="1" noChangeArrowheads="1"/>
          </p:cNvPicPr>
          <p:nvPr/>
        </p:nvPicPr>
        <p:blipFill>
          <a:blip r:embed="rId3" cstate="print"/>
          <a:srcRect/>
          <a:stretch>
            <a:fillRect/>
          </a:stretch>
        </p:blipFill>
        <p:spPr bwMode="auto">
          <a:xfrm>
            <a:off x="0" y="-1"/>
            <a:ext cx="2267744" cy="194958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323528" y="332656"/>
            <a:ext cx="8424936" cy="792088"/>
          </a:xfrm>
        </p:spPr>
        <p:txBody>
          <a:bodyPr/>
          <a:lstStyle/>
          <a:p>
            <a:pPr algn="ctr">
              <a:defRPr/>
            </a:pPr>
            <a:r>
              <a:rPr lang="ru-RU" sz="2400" b="1" dirty="0" smtClean="0">
                <a:solidFill>
                  <a:srgbClr val="000099"/>
                </a:solidFill>
              </a:rPr>
              <a:t/>
            </a:r>
            <a:br>
              <a:rPr lang="ru-RU" sz="2400" b="1" dirty="0" smtClean="0">
                <a:solidFill>
                  <a:srgbClr val="000099"/>
                </a:solidFill>
              </a:rPr>
            </a:br>
            <a:r>
              <a:rPr lang="ru-RU" sz="2400" b="1" dirty="0" smtClean="0">
                <a:solidFill>
                  <a:schemeClr val="accent1">
                    <a:lumMod val="25000"/>
                  </a:schemeClr>
                </a:solidFill>
              </a:rPr>
              <a:t>Параметры бюджета ТФОМС  АО (млн. руб.)</a:t>
            </a:r>
          </a:p>
          <a:p>
            <a:pPr algn="ctr">
              <a:defRPr/>
            </a:pPr>
            <a:endParaRPr lang="ru-RU" sz="2000" b="1" dirty="0" smtClean="0">
              <a:solidFill>
                <a:schemeClr val="accent1">
                  <a:lumMod val="25000"/>
                </a:schemeClr>
              </a:solidFill>
            </a:endParaRPr>
          </a:p>
        </p:txBody>
      </p:sp>
      <p:graphicFrame>
        <p:nvGraphicFramePr>
          <p:cNvPr id="8" name="Таблица 7"/>
          <p:cNvGraphicFramePr>
            <a:graphicFrameLocks noGrp="1"/>
          </p:cNvGraphicFramePr>
          <p:nvPr/>
        </p:nvGraphicFramePr>
        <p:xfrm>
          <a:off x="251520" y="1052736"/>
          <a:ext cx="8712968" cy="5516880"/>
        </p:xfrm>
        <a:graphic>
          <a:graphicData uri="http://schemas.openxmlformats.org/drawingml/2006/table">
            <a:tbl>
              <a:tblPr firstRow="1" bandRow="1">
                <a:tableStyleId>{F5AB1C69-6EDB-4FF4-983F-18BD219EF322}</a:tableStyleId>
              </a:tblPr>
              <a:tblGrid>
                <a:gridCol w="3848228"/>
                <a:gridCol w="1161729"/>
                <a:gridCol w="1234337"/>
                <a:gridCol w="1234337"/>
                <a:gridCol w="1234337"/>
              </a:tblGrid>
              <a:tr h="864096">
                <a:tc>
                  <a:txBody>
                    <a:bodyPr/>
                    <a:lstStyle/>
                    <a:p>
                      <a:pPr algn="ctr"/>
                      <a:r>
                        <a:rPr lang="ru-RU" sz="1800" b="1" dirty="0" smtClean="0">
                          <a:solidFill>
                            <a:schemeClr val="accent1">
                              <a:lumMod val="25000"/>
                            </a:schemeClr>
                          </a:solidFill>
                        </a:rPr>
                        <a:t>Наименование</a:t>
                      </a:r>
                      <a:endParaRPr lang="ru-RU" sz="1800" b="1" dirty="0">
                        <a:solidFill>
                          <a:schemeClr val="accent1">
                            <a:lumMod val="25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ru-RU" sz="1800" b="1" dirty="0" smtClean="0">
                          <a:solidFill>
                            <a:schemeClr val="accent1">
                              <a:lumMod val="25000"/>
                            </a:schemeClr>
                          </a:solidFill>
                        </a:rPr>
                        <a:t>Бюджет 2016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ru-RU" sz="1800" b="1" dirty="0" smtClean="0">
                          <a:solidFill>
                            <a:schemeClr val="accent1">
                              <a:lumMod val="25000"/>
                            </a:schemeClr>
                          </a:solidFill>
                        </a:rPr>
                        <a:t>Проект</a:t>
                      </a:r>
                      <a:r>
                        <a:rPr lang="ru-RU" sz="1800" b="1" baseline="0" dirty="0" smtClean="0">
                          <a:solidFill>
                            <a:schemeClr val="accent1">
                              <a:lumMod val="25000"/>
                            </a:schemeClr>
                          </a:solidFill>
                        </a:rPr>
                        <a:t> бюджета 2017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b="1" dirty="0" smtClean="0">
                          <a:solidFill>
                            <a:schemeClr val="accent1">
                              <a:lumMod val="25000"/>
                            </a:schemeClr>
                          </a:solidFill>
                        </a:rPr>
                        <a:t>Проект</a:t>
                      </a:r>
                      <a:r>
                        <a:rPr lang="ru-RU" sz="1800" b="1" baseline="0" dirty="0" smtClean="0">
                          <a:solidFill>
                            <a:schemeClr val="accent1">
                              <a:lumMod val="25000"/>
                            </a:schemeClr>
                          </a:solidFill>
                        </a:rPr>
                        <a:t> бюджета 2018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ru-RU" sz="1800" b="1" dirty="0" smtClean="0">
                          <a:solidFill>
                            <a:schemeClr val="accent1">
                              <a:lumMod val="25000"/>
                            </a:schemeClr>
                          </a:solidFill>
                        </a:rPr>
                        <a:t>Проект</a:t>
                      </a:r>
                      <a:r>
                        <a:rPr lang="ru-RU" sz="1800" b="1" baseline="0" dirty="0" smtClean="0">
                          <a:solidFill>
                            <a:schemeClr val="accent1">
                              <a:lumMod val="25000"/>
                            </a:schemeClr>
                          </a:solidFill>
                        </a:rPr>
                        <a:t> бюджета 2019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290304">
                <a:tc>
                  <a:txBody>
                    <a:bodyPr/>
                    <a:lstStyle/>
                    <a:p>
                      <a:pPr algn="l"/>
                      <a:r>
                        <a:rPr lang="ru-RU" b="1" dirty="0" smtClean="0">
                          <a:solidFill>
                            <a:schemeClr val="accent1">
                              <a:lumMod val="25000"/>
                            </a:schemeClr>
                          </a:solidFill>
                        </a:rPr>
                        <a:t>Доходы, всего</a:t>
                      </a:r>
                      <a:endParaRPr lang="ru-RU" b="1" dirty="0">
                        <a:solidFill>
                          <a:schemeClr val="accent1">
                            <a:lumMod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ru-RU" b="1" dirty="0" smtClean="0">
                          <a:solidFill>
                            <a:schemeClr val="accent1">
                              <a:lumMod val="25000"/>
                            </a:schemeClr>
                          </a:solidFill>
                        </a:rPr>
                        <a:t>17 403,0</a:t>
                      </a:r>
                      <a:endParaRPr lang="ru-RU" b="1" dirty="0">
                        <a:solidFill>
                          <a:schemeClr val="accent1">
                            <a:lumMod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ru-RU" b="1" dirty="0" smtClean="0">
                          <a:solidFill>
                            <a:schemeClr val="accent1">
                              <a:lumMod val="25000"/>
                            </a:schemeClr>
                          </a:solidFill>
                        </a:rPr>
                        <a:t>18 933,5</a:t>
                      </a:r>
                      <a:endParaRPr lang="ru-RU" b="1" dirty="0">
                        <a:solidFill>
                          <a:schemeClr val="accent1">
                            <a:lumMod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ru-RU" b="1" dirty="0" smtClean="0">
                          <a:solidFill>
                            <a:schemeClr val="accent1">
                              <a:lumMod val="25000"/>
                            </a:schemeClr>
                          </a:solidFill>
                        </a:rPr>
                        <a:t>21 030,9</a:t>
                      </a:r>
                      <a:endParaRPr lang="ru-RU" b="1" dirty="0">
                        <a:solidFill>
                          <a:schemeClr val="accent1">
                            <a:lumMod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ru-RU" b="1" dirty="0" smtClean="0">
                          <a:solidFill>
                            <a:schemeClr val="accent1">
                              <a:lumMod val="25000"/>
                            </a:schemeClr>
                          </a:solidFill>
                        </a:rPr>
                        <a:t>22 116,6</a:t>
                      </a:r>
                      <a:endParaRPr lang="ru-RU" b="1" dirty="0">
                        <a:solidFill>
                          <a:schemeClr val="accent1">
                            <a:lumMod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1413156">
                <a:tc>
                  <a:txBody>
                    <a:bodyPr/>
                    <a:lstStyle/>
                    <a:p>
                      <a:pPr algn="r"/>
                      <a:r>
                        <a:rPr lang="ru-RU" b="0" i="1" dirty="0" smtClean="0">
                          <a:solidFill>
                            <a:schemeClr val="accent1">
                              <a:lumMod val="25000"/>
                            </a:schemeClr>
                          </a:solidFill>
                        </a:rPr>
                        <a:t>   </a:t>
                      </a:r>
                      <a:r>
                        <a:rPr lang="ru-RU" sz="1600" b="1" i="1" dirty="0" smtClean="0">
                          <a:solidFill>
                            <a:schemeClr val="accent1">
                              <a:lumMod val="25000"/>
                            </a:schemeClr>
                          </a:solidFill>
                        </a:rPr>
                        <a:t>в том числе:</a:t>
                      </a:r>
                    </a:p>
                    <a:p>
                      <a:pPr marL="0" indent="0" algn="l"/>
                      <a:r>
                        <a:rPr lang="ru-RU" sz="1600" b="0" i="1" dirty="0" smtClean="0">
                          <a:solidFill>
                            <a:schemeClr val="accent1">
                              <a:lumMod val="25000"/>
                            </a:schemeClr>
                          </a:solidFill>
                        </a:rPr>
                        <a:t>- фин. обеспечение организации ОМС</a:t>
                      </a:r>
                    </a:p>
                    <a:p>
                      <a:pPr marL="0" indent="0" algn="l">
                        <a:buFontTx/>
                        <a:buChar char="-"/>
                      </a:pPr>
                      <a:r>
                        <a:rPr lang="ru-RU" sz="1600" b="0" i="1" kern="1200" dirty="0" smtClean="0">
                          <a:solidFill>
                            <a:schemeClr val="accent1">
                              <a:lumMod val="25000"/>
                            </a:schemeClr>
                          </a:solidFill>
                          <a:latin typeface="+mn-lt"/>
                          <a:ea typeface="+mn-ea"/>
                          <a:cs typeface="+mn-cs"/>
                        </a:rPr>
                        <a:t> МБТ на доп. финансовое обеспечение оказания специализированной, в т.ч. высокотехнологичной,</a:t>
                      </a:r>
                      <a:r>
                        <a:rPr lang="ru-RU" sz="1600" b="0" i="1" kern="1200" baseline="0" dirty="0" smtClean="0">
                          <a:solidFill>
                            <a:schemeClr val="accent1">
                              <a:lumMod val="25000"/>
                            </a:schemeClr>
                          </a:solidFill>
                          <a:latin typeface="+mn-lt"/>
                          <a:ea typeface="+mn-ea"/>
                          <a:cs typeface="+mn-cs"/>
                        </a:rPr>
                        <a:t> </a:t>
                      </a:r>
                      <a:r>
                        <a:rPr lang="ru-RU" sz="1600" b="0" i="1" kern="1200" dirty="0" smtClean="0">
                          <a:solidFill>
                            <a:schemeClr val="accent1">
                              <a:lumMod val="25000"/>
                            </a:schemeClr>
                          </a:solidFill>
                          <a:latin typeface="+mn-lt"/>
                          <a:ea typeface="+mn-ea"/>
                          <a:cs typeface="+mn-cs"/>
                        </a:rPr>
                        <a:t>мед. помощи, включенной в базовую программу ОМС, ФГУ</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ru-RU" sz="1600" b="0" i="1" dirty="0" smtClean="0">
                        <a:solidFill>
                          <a:schemeClr val="accent1">
                            <a:lumMod val="25000"/>
                          </a:schemeClr>
                        </a:solidFill>
                      </a:endParaRPr>
                    </a:p>
                    <a:p>
                      <a:pPr algn="ctr"/>
                      <a:r>
                        <a:rPr lang="ru-RU" sz="1600" b="0" i="1" dirty="0" smtClean="0">
                          <a:solidFill>
                            <a:schemeClr val="accent1">
                              <a:lumMod val="25000"/>
                            </a:schemeClr>
                          </a:solidFill>
                        </a:rPr>
                        <a:t>17 237,2</a:t>
                      </a:r>
                    </a:p>
                    <a:p>
                      <a:pPr algn="ctr"/>
                      <a:r>
                        <a:rPr lang="ru-RU" sz="1600" b="0" i="1" dirty="0" smtClean="0">
                          <a:solidFill>
                            <a:schemeClr val="accent1">
                              <a:lumMod val="25000"/>
                            </a:schemeClr>
                          </a:solidFill>
                        </a:rPr>
                        <a:t>144,2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ru-RU" sz="1600" b="0" i="1" dirty="0" smtClean="0">
                        <a:solidFill>
                          <a:schemeClr val="accent1">
                            <a:lumMod val="25000"/>
                          </a:schemeClr>
                        </a:solidFill>
                      </a:endParaRPr>
                    </a:p>
                    <a:p>
                      <a:pPr algn="ctr"/>
                      <a:r>
                        <a:rPr lang="ru-RU" sz="1600" b="0" i="1" dirty="0" smtClean="0">
                          <a:solidFill>
                            <a:schemeClr val="accent1">
                              <a:lumMod val="25000"/>
                            </a:schemeClr>
                          </a:solidFill>
                        </a:rPr>
                        <a:t>18 933,5</a:t>
                      </a:r>
                    </a:p>
                    <a:p>
                      <a:pPr algn="ctr"/>
                      <a:r>
                        <a:rPr lang="ru-RU" sz="1600" b="0" i="1" dirty="0" smtClean="0">
                          <a:solidFill>
                            <a:schemeClr val="accent1">
                              <a:lumMod val="25000"/>
                            </a:schemeClr>
                          </a:solidFill>
                        </a:rPr>
                        <a:t>-</a:t>
                      </a:r>
                    </a:p>
                    <a:p>
                      <a:pPr algn="ctr"/>
                      <a:endParaRPr lang="ru-RU" sz="1600" b="0" i="1" dirty="0" smtClean="0">
                        <a:solidFill>
                          <a:schemeClr val="accent1">
                            <a:lumMod val="25000"/>
                          </a:schemeClr>
                        </a:solidFill>
                      </a:endParaRPr>
                    </a:p>
                    <a:p>
                      <a:pPr algn="ctr"/>
                      <a:endParaRPr lang="ru-RU" sz="1600" b="0" i="1" dirty="0">
                        <a:solidFill>
                          <a:schemeClr val="accent1">
                            <a:lumMod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ru-RU" sz="1600" b="0" i="1" dirty="0" smtClean="0">
                        <a:solidFill>
                          <a:schemeClr val="accent1">
                            <a:lumMod val="25000"/>
                          </a:schemeClr>
                        </a:solidFill>
                      </a:endParaRPr>
                    </a:p>
                    <a:p>
                      <a:pPr algn="ctr"/>
                      <a:r>
                        <a:rPr lang="ru-RU" sz="1600" b="0" i="1" dirty="0" smtClean="0">
                          <a:solidFill>
                            <a:schemeClr val="accent1">
                              <a:lumMod val="25000"/>
                            </a:schemeClr>
                          </a:solidFill>
                        </a:rPr>
                        <a:t>21 030,9</a:t>
                      </a:r>
                    </a:p>
                    <a:p>
                      <a:pPr algn="ctr"/>
                      <a:r>
                        <a:rPr lang="ru-RU" sz="1600" b="0" i="1" dirty="0" smtClean="0">
                          <a:solidFill>
                            <a:schemeClr val="accent1">
                              <a:lumMod val="25000"/>
                            </a:schemeClr>
                          </a:solidFill>
                        </a:rPr>
                        <a:t>-</a:t>
                      </a:r>
                      <a:endParaRPr lang="ru-RU" sz="1600" b="0" i="1" dirty="0">
                        <a:solidFill>
                          <a:schemeClr val="accent1">
                            <a:lumMod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ru-RU" sz="1600" b="0" i="1" dirty="0" smtClean="0">
                        <a:solidFill>
                          <a:schemeClr val="accent1">
                            <a:lumMod val="25000"/>
                          </a:schemeClr>
                        </a:solidFill>
                      </a:endParaRPr>
                    </a:p>
                    <a:p>
                      <a:pPr algn="ctr"/>
                      <a:r>
                        <a:rPr lang="ru-RU" sz="1600" b="0" i="1" dirty="0" smtClean="0">
                          <a:solidFill>
                            <a:schemeClr val="accent1">
                              <a:lumMod val="25000"/>
                            </a:schemeClr>
                          </a:solidFill>
                        </a:rPr>
                        <a:t>22 116,6</a:t>
                      </a:r>
                    </a:p>
                    <a:p>
                      <a:pPr algn="ctr"/>
                      <a:r>
                        <a:rPr lang="ru-RU" sz="1600" b="0" i="1" dirty="0" smtClean="0">
                          <a:solidFill>
                            <a:schemeClr val="accent1">
                              <a:lumMod val="25000"/>
                            </a:schemeClr>
                          </a:solidFill>
                        </a:rPr>
                        <a:t>-</a:t>
                      </a:r>
                    </a:p>
                    <a:p>
                      <a:pPr algn="ctr"/>
                      <a:endParaRPr lang="ru-RU" sz="1600" b="0" i="1" dirty="0" smtClean="0">
                        <a:solidFill>
                          <a:schemeClr val="accent1">
                            <a:lumMod val="25000"/>
                          </a:schemeClr>
                        </a:solidFill>
                      </a:endParaRPr>
                    </a:p>
                    <a:p>
                      <a:pPr algn="ctr"/>
                      <a:endParaRPr lang="ru-RU" sz="1600" b="0" i="1" dirty="0">
                        <a:solidFill>
                          <a:schemeClr val="accent1">
                            <a:lumMod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217120">
                <a:tc>
                  <a:txBody>
                    <a:bodyPr/>
                    <a:lstStyle/>
                    <a:p>
                      <a:pPr algn="l"/>
                      <a:r>
                        <a:rPr lang="ru-RU" b="1" dirty="0" smtClean="0">
                          <a:solidFill>
                            <a:schemeClr val="accent1">
                              <a:lumMod val="25000"/>
                            </a:schemeClr>
                          </a:solidFill>
                        </a:rPr>
                        <a:t>Расходы, всего</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ru-RU" b="1" dirty="0" smtClean="0">
                          <a:solidFill>
                            <a:schemeClr val="accent1">
                              <a:lumMod val="25000"/>
                            </a:schemeClr>
                          </a:solidFill>
                        </a:rPr>
                        <a:t>17 536,8</a:t>
                      </a:r>
                      <a:endParaRPr lang="ru-RU" b="1" dirty="0">
                        <a:solidFill>
                          <a:schemeClr val="accent1">
                            <a:lumMod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ru-RU" b="1" dirty="0" smtClean="0">
                          <a:solidFill>
                            <a:schemeClr val="accent1">
                              <a:lumMod val="25000"/>
                            </a:schemeClr>
                          </a:solidFill>
                        </a:rPr>
                        <a:t>18 933,5</a:t>
                      </a:r>
                      <a:endParaRPr lang="ru-RU" b="1" dirty="0">
                        <a:solidFill>
                          <a:schemeClr val="accent1">
                            <a:lumMod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ru-RU" b="1" dirty="0" smtClean="0">
                          <a:solidFill>
                            <a:schemeClr val="accent1">
                              <a:lumMod val="25000"/>
                            </a:schemeClr>
                          </a:solidFill>
                        </a:rPr>
                        <a:t>21 030,9</a:t>
                      </a:r>
                      <a:endParaRPr lang="ru-RU" b="1" dirty="0">
                        <a:solidFill>
                          <a:schemeClr val="accent1">
                            <a:lumMod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ru-RU" b="1" dirty="0" smtClean="0">
                          <a:solidFill>
                            <a:schemeClr val="accent1">
                              <a:lumMod val="25000"/>
                            </a:schemeClr>
                          </a:solidFill>
                        </a:rPr>
                        <a:t>22 116,6</a:t>
                      </a:r>
                      <a:endParaRPr lang="ru-RU" b="1" dirty="0">
                        <a:solidFill>
                          <a:schemeClr val="accent1">
                            <a:lumMod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1536092">
                <a:tc>
                  <a:txBody>
                    <a:bodyPr/>
                    <a:lstStyle/>
                    <a:p>
                      <a:pPr algn="r"/>
                      <a:r>
                        <a:rPr lang="ru-RU" sz="1600" b="0" i="1" dirty="0" smtClean="0">
                          <a:solidFill>
                            <a:schemeClr val="accent1">
                              <a:lumMod val="25000"/>
                            </a:schemeClr>
                          </a:solidFill>
                        </a:rPr>
                        <a:t> </a:t>
                      </a:r>
                      <a:r>
                        <a:rPr lang="ru-RU" sz="1600" b="1" i="1" dirty="0" smtClean="0">
                          <a:solidFill>
                            <a:schemeClr val="accent1">
                              <a:lumMod val="25000"/>
                            </a:schemeClr>
                          </a:solidFill>
                        </a:rPr>
                        <a:t>в том числе:</a:t>
                      </a:r>
                    </a:p>
                    <a:p>
                      <a:pPr marL="0" indent="0" algn="l"/>
                      <a:r>
                        <a:rPr lang="ru-RU" sz="1600" b="0" i="1" dirty="0" smtClean="0">
                          <a:solidFill>
                            <a:schemeClr val="accent1">
                              <a:lumMod val="25000"/>
                            </a:schemeClr>
                          </a:solidFill>
                        </a:rPr>
                        <a:t>- фин. обеспечение организации ОМС</a:t>
                      </a:r>
                    </a:p>
                    <a:p>
                      <a:pPr marL="0" indent="0" algn="l">
                        <a:buFontTx/>
                        <a:buChar char="-"/>
                      </a:pPr>
                      <a:r>
                        <a:rPr lang="ru-RU" sz="1600" b="0" i="1" kern="1200" dirty="0" smtClean="0">
                          <a:solidFill>
                            <a:schemeClr val="accent1">
                              <a:lumMod val="25000"/>
                            </a:schemeClr>
                          </a:solidFill>
                          <a:latin typeface="+mn-lt"/>
                          <a:ea typeface="+mn-ea"/>
                          <a:cs typeface="+mn-cs"/>
                        </a:rPr>
                        <a:t> доп. финансовое обеспечение оказания</a:t>
                      </a:r>
                      <a:r>
                        <a:rPr lang="ru-RU" sz="1600" b="0" i="1" kern="1200" baseline="0" dirty="0" smtClean="0">
                          <a:solidFill>
                            <a:schemeClr val="accent1">
                              <a:lumMod val="25000"/>
                            </a:schemeClr>
                          </a:solidFill>
                          <a:latin typeface="+mn-lt"/>
                          <a:ea typeface="+mn-ea"/>
                          <a:cs typeface="+mn-cs"/>
                        </a:rPr>
                        <a:t>  </a:t>
                      </a:r>
                      <a:r>
                        <a:rPr lang="ru-RU" sz="1600" b="0" i="1" kern="1200" dirty="0" smtClean="0">
                          <a:solidFill>
                            <a:schemeClr val="accent1">
                              <a:lumMod val="25000"/>
                            </a:schemeClr>
                          </a:solidFill>
                          <a:latin typeface="+mn-lt"/>
                          <a:ea typeface="+mn-ea"/>
                          <a:cs typeface="+mn-cs"/>
                        </a:rPr>
                        <a:t>специализированной., в т.ч. высокотехнологичной,</a:t>
                      </a:r>
                      <a:r>
                        <a:rPr lang="ru-RU" sz="1600" b="0" i="1" kern="1200" baseline="0" dirty="0" smtClean="0">
                          <a:solidFill>
                            <a:schemeClr val="accent1">
                              <a:lumMod val="25000"/>
                            </a:schemeClr>
                          </a:solidFill>
                          <a:latin typeface="+mn-lt"/>
                          <a:ea typeface="+mn-ea"/>
                          <a:cs typeface="+mn-cs"/>
                        </a:rPr>
                        <a:t> </a:t>
                      </a:r>
                      <a:r>
                        <a:rPr lang="ru-RU" sz="1600" b="0" i="1" kern="1200" dirty="0" smtClean="0">
                          <a:solidFill>
                            <a:schemeClr val="accent1">
                              <a:lumMod val="25000"/>
                            </a:schemeClr>
                          </a:solidFill>
                          <a:latin typeface="+mn-lt"/>
                          <a:ea typeface="+mn-ea"/>
                          <a:cs typeface="+mn-cs"/>
                        </a:rPr>
                        <a:t>мед. помощи, включенной в базовую программу ОМС, ФГУ</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ru-RU" sz="1600" b="0" i="1" dirty="0" smtClean="0">
                        <a:solidFill>
                          <a:schemeClr val="accent1">
                            <a:lumMod val="25000"/>
                          </a:schemeClr>
                        </a:solidFill>
                      </a:endParaRPr>
                    </a:p>
                    <a:p>
                      <a:pPr algn="ctr"/>
                      <a:r>
                        <a:rPr lang="ru-RU" sz="1600" b="0" i="1" dirty="0" smtClean="0">
                          <a:solidFill>
                            <a:schemeClr val="accent1">
                              <a:lumMod val="25000"/>
                            </a:schemeClr>
                          </a:solidFill>
                        </a:rPr>
                        <a:t>17 371,0</a:t>
                      </a:r>
                    </a:p>
                    <a:p>
                      <a:pPr algn="ctr"/>
                      <a:r>
                        <a:rPr lang="ru-RU" sz="1600" b="0" i="1" dirty="0" smtClean="0">
                          <a:solidFill>
                            <a:schemeClr val="accent1">
                              <a:lumMod val="25000"/>
                            </a:schemeClr>
                          </a:solidFill>
                        </a:rPr>
                        <a:t>144,2</a:t>
                      </a:r>
                    </a:p>
                    <a:p>
                      <a:pPr algn="ctr"/>
                      <a:endParaRPr lang="ru-RU" sz="1600" b="0" i="1" dirty="0" smtClean="0">
                        <a:solidFill>
                          <a:schemeClr val="accent1">
                            <a:lumMod val="25000"/>
                          </a:schemeClr>
                        </a:solidFill>
                      </a:endParaRPr>
                    </a:p>
                    <a:p>
                      <a:pPr algn="ctr"/>
                      <a:endParaRPr lang="ru-RU" sz="1600" b="0" i="1" dirty="0" smtClean="0">
                        <a:solidFill>
                          <a:schemeClr val="accent1">
                            <a:lumMod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ru-RU" sz="1600" b="0" i="1" dirty="0" smtClean="0">
                        <a:solidFill>
                          <a:schemeClr val="accent1">
                            <a:lumMod val="25000"/>
                          </a:schemeClr>
                        </a:solidFill>
                      </a:endParaRPr>
                    </a:p>
                    <a:p>
                      <a:pPr algn="ctr"/>
                      <a:r>
                        <a:rPr lang="ru-RU" sz="1600" b="0" i="1" dirty="0" smtClean="0">
                          <a:solidFill>
                            <a:schemeClr val="accent1">
                              <a:lumMod val="25000"/>
                            </a:schemeClr>
                          </a:solidFill>
                        </a:rPr>
                        <a:t>18 933,5</a:t>
                      </a:r>
                    </a:p>
                    <a:p>
                      <a:pPr algn="ctr"/>
                      <a:r>
                        <a:rPr lang="ru-RU" sz="1600" b="0" i="1" dirty="0" smtClean="0">
                          <a:solidFill>
                            <a:schemeClr val="accent1">
                              <a:lumMod val="25000"/>
                            </a:schemeClr>
                          </a:solidFill>
                        </a:rPr>
                        <a:t>-</a:t>
                      </a:r>
                    </a:p>
                    <a:p>
                      <a:pPr algn="ctr"/>
                      <a:endParaRPr lang="ru-RU" sz="1600" b="0" i="1" dirty="0" smtClean="0">
                        <a:solidFill>
                          <a:schemeClr val="accent1">
                            <a:lumMod val="25000"/>
                          </a:schemeClr>
                        </a:solidFill>
                      </a:endParaRPr>
                    </a:p>
                    <a:p>
                      <a:pPr algn="ctr"/>
                      <a:endParaRPr lang="ru-RU" sz="1600" b="0" i="1" dirty="0" smtClean="0">
                        <a:solidFill>
                          <a:schemeClr val="accent1">
                            <a:lumMod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ru-RU" sz="1600" b="0" i="1" dirty="0" smtClean="0">
                        <a:solidFill>
                          <a:schemeClr val="accent1">
                            <a:lumMod val="25000"/>
                          </a:schemeClr>
                        </a:solidFill>
                      </a:endParaRPr>
                    </a:p>
                    <a:p>
                      <a:pPr algn="ctr"/>
                      <a:r>
                        <a:rPr lang="ru-RU" sz="1600" b="0" i="1" dirty="0" smtClean="0">
                          <a:solidFill>
                            <a:schemeClr val="accent1">
                              <a:lumMod val="25000"/>
                            </a:schemeClr>
                          </a:solidFill>
                        </a:rPr>
                        <a:t>21 030,9</a:t>
                      </a:r>
                    </a:p>
                    <a:p>
                      <a:pPr algn="ctr"/>
                      <a:r>
                        <a:rPr lang="ru-RU" sz="1600" b="0" i="1" dirty="0" smtClean="0">
                          <a:solidFill>
                            <a:schemeClr val="accent1">
                              <a:lumMod val="25000"/>
                            </a:schemeClr>
                          </a:solidFill>
                        </a:rPr>
                        <a:t>-</a:t>
                      </a:r>
                      <a:endParaRPr lang="ru-RU" sz="1600" b="0" i="1" dirty="0">
                        <a:solidFill>
                          <a:schemeClr val="accent1">
                            <a:lumMod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ru-RU" sz="1600" b="0" i="1" dirty="0" smtClean="0">
                        <a:solidFill>
                          <a:schemeClr val="accent1">
                            <a:lumMod val="25000"/>
                          </a:schemeClr>
                        </a:solidFill>
                      </a:endParaRPr>
                    </a:p>
                    <a:p>
                      <a:pPr algn="ctr"/>
                      <a:r>
                        <a:rPr lang="ru-RU" sz="1600" b="0" i="1" dirty="0" smtClean="0">
                          <a:solidFill>
                            <a:schemeClr val="accent1">
                              <a:lumMod val="25000"/>
                            </a:schemeClr>
                          </a:solidFill>
                        </a:rPr>
                        <a:t>22 116,6</a:t>
                      </a:r>
                    </a:p>
                    <a:p>
                      <a:pPr algn="ctr">
                        <a:buFontTx/>
                        <a:buNone/>
                      </a:pPr>
                      <a:r>
                        <a:rPr lang="ru-RU" sz="1600" b="0" i="1" dirty="0" smtClean="0">
                          <a:solidFill>
                            <a:schemeClr val="accent1">
                              <a:lumMod val="25000"/>
                            </a:schemeClr>
                          </a:solidFill>
                        </a:rPr>
                        <a:t>-</a:t>
                      </a:r>
                    </a:p>
                    <a:p>
                      <a:pPr algn="ctr">
                        <a:buFontTx/>
                        <a:buNone/>
                      </a:pPr>
                      <a:endParaRPr lang="ru-RU" sz="1600" b="0" i="1" dirty="0" smtClean="0">
                        <a:solidFill>
                          <a:schemeClr val="accent1">
                            <a:lumMod val="25000"/>
                          </a:schemeClr>
                        </a:solidFill>
                      </a:endParaRPr>
                    </a:p>
                    <a:p>
                      <a:pPr algn="ctr">
                        <a:buFontTx/>
                        <a:buNone/>
                      </a:pPr>
                      <a:endParaRPr lang="ru-RU" sz="1600" b="0" i="1" dirty="0" smtClean="0">
                        <a:solidFill>
                          <a:schemeClr val="accent1">
                            <a:lumMod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bl>
          </a:graphicData>
        </a:graphic>
      </p:graphicFrame>
      <p:pic>
        <p:nvPicPr>
          <p:cNvPr id="4" name="Picture 1"/>
          <p:cNvPicPr>
            <a:picLocks noChangeAspect="1" noChangeArrowheads="1"/>
          </p:cNvPicPr>
          <p:nvPr/>
        </p:nvPicPr>
        <p:blipFill>
          <a:blip r:embed="rId3" cstate="print"/>
          <a:srcRect/>
          <a:stretch>
            <a:fillRect/>
          </a:stretch>
        </p:blipFill>
        <p:spPr bwMode="auto">
          <a:xfrm>
            <a:off x="0" y="1"/>
            <a:ext cx="683568" cy="58766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179388" y="476673"/>
            <a:ext cx="8497068" cy="936104"/>
          </a:xfrm>
        </p:spPr>
        <p:txBody>
          <a:bodyPr/>
          <a:lstStyle/>
          <a:p>
            <a:pPr algn="ctr">
              <a:defRPr/>
            </a:pPr>
            <a:r>
              <a:rPr lang="ru-RU" sz="2400" dirty="0" smtClean="0">
                <a:solidFill>
                  <a:schemeClr val="accent6">
                    <a:lumMod val="75000"/>
                  </a:schemeClr>
                </a:solidFill>
              </a:rPr>
              <a:t/>
            </a:r>
            <a:br>
              <a:rPr lang="ru-RU" sz="2400" dirty="0" smtClean="0">
                <a:solidFill>
                  <a:schemeClr val="accent6">
                    <a:lumMod val="75000"/>
                  </a:schemeClr>
                </a:solidFill>
              </a:rPr>
            </a:br>
            <a:r>
              <a:rPr lang="ru-RU" sz="2400" b="1" dirty="0" smtClean="0">
                <a:solidFill>
                  <a:schemeClr val="accent1">
                    <a:lumMod val="25000"/>
                  </a:schemeClr>
                </a:solidFill>
              </a:rPr>
              <a:t>Показатели бюджета</a:t>
            </a:r>
            <a:r>
              <a:rPr lang="en-US" sz="2400" b="1" dirty="0" smtClean="0">
                <a:solidFill>
                  <a:schemeClr val="accent1">
                    <a:lumMod val="25000"/>
                  </a:schemeClr>
                </a:solidFill>
              </a:rPr>
              <a:t> </a:t>
            </a:r>
            <a:r>
              <a:rPr lang="ru-RU" sz="2400" b="1" dirty="0" smtClean="0">
                <a:solidFill>
                  <a:schemeClr val="accent1">
                    <a:lumMod val="25000"/>
                  </a:schemeClr>
                </a:solidFill>
              </a:rPr>
              <a:t> ТФОМС АО по доходам </a:t>
            </a:r>
            <a:br>
              <a:rPr lang="ru-RU" sz="2400" b="1" dirty="0" smtClean="0">
                <a:solidFill>
                  <a:schemeClr val="accent1">
                    <a:lumMod val="25000"/>
                  </a:schemeClr>
                </a:solidFill>
              </a:rPr>
            </a:br>
            <a:r>
              <a:rPr lang="ru-RU" sz="2400" b="1" dirty="0" smtClean="0">
                <a:solidFill>
                  <a:schemeClr val="accent1">
                    <a:lumMod val="25000"/>
                  </a:schemeClr>
                </a:solidFill>
              </a:rPr>
              <a:t>на 2017 год</a:t>
            </a:r>
            <a:r>
              <a:rPr lang="ru-RU" sz="2400" b="1" dirty="0" smtClean="0">
                <a:solidFill>
                  <a:srgbClr val="000099"/>
                </a:solidFill>
              </a:rPr>
              <a:t> </a:t>
            </a:r>
            <a:r>
              <a:rPr lang="ru-RU" sz="2400" b="1" dirty="0" smtClean="0">
                <a:solidFill>
                  <a:schemeClr val="accent1">
                    <a:lumMod val="25000"/>
                  </a:schemeClr>
                </a:solidFill>
              </a:rPr>
              <a:t>и плановый период 2018 и 2019 годов </a:t>
            </a:r>
            <a:r>
              <a:rPr lang="en-US" sz="2400" b="1" dirty="0" smtClean="0">
                <a:solidFill>
                  <a:schemeClr val="accent1">
                    <a:lumMod val="25000"/>
                  </a:schemeClr>
                </a:solidFill>
              </a:rPr>
              <a:t>(</a:t>
            </a:r>
            <a:r>
              <a:rPr lang="ru-RU" sz="2400" b="1" dirty="0" smtClean="0">
                <a:solidFill>
                  <a:schemeClr val="accent1">
                    <a:lumMod val="25000"/>
                  </a:schemeClr>
                </a:solidFill>
              </a:rPr>
              <a:t>млн.руб.)</a:t>
            </a:r>
            <a:r>
              <a:rPr lang="ru-RU" sz="2400" dirty="0" smtClean="0">
                <a:solidFill>
                  <a:schemeClr val="accent1">
                    <a:lumMod val="25000"/>
                  </a:schemeClr>
                </a:solidFill>
              </a:rPr>
              <a:t/>
            </a:r>
            <a:br>
              <a:rPr lang="ru-RU" sz="2400" dirty="0" smtClean="0">
                <a:solidFill>
                  <a:schemeClr val="accent1">
                    <a:lumMod val="25000"/>
                  </a:schemeClr>
                </a:solidFill>
              </a:rPr>
            </a:br>
            <a:endParaRPr lang="ru-RU" sz="2400" dirty="0">
              <a:solidFill>
                <a:schemeClr val="accent1">
                  <a:lumMod val="25000"/>
                </a:schemeClr>
              </a:solidFill>
            </a:endParaRPr>
          </a:p>
        </p:txBody>
      </p:sp>
      <p:graphicFrame>
        <p:nvGraphicFramePr>
          <p:cNvPr id="9" name="Таблица 8"/>
          <p:cNvGraphicFramePr>
            <a:graphicFrameLocks noGrp="1"/>
          </p:cNvGraphicFramePr>
          <p:nvPr/>
        </p:nvGraphicFramePr>
        <p:xfrm>
          <a:off x="395536" y="1628797"/>
          <a:ext cx="8280921" cy="4953811"/>
        </p:xfrm>
        <a:graphic>
          <a:graphicData uri="http://schemas.openxmlformats.org/drawingml/2006/table">
            <a:tbl>
              <a:tblPr/>
              <a:tblGrid>
                <a:gridCol w="3096344"/>
                <a:gridCol w="1800200"/>
                <a:gridCol w="1728192"/>
                <a:gridCol w="1656185"/>
              </a:tblGrid>
              <a:tr h="1176441">
                <a:tc>
                  <a:txBody>
                    <a:bodyPr/>
                    <a:lstStyle/>
                    <a:p>
                      <a:pPr algn="ctr">
                        <a:spcAft>
                          <a:spcPts val="0"/>
                        </a:spcAft>
                      </a:pPr>
                      <a:r>
                        <a:rPr lang="ru-RU" sz="2000" b="1" dirty="0">
                          <a:solidFill>
                            <a:schemeClr val="accent1">
                              <a:lumMod val="25000"/>
                            </a:schemeClr>
                          </a:solidFill>
                          <a:latin typeface="+mn-lt"/>
                          <a:ea typeface="Times New Roman"/>
                          <a:cs typeface="Times New Roman"/>
                        </a:rPr>
                        <a:t>Источник дохода</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2000" b="1" dirty="0" smtClean="0">
                          <a:solidFill>
                            <a:schemeClr val="accent1">
                              <a:lumMod val="25000"/>
                            </a:schemeClr>
                          </a:solidFill>
                        </a:rPr>
                        <a:t>Проект</a:t>
                      </a:r>
                      <a:r>
                        <a:rPr lang="ru-RU" sz="2000" b="1" baseline="0" dirty="0" smtClean="0">
                          <a:solidFill>
                            <a:schemeClr val="accent1">
                              <a:lumMod val="25000"/>
                            </a:schemeClr>
                          </a:solidFill>
                        </a:rPr>
                        <a:t> бюджета </a:t>
                      </a:r>
                    </a:p>
                    <a:p>
                      <a:pPr algn="ctr"/>
                      <a:r>
                        <a:rPr lang="ru-RU" sz="2000" b="1" baseline="0" dirty="0" smtClean="0">
                          <a:solidFill>
                            <a:schemeClr val="accent1">
                              <a:lumMod val="25000"/>
                            </a:schemeClr>
                          </a:solidFill>
                        </a:rPr>
                        <a:t>2017</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2000" b="1" dirty="0" smtClean="0">
                          <a:solidFill>
                            <a:schemeClr val="accent1">
                              <a:lumMod val="25000"/>
                            </a:schemeClr>
                          </a:solidFill>
                        </a:rPr>
                        <a:t>Проект</a:t>
                      </a:r>
                      <a:r>
                        <a:rPr lang="ru-RU" sz="2000" b="1" baseline="0" dirty="0" smtClean="0">
                          <a:solidFill>
                            <a:schemeClr val="accent1">
                              <a:lumMod val="25000"/>
                            </a:schemeClr>
                          </a:solidFill>
                        </a:rPr>
                        <a:t> бюджета </a:t>
                      </a:r>
                    </a:p>
                    <a:p>
                      <a:pPr algn="ctr"/>
                      <a:r>
                        <a:rPr lang="ru-RU" sz="2000" b="1" baseline="0" dirty="0" smtClean="0">
                          <a:solidFill>
                            <a:schemeClr val="accent1">
                              <a:lumMod val="25000"/>
                            </a:schemeClr>
                          </a:solidFill>
                        </a:rPr>
                        <a:t>2018</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2000" b="1" dirty="0" smtClean="0">
                          <a:solidFill>
                            <a:schemeClr val="accent1">
                              <a:lumMod val="25000"/>
                            </a:schemeClr>
                          </a:solidFill>
                        </a:rPr>
                        <a:t>Проект</a:t>
                      </a:r>
                      <a:r>
                        <a:rPr lang="ru-RU" sz="2000" b="1" baseline="0" dirty="0" smtClean="0">
                          <a:solidFill>
                            <a:schemeClr val="accent1">
                              <a:lumMod val="25000"/>
                            </a:schemeClr>
                          </a:solidFill>
                        </a:rPr>
                        <a:t> бюджета </a:t>
                      </a:r>
                    </a:p>
                    <a:p>
                      <a:pPr algn="ctr"/>
                      <a:r>
                        <a:rPr lang="ru-RU" sz="2000" b="1" baseline="0" dirty="0" smtClean="0">
                          <a:solidFill>
                            <a:schemeClr val="accent1">
                              <a:lumMod val="25000"/>
                            </a:schemeClr>
                          </a:solidFill>
                        </a:rPr>
                        <a:t>2019</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45626">
                <a:tc>
                  <a:txBody>
                    <a:bodyPr/>
                    <a:lstStyle/>
                    <a:p>
                      <a:pPr>
                        <a:spcAft>
                          <a:spcPts val="0"/>
                        </a:spcAft>
                      </a:pPr>
                      <a:r>
                        <a:rPr lang="ru-RU" sz="1800" b="1" dirty="0">
                          <a:solidFill>
                            <a:schemeClr val="accent1">
                              <a:lumMod val="25000"/>
                            </a:schemeClr>
                          </a:solidFill>
                          <a:latin typeface="+mn-lt"/>
                          <a:ea typeface="Times New Roman"/>
                          <a:cs typeface="Times New Roman" pitchFamily="18" charset="0"/>
                        </a:rPr>
                        <a:t>Субвенции из бюджета Федерального фонда обязательного медицинского страхования</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chemeClr val="accent1">
                              <a:lumMod val="25000"/>
                            </a:schemeClr>
                          </a:solidFill>
                          <a:latin typeface="+mn-lt"/>
                          <a:ea typeface="Times New Roman"/>
                          <a:cs typeface="Times New Roman" pitchFamily="18" charset="0"/>
                        </a:rPr>
                        <a:t>18 673,5</a:t>
                      </a:r>
                      <a:endParaRPr lang="ru-RU" sz="1800" b="1" dirty="0">
                        <a:solidFill>
                          <a:schemeClr val="accent1">
                            <a:lumMod val="25000"/>
                          </a:schemeClr>
                        </a:solidFill>
                        <a:latin typeface="+mn-lt"/>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chemeClr val="accent1">
                              <a:lumMod val="25000"/>
                            </a:schemeClr>
                          </a:solidFill>
                          <a:latin typeface="+mn-lt"/>
                          <a:ea typeface="Times New Roman"/>
                          <a:cs typeface="Times New Roman" pitchFamily="18" charset="0"/>
                        </a:rPr>
                        <a:t>20 760,9</a:t>
                      </a:r>
                      <a:endParaRPr lang="ru-RU" sz="1800" b="1" dirty="0">
                        <a:solidFill>
                          <a:schemeClr val="accent1">
                            <a:lumMod val="25000"/>
                          </a:schemeClr>
                        </a:solidFill>
                        <a:latin typeface="+mn-lt"/>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chemeClr val="accent1">
                              <a:lumMod val="25000"/>
                            </a:schemeClr>
                          </a:solidFill>
                          <a:latin typeface="+mn-lt"/>
                          <a:ea typeface="Times New Roman"/>
                          <a:cs typeface="Times New Roman" pitchFamily="18" charset="0"/>
                        </a:rPr>
                        <a:t>21 836,6</a:t>
                      </a:r>
                      <a:endParaRPr lang="ru-RU" sz="1800" b="1" dirty="0">
                        <a:solidFill>
                          <a:schemeClr val="accent1">
                            <a:lumMod val="25000"/>
                          </a:schemeClr>
                        </a:solidFill>
                        <a:latin typeface="+mn-lt"/>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3682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accent1">
                              <a:lumMod val="25000"/>
                            </a:schemeClr>
                          </a:solidFill>
                          <a:latin typeface="+mn-lt"/>
                          <a:ea typeface="Times New Roman"/>
                          <a:cs typeface="Times New Roman" pitchFamily="18" charset="0"/>
                        </a:rPr>
                        <a:t>Межбюджетные трансферты из бюджетов территориальных фондов ОМС в рамках осуществления межтерриториальных расчетов</a:t>
                      </a:r>
                      <a:endParaRPr lang="ru-RU" sz="1800" b="1" kern="1200" dirty="0">
                        <a:solidFill>
                          <a:schemeClr val="accent1">
                            <a:lumMod val="25000"/>
                          </a:schemeClr>
                        </a:solidFill>
                        <a:latin typeface="+mn-lt"/>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b="1" dirty="0" smtClean="0">
                          <a:solidFill>
                            <a:schemeClr val="accent1">
                              <a:lumMod val="25000"/>
                            </a:schemeClr>
                          </a:solidFill>
                        </a:rPr>
                        <a:t>260,0</a:t>
                      </a:r>
                      <a:endParaRPr lang="ru-RU" b="1" dirty="0">
                        <a:solidFill>
                          <a:schemeClr val="accent1">
                            <a:lumMod val="25000"/>
                          </a:schemeClr>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b="1" dirty="0" smtClean="0">
                          <a:solidFill>
                            <a:schemeClr val="accent1">
                              <a:lumMod val="25000"/>
                            </a:schemeClr>
                          </a:solidFill>
                        </a:rPr>
                        <a:t>270,0</a:t>
                      </a:r>
                      <a:endParaRPr lang="ru-RU" b="1" dirty="0">
                        <a:solidFill>
                          <a:schemeClr val="accent1">
                            <a:lumMod val="25000"/>
                          </a:schemeClr>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b="1" dirty="0" smtClean="0">
                          <a:solidFill>
                            <a:schemeClr val="accent1">
                              <a:lumMod val="25000"/>
                            </a:schemeClr>
                          </a:solidFill>
                        </a:rPr>
                        <a:t>280,0</a:t>
                      </a:r>
                      <a:endParaRPr lang="ru-RU" b="1" dirty="0">
                        <a:solidFill>
                          <a:schemeClr val="accent1">
                            <a:lumMod val="25000"/>
                          </a:schemeClr>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5530">
                <a:tc>
                  <a:txBody>
                    <a:bodyPr/>
                    <a:lstStyle/>
                    <a:p>
                      <a:pPr marL="0" algn="l" defTabSz="914400" rtl="0" eaLnBrk="1" latinLnBrk="0" hangingPunct="1">
                        <a:spcAft>
                          <a:spcPts val="0"/>
                        </a:spcAft>
                      </a:pPr>
                      <a:r>
                        <a:rPr lang="ru-RU" sz="1800" b="1" kern="1200" dirty="0">
                          <a:solidFill>
                            <a:schemeClr val="accent1">
                              <a:lumMod val="25000"/>
                            </a:schemeClr>
                          </a:solidFill>
                          <a:latin typeface="+mn-lt"/>
                          <a:ea typeface="Times New Roman"/>
                          <a:cs typeface="Times New Roman" pitchFamily="18" charset="0"/>
                        </a:rPr>
                        <a:t>Всего</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b="1" dirty="0" smtClean="0">
                          <a:solidFill>
                            <a:schemeClr val="accent1">
                              <a:lumMod val="25000"/>
                            </a:schemeClr>
                          </a:solidFill>
                        </a:rPr>
                        <a:t>18 933,5</a:t>
                      </a:r>
                      <a:endParaRPr lang="ru-RU" b="1" dirty="0">
                        <a:solidFill>
                          <a:schemeClr val="accent1">
                            <a:lumMod val="25000"/>
                          </a:schemeClr>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b="1" dirty="0" smtClean="0">
                          <a:solidFill>
                            <a:schemeClr val="accent1">
                              <a:lumMod val="25000"/>
                            </a:schemeClr>
                          </a:solidFill>
                        </a:rPr>
                        <a:t>21 030,9</a:t>
                      </a:r>
                      <a:endParaRPr lang="ru-RU" b="1" dirty="0">
                        <a:solidFill>
                          <a:schemeClr val="accent1">
                            <a:lumMod val="25000"/>
                          </a:schemeClr>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b="1" dirty="0" smtClean="0">
                          <a:solidFill>
                            <a:schemeClr val="accent1">
                              <a:lumMod val="25000"/>
                            </a:schemeClr>
                          </a:solidFill>
                        </a:rPr>
                        <a:t>22 116,6</a:t>
                      </a:r>
                      <a:endParaRPr lang="ru-RU" b="1" dirty="0">
                        <a:solidFill>
                          <a:schemeClr val="accent1">
                            <a:lumMod val="25000"/>
                          </a:schemeClr>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4" name="Picture 1"/>
          <p:cNvPicPr>
            <a:picLocks noChangeAspect="1" noChangeArrowheads="1"/>
          </p:cNvPicPr>
          <p:nvPr/>
        </p:nvPicPr>
        <p:blipFill>
          <a:blip r:embed="rId3" cstate="print"/>
          <a:srcRect/>
          <a:stretch>
            <a:fillRect/>
          </a:stretch>
        </p:blipFill>
        <p:spPr bwMode="auto">
          <a:xfrm>
            <a:off x="0" y="1"/>
            <a:ext cx="683568" cy="58766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p:nvPr>
        </p:nvGraphicFramePr>
        <p:xfrm>
          <a:off x="323528" y="980728"/>
          <a:ext cx="8568952" cy="3528392"/>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251520" y="404664"/>
            <a:ext cx="8892480" cy="646331"/>
          </a:xfrm>
          <a:prstGeom prst="rect">
            <a:avLst/>
          </a:prstGeom>
          <a:noFill/>
        </p:spPr>
        <p:txBody>
          <a:bodyPr wrap="square" rtlCol="0">
            <a:spAutoFit/>
          </a:bodyPr>
          <a:lstStyle/>
          <a:p>
            <a:r>
              <a:rPr lang="ru-RU" b="1" dirty="0" smtClean="0">
                <a:solidFill>
                  <a:schemeClr val="accent1">
                    <a:lumMod val="25000"/>
                  </a:schemeClr>
                </a:solidFill>
                <a:latin typeface="+mj-lt"/>
                <a:cs typeface="Times New Roman" pitchFamily="18" charset="0"/>
              </a:rPr>
              <a:t>Финансовое обеспечение организации ОМС Архангельской области </a:t>
            </a:r>
          </a:p>
          <a:p>
            <a:r>
              <a:rPr lang="ru-RU" b="1" dirty="0" smtClean="0">
                <a:solidFill>
                  <a:schemeClr val="accent1">
                    <a:lumMod val="25000"/>
                  </a:schemeClr>
                </a:solidFill>
                <a:latin typeface="+mj-lt"/>
                <a:cs typeface="Times New Roman" pitchFamily="18" charset="0"/>
              </a:rPr>
              <a:t>за счет субвенции Федерального фонда ОМС (млн. рублей)</a:t>
            </a:r>
            <a:endParaRPr lang="ru-RU" b="1" dirty="0">
              <a:solidFill>
                <a:schemeClr val="accent1">
                  <a:lumMod val="25000"/>
                </a:schemeClr>
              </a:solidFill>
              <a:latin typeface="+mj-lt"/>
              <a:cs typeface="Times New Roman" pitchFamily="18" charset="0"/>
            </a:endParaRPr>
          </a:p>
        </p:txBody>
      </p:sp>
      <p:sp>
        <p:nvSpPr>
          <p:cNvPr id="35" name="Дуга 34"/>
          <p:cNvSpPr/>
          <p:nvPr/>
        </p:nvSpPr>
        <p:spPr>
          <a:xfrm>
            <a:off x="4786314" y="5143512"/>
            <a:ext cx="914400" cy="914400"/>
          </a:xfrm>
          <a:prstGeom prst="arc">
            <a:avLst>
              <a:gd name="adj1" fmla="val 16200000"/>
              <a:gd name="adj2" fmla="val 19245243"/>
            </a:avLst>
          </a:prstGeom>
          <a:scene3d>
            <a:camera prst="orthographicFront">
              <a:rot lat="5400000" lon="3000000" rev="3000000"/>
            </a:camera>
            <a:lightRig rig="threePt" dir="t"/>
          </a:scene3d>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dirty="0"/>
          </a:p>
        </p:txBody>
      </p:sp>
      <p:graphicFrame>
        <p:nvGraphicFramePr>
          <p:cNvPr id="14" name="Таблица 13"/>
          <p:cNvGraphicFramePr>
            <a:graphicFrameLocks noGrp="1"/>
          </p:cNvGraphicFramePr>
          <p:nvPr/>
        </p:nvGraphicFramePr>
        <p:xfrm>
          <a:off x="539552" y="4077072"/>
          <a:ext cx="8107262" cy="2580039"/>
        </p:xfrm>
        <a:graphic>
          <a:graphicData uri="http://schemas.openxmlformats.org/drawingml/2006/table">
            <a:tbl>
              <a:tblPr/>
              <a:tblGrid>
                <a:gridCol w="928694"/>
                <a:gridCol w="1643074"/>
                <a:gridCol w="2000264"/>
                <a:gridCol w="1714512"/>
                <a:gridCol w="1820718"/>
              </a:tblGrid>
              <a:tr h="294872">
                <a:tc>
                  <a:txBody>
                    <a:bodyPr/>
                    <a:lstStyle/>
                    <a:p>
                      <a:pPr algn="ctr">
                        <a:spcAft>
                          <a:spcPts val="0"/>
                        </a:spcAft>
                      </a:pPr>
                      <a:endParaRPr lang="ru-RU" sz="1500" b="1" dirty="0">
                        <a:solidFill>
                          <a:schemeClr val="accent1">
                            <a:lumMod val="25000"/>
                          </a:schemeClr>
                        </a:solidFill>
                        <a:latin typeface="Times New Roman" pitchFamily="18" charset="0"/>
                        <a:ea typeface="Times New Roman"/>
                        <a:cs typeface="Times New Roman" pitchFamily="18" charset="0"/>
                      </a:endParaRPr>
                    </a:p>
                  </a:txBody>
                  <a:tcPr marL="67525" marR="6752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4">
                  <a:txBody>
                    <a:bodyPr/>
                    <a:lstStyle/>
                    <a:p>
                      <a:pPr algn="ctr">
                        <a:spcAft>
                          <a:spcPts val="0"/>
                        </a:spcAft>
                      </a:pPr>
                      <a:endParaRPr lang="ru-RU" sz="1800" b="1" dirty="0">
                        <a:solidFill>
                          <a:schemeClr val="accent1">
                            <a:lumMod val="25000"/>
                          </a:schemeClr>
                        </a:solidFill>
                        <a:latin typeface="Times New Roman" pitchFamily="18" charset="0"/>
                        <a:ea typeface="Times New Roman"/>
                        <a:cs typeface="Times New Roman" pitchFamily="18" charset="0"/>
                      </a:endParaRPr>
                    </a:p>
                  </a:txBody>
                  <a:tcPr marL="67525" marR="6752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ru-RU"/>
                    </a:p>
                  </a:txBody>
                  <a:tcPr/>
                </a:tc>
                <a:tc hMerge="1">
                  <a:txBody>
                    <a:bodyPr/>
                    <a:lstStyle/>
                    <a:p>
                      <a:pPr algn="ctr">
                        <a:spcAft>
                          <a:spcPts val="0"/>
                        </a:spcAft>
                      </a:pPr>
                      <a:endParaRPr lang="ru-RU" sz="1100" b="1" dirty="0">
                        <a:latin typeface="Calibri"/>
                        <a:ea typeface="Times New Roman"/>
                        <a:cs typeface="Times New Roman"/>
                      </a:endParaRPr>
                    </a:p>
                  </a:txBody>
                  <a:tcPr marL="67525" marR="6752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spcAft>
                          <a:spcPts val="0"/>
                        </a:spcAft>
                      </a:pPr>
                      <a:endParaRPr lang="ru-RU" sz="1100" b="1" dirty="0">
                        <a:latin typeface="Calibri"/>
                        <a:ea typeface="Times New Roman"/>
                        <a:cs typeface="Times New Roman"/>
                      </a:endParaRPr>
                    </a:p>
                  </a:txBody>
                  <a:tcPr marL="67525" marR="6752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847005">
                <a:tc>
                  <a:txBody>
                    <a:bodyPr/>
                    <a:lstStyle/>
                    <a:p>
                      <a:pPr algn="ctr">
                        <a:spcAft>
                          <a:spcPts val="0"/>
                        </a:spcAft>
                      </a:pPr>
                      <a:endParaRPr lang="ru-RU" sz="1100" b="1" dirty="0">
                        <a:solidFill>
                          <a:schemeClr val="accent1">
                            <a:lumMod val="25000"/>
                          </a:schemeClr>
                        </a:solidFill>
                        <a:latin typeface="Times New Roman" pitchFamily="18" charset="0"/>
                        <a:ea typeface="Times New Roman"/>
                        <a:cs typeface="Times New Roman" pitchFamily="18" charset="0"/>
                      </a:endParaRPr>
                    </a:p>
                  </a:txBody>
                  <a:tcPr marL="67525" marR="67525"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b="1" dirty="0" smtClean="0">
                          <a:solidFill>
                            <a:schemeClr val="accent1">
                              <a:lumMod val="25000"/>
                            </a:schemeClr>
                          </a:solidFill>
                          <a:latin typeface="+mn-lt"/>
                          <a:ea typeface="Times New Roman"/>
                          <a:cs typeface="Times New Roman" pitchFamily="18" charset="0"/>
                        </a:rPr>
                        <a:t>Численность застрахованных лиц, чел.</a:t>
                      </a:r>
                      <a:endParaRPr lang="ru-RU" sz="1200" b="1" dirty="0">
                        <a:solidFill>
                          <a:schemeClr val="accent1">
                            <a:lumMod val="25000"/>
                          </a:schemeClr>
                        </a:solidFill>
                        <a:latin typeface="+mn-lt"/>
                        <a:ea typeface="Times New Roman"/>
                        <a:cs typeface="Times New Roman" pitchFamily="18" charset="0"/>
                      </a:endParaRPr>
                    </a:p>
                  </a:txBody>
                  <a:tcPr marL="67525" marR="67525"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b="1" dirty="0" smtClean="0">
                          <a:solidFill>
                            <a:schemeClr val="accent1">
                              <a:lumMod val="25000"/>
                            </a:schemeClr>
                          </a:solidFill>
                          <a:latin typeface="+mn-lt"/>
                          <a:ea typeface="Times New Roman"/>
                          <a:cs typeface="Times New Roman" pitchFamily="18" charset="0"/>
                        </a:rPr>
                        <a:t>Средний </a:t>
                      </a:r>
                    </a:p>
                    <a:p>
                      <a:pPr algn="ctr">
                        <a:spcAft>
                          <a:spcPts val="0"/>
                        </a:spcAft>
                      </a:pPr>
                      <a:r>
                        <a:rPr lang="ru-RU" sz="1200" b="1" dirty="0" smtClean="0">
                          <a:solidFill>
                            <a:schemeClr val="accent1">
                              <a:lumMod val="25000"/>
                            </a:schemeClr>
                          </a:solidFill>
                          <a:latin typeface="+mn-lt"/>
                          <a:ea typeface="Times New Roman"/>
                          <a:cs typeface="Times New Roman" pitchFamily="18" charset="0"/>
                        </a:rPr>
                        <a:t>подушевой норматив финансирования              на 1 застрахованное лицо, руб.</a:t>
                      </a:r>
                      <a:endParaRPr lang="ru-RU" sz="1200" b="1" dirty="0">
                        <a:solidFill>
                          <a:schemeClr val="accent1">
                            <a:lumMod val="25000"/>
                          </a:schemeClr>
                        </a:solidFill>
                        <a:latin typeface="+mn-lt"/>
                        <a:ea typeface="Times New Roman"/>
                        <a:cs typeface="Times New Roman" pitchFamily="18" charset="0"/>
                      </a:endParaRPr>
                    </a:p>
                  </a:txBody>
                  <a:tcPr marL="67525" marR="67525"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b="1" dirty="0" smtClean="0">
                          <a:solidFill>
                            <a:schemeClr val="accent1">
                              <a:lumMod val="25000"/>
                            </a:schemeClr>
                          </a:solidFill>
                          <a:latin typeface="+mn-lt"/>
                          <a:ea typeface="Times New Roman"/>
                          <a:cs typeface="Times New Roman" pitchFamily="18" charset="0"/>
                        </a:rPr>
                        <a:t>Коэффициент дифференциации для Архангельской области</a:t>
                      </a:r>
                      <a:endParaRPr lang="ru-RU" sz="1200" b="1" dirty="0">
                        <a:solidFill>
                          <a:schemeClr val="accent1">
                            <a:lumMod val="25000"/>
                          </a:schemeClr>
                        </a:solidFill>
                        <a:latin typeface="+mn-lt"/>
                        <a:ea typeface="Times New Roman"/>
                        <a:cs typeface="Times New Roman" pitchFamily="18" charset="0"/>
                      </a:endParaRPr>
                    </a:p>
                  </a:txBody>
                  <a:tcPr marL="67525" marR="67525"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b="1" dirty="0" smtClean="0">
                          <a:solidFill>
                            <a:schemeClr val="accent1">
                              <a:lumMod val="25000"/>
                            </a:schemeClr>
                          </a:solidFill>
                          <a:latin typeface="+mn-lt"/>
                          <a:ea typeface="Times New Roman"/>
                          <a:cs typeface="Times New Roman" pitchFamily="18" charset="0"/>
                        </a:rPr>
                        <a:t>Размер субвенции, </a:t>
                      </a:r>
                    </a:p>
                    <a:p>
                      <a:pPr algn="ctr">
                        <a:spcAft>
                          <a:spcPts val="0"/>
                        </a:spcAft>
                      </a:pPr>
                      <a:r>
                        <a:rPr lang="ru-RU" sz="1200" b="1" dirty="0" smtClean="0">
                          <a:solidFill>
                            <a:schemeClr val="accent1">
                              <a:lumMod val="25000"/>
                            </a:schemeClr>
                          </a:solidFill>
                          <a:latin typeface="+mn-lt"/>
                          <a:ea typeface="Times New Roman"/>
                          <a:cs typeface="Times New Roman" pitchFamily="18" charset="0"/>
                        </a:rPr>
                        <a:t>млн. руб.</a:t>
                      </a:r>
                      <a:endParaRPr lang="ru-RU" sz="1200" b="1" dirty="0">
                        <a:solidFill>
                          <a:schemeClr val="accent1">
                            <a:lumMod val="25000"/>
                          </a:schemeClr>
                        </a:solidFill>
                        <a:latin typeface="+mn-lt"/>
                        <a:ea typeface="Times New Roman"/>
                        <a:cs typeface="Times New Roman" pitchFamily="18" charset="0"/>
                      </a:endParaRPr>
                    </a:p>
                  </a:txBody>
                  <a:tcPr marL="67525" marR="67525"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362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400" b="1" dirty="0" smtClean="0">
                          <a:solidFill>
                            <a:schemeClr val="accent1">
                              <a:lumMod val="25000"/>
                            </a:schemeClr>
                          </a:solidFill>
                          <a:latin typeface="+mn-lt"/>
                          <a:ea typeface="Times New Roman"/>
                          <a:cs typeface="Times New Roman" pitchFamily="18" charset="0"/>
                        </a:rPr>
                        <a:t>2016 год</a:t>
                      </a:r>
                    </a:p>
                  </a:txBody>
                  <a:tcPr marL="67525" marR="67525"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b="1" dirty="0" smtClean="0">
                          <a:solidFill>
                            <a:schemeClr val="accent1">
                              <a:lumMod val="25000"/>
                            </a:schemeClr>
                          </a:solidFill>
                          <a:latin typeface="+mn-lt"/>
                          <a:ea typeface="Times New Roman"/>
                          <a:cs typeface="Times New Roman" pitchFamily="18" charset="0"/>
                        </a:rPr>
                        <a:t>1 181 065</a:t>
                      </a:r>
                      <a:endParaRPr lang="ru-RU" sz="1400" b="1" dirty="0">
                        <a:solidFill>
                          <a:schemeClr val="accent1">
                            <a:lumMod val="25000"/>
                          </a:schemeClr>
                        </a:solidFill>
                        <a:latin typeface="+mn-lt"/>
                        <a:ea typeface="Times New Roman"/>
                        <a:cs typeface="Times New Roman" pitchFamily="18" charset="0"/>
                      </a:endParaRPr>
                    </a:p>
                  </a:txBody>
                  <a:tcPr marL="67525" marR="67525"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400" b="1" dirty="0" smtClean="0">
                          <a:solidFill>
                            <a:schemeClr val="accent1">
                              <a:lumMod val="25000"/>
                            </a:schemeClr>
                          </a:solidFill>
                          <a:latin typeface="+mn-lt"/>
                          <a:ea typeface="Times New Roman"/>
                          <a:cs typeface="Times New Roman" pitchFamily="18" charset="0"/>
                        </a:rPr>
                        <a:t>8 438,9</a:t>
                      </a:r>
                      <a:endParaRPr lang="ru-RU" sz="1400" b="1" dirty="0">
                        <a:solidFill>
                          <a:schemeClr val="accent1">
                            <a:lumMod val="25000"/>
                          </a:schemeClr>
                        </a:solidFill>
                        <a:latin typeface="+mn-lt"/>
                        <a:ea typeface="Times New Roman"/>
                        <a:cs typeface="Times New Roman" pitchFamily="18" charset="0"/>
                      </a:endParaRPr>
                    </a:p>
                  </a:txBody>
                  <a:tcPr marL="67525" marR="67525"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400" b="1" dirty="0" smtClean="0">
                          <a:solidFill>
                            <a:schemeClr val="accent1">
                              <a:lumMod val="25000"/>
                            </a:schemeClr>
                          </a:solidFill>
                          <a:latin typeface="+mn-lt"/>
                          <a:ea typeface="Times New Roman"/>
                          <a:cs typeface="Times New Roman" pitchFamily="18" charset="0"/>
                        </a:rPr>
                        <a:t>1,703</a:t>
                      </a:r>
                      <a:endParaRPr lang="ru-RU" sz="1400" b="1" dirty="0">
                        <a:solidFill>
                          <a:schemeClr val="accent1">
                            <a:lumMod val="25000"/>
                          </a:schemeClr>
                        </a:solidFill>
                        <a:latin typeface="+mn-lt"/>
                        <a:ea typeface="Times New Roman"/>
                        <a:cs typeface="Times New Roman" pitchFamily="18" charset="0"/>
                      </a:endParaRPr>
                    </a:p>
                  </a:txBody>
                  <a:tcPr marL="67525" marR="67525"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400" b="1" dirty="0" smtClean="0">
                          <a:solidFill>
                            <a:schemeClr val="accent1">
                              <a:lumMod val="25000"/>
                            </a:schemeClr>
                          </a:solidFill>
                          <a:latin typeface="+mn-lt"/>
                          <a:ea typeface="Times New Roman"/>
                          <a:cs typeface="Times New Roman" pitchFamily="18" charset="0"/>
                        </a:rPr>
                        <a:t>16 973,6</a:t>
                      </a:r>
                      <a:endParaRPr lang="ru-RU" sz="1400" b="1" dirty="0">
                        <a:solidFill>
                          <a:schemeClr val="accent1">
                            <a:lumMod val="25000"/>
                          </a:schemeClr>
                        </a:solidFill>
                        <a:latin typeface="+mn-lt"/>
                        <a:ea typeface="Times New Roman"/>
                        <a:cs typeface="Times New Roman" pitchFamily="18" charset="0"/>
                      </a:endParaRPr>
                    </a:p>
                  </a:txBody>
                  <a:tcPr marL="67525" marR="67525"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362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400" b="1" dirty="0" smtClean="0">
                          <a:solidFill>
                            <a:schemeClr val="accent1">
                              <a:lumMod val="25000"/>
                            </a:schemeClr>
                          </a:solidFill>
                          <a:latin typeface="+mn-lt"/>
                          <a:ea typeface="Times New Roman"/>
                          <a:cs typeface="Times New Roman" pitchFamily="18" charset="0"/>
                        </a:rPr>
                        <a:t>2017 год</a:t>
                      </a:r>
                    </a:p>
                  </a:txBody>
                  <a:tcPr marL="67525" marR="67525"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b="1" dirty="0" smtClean="0">
                          <a:solidFill>
                            <a:schemeClr val="accent1">
                              <a:lumMod val="25000"/>
                            </a:schemeClr>
                          </a:solidFill>
                          <a:latin typeface="+mn-lt"/>
                          <a:ea typeface="Times New Roman"/>
                          <a:cs typeface="Times New Roman" pitchFamily="18" charset="0"/>
                        </a:rPr>
                        <a:t>1 174 528</a:t>
                      </a:r>
                      <a:endParaRPr lang="ru-RU" sz="1400" b="1" dirty="0">
                        <a:solidFill>
                          <a:schemeClr val="accent1">
                            <a:lumMod val="25000"/>
                          </a:schemeClr>
                        </a:solidFill>
                        <a:latin typeface="+mn-lt"/>
                        <a:ea typeface="Times New Roman"/>
                        <a:cs typeface="Times New Roman" pitchFamily="18" charset="0"/>
                      </a:endParaRPr>
                    </a:p>
                  </a:txBody>
                  <a:tcPr marL="67525" marR="67525"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b="1" dirty="0" smtClean="0">
                          <a:solidFill>
                            <a:schemeClr val="accent1">
                              <a:lumMod val="25000"/>
                            </a:schemeClr>
                          </a:solidFill>
                          <a:latin typeface="+mn-lt"/>
                          <a:ea typeface="Times New Roman"/>
                          <a:cs typeface="Times New Roman" pitchFamily="18" charset="0"/>
                        </a:rPr>
                        <a:t>9 335,7</a:t>
                      </a:r>
                      <a:endParaRPr lang="ru-RU" sz="1400" b="1" dirty="0">
                        <a:solidFill>
                          <a:schemeClr val="accent1">
                            <a:lumMod val="25000"/>
                          </a:schemeClr>
                        </a:solidFill>
                        <a:latin typeface="+mn-lt"/>
                        <a:ea typeface="Times New Roman"/>
                        <a:cs typeface="Times New Roman" pitchFamily="18" charset="0"/>
                      </a:endParaRPr>
                    </a:p>
                  </a:txBody>
                  <a:tcPr marL="67525" marR="67525"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b="1" dirty="0" smtClean="0">
                          <a:solidFill>
                            <a:schemeClr val="accent1">
                              <a:lumMod val="25000"/>
                            </a:schemeClr>
                          </a:solidFill>
                          <a:latin typeface="+mn-lt"/>
                          <a:ea typeface="Times New Roman"/>
                          <a:cs typeface="Times New Roman" pitchFamily="18" charset="0"/>
                        </a:rPr>
                        <a:t>1,703</a:t>
                      </a:r>
                      <a:endParaRPr lang="ru-RU" sz="1400" b="1" dirty="0">
                        <a:solidFill>
                          <a:schemeClr val="accent1">
                            <a:lumMod val="25000"/>
                          </a:schemeClr>
                        </a:solidFill>
                        <a:latin typeface="+mn-lt"/>
                        <a:ea typeface="Times New Roman"/>
                        <a:cs typeface="Times New Roman" pitchFamily="18" charset="0"/>
                      </a:endParaRPr>
                    </a:p>
                  </a:txBody>
                  <a:tcPr marL="67525" marR="67525"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b="1" dirty="0" smtClean="0">
                          <a:solidFill>
                            <a:schemeClr val="accent1">
                              <a:lumMod val="25000"/>
                            </a:schemeClr>
                          </a:solidFill>
                          <a:latin typeface="+mn-lt"/>
                          <a:ea typeface="Times New Roman"/>
                          <a:cs typeface="Times New Roman" pitchFamily="18" charset="0"/>
                        </a:rPr>
                        <a:t>18 673,5</a:t>
                      </a:r>
                      <a:endParaRPr lang="ru-RU" sz="1400" b="1" dirty="0">
                        <a:solidFill>
                          <a:schemeClr val="accent1">
                            <a:lumMod val="25000"/>
                          </a:schemeClr>
                        </a:solidFill>
                        <a:latin typeface="+mn-lt"/>
                        <a:ea typeface="Times New Roman"/>
                        <a:cs typeface="Times New Roman" pitchFamily="18" charset="0"/>
                      </a:endParaRPr>
                    </a:p>
                  </a:txBody>
                  <a:tcPr marL="67525" marR="67525"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362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400" b="1" dirty="0" smtClean="0">
                          <a:solidFill>
                            <a:schemeClr val="accent1">
                              <a:lumMod val="25000"/>
                            </a:schemeClr>
                          </a:solidFill>
                          <a:latin typeface="+mn-lt"/>
                          <a:ea typeface="Times New Roman"/>
                          <a:cs typeface="Times New Roman" pitchFamily="18" charset="0"/>
                        </a:rPr>
                        <a:t>2018 год</a:t>
                      </a:r>
                    </a:p>
                  </a:txBody>
                  <a:tcPr marL="67525" marR="67525"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b="1" dirty="0" smtClean="0">
                          <a:solidFill>
                            <a:schemeClr val="accent1">
                              <a:lumMod val="25000"/>
                            </a:schemeClr>
                          </a:solidFill>
                          <a:latin typeface="+mn-lt"/>
                          <a:ea typeface="Times New Roman"/>
                          <a:cs typeface="Times New Roman" pitchFamily="18" charset="0"/>
                        </a:rPr>
                        <a:t>1 174 528</a:t>
                      </a:r>
                    </a:p>
                  </a:txBody>
                  <a:tcPr marL="67525" marR="67525"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b="1" dirty="0" smtClean="0">
                          <a:solidFill>
                            <a:schemeClr val="accent1">
                              <a:lumMod val="25000"/>
                            </a:schemeClr>
                          </a:solidFill>
                          <a:latin typeface="+mn-lt"/>
                          <a:ea typeface="Times New Roman"/>
                          <a:cs typeface="Times New Roman" pitchFamily="18" charset="0"/>
                        </a:rPr>
                        <a:t>10 379,3</a:t>
                      </a:r>
                      <a:endParaRPr lang="ru-RU" sz="1400" b="1" dirty="0">
                        <a:solidFill>
                          <a:schemeClr val="accent1">
                            <a:lumMod val="25000"/>
                          </a:schemeClr>
                        </a:solidFill>
                        <a:latin typeface="+mn-lt"/>
                        <a:ea typeface="Times New Roman"/>
                        <a:cs typeface="Times New Roman" pitchFamily="18" charset="0"/>
                      </a:endParaRPr>
                    </a:p>
                  </a:txBody>
                  <a:tcPr marL="67525" marR="67525"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b="1" dirty="0" smtClean="0">
                          <a:solidFill>
                            <a:schemeClr val="accent1">
                              <a:lumMod val="25000"/>
                            </a:schemeClr>
                          </a:solidFill>
                          <a:latin typeface="+mn-lt"/>
                          <a:ea typeface="Times New Roman"/>
                          <a:cs typeface="Times New Roman" pitchFamily="18" charset="0"/>
                        </a:rPr>
                        <a:t>1,703</a:t>
                      </a:r>
                      <a:endParaRPr lang="ru-RU" sz="1400" b="1" dirty="0">
                        <a:solidFill>
                          <a:schemeClr val="accent1">
                            <a:lumMod val="25000"/>
                          </a:schemeClr>
                        </a:solidFill>
                        <a:latin typeface="+mn-lt"/>
                        <a:ea typeface="Times New Roman"/>
                        <a:cs typeface="Times New Roman" pitchFamily="18" charset="0"/>
                      </a:endParaRPr>
                    </a:p>
                  </a:txBody>
                  <a:tcPr marL="67525" marR="67525"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b="1" dirty="0" smtClean="0">
                          <a:solidFill>
                            <a:schemeClr val="accent1">
                              <a:lumMod val="25000"/>
                            </a:schemeClr>
                          </a:solidFill>
                          <a:latin typeface="+mn-lt"/>
                          <a:ea typeface="Times New Roman"/>
                          <a:cs typeface="Times New Roman" pitchFamily="18" charset="0"/>
                        </a:rPr>
                        <a:t>20 760,9</a:t>
                      </a:r>
                      <a:endParaRPr lang="ru-RU" sz="1400" b="1" dirty="0">
                        <a:solidFill>
                          <a:schemeClr val="accent1">
                            <a:lumMod val="25000"/>
                          </a:schemeClr>
                        </a:solidFill>
                        <a:latin typeface="+mn-lt"/>
                        <a:ea typeface="Times New Roman"/>
                        <a:cs typeface="Times New Roman" pitchFamily="18" charset="0"/>
                      </a:endParaRPr>
                    </a:p>
                  </a:txBody>
                  <a:tcPr marL="67525" marR="67525"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989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400" b="1" dirty="0" smtClean="0">
                          <a:solidFill>
                            <a:schemeClr val="accent1">
                              <a:lumMod val="25000"/>
                            </a:schemeClr>
                          </a:solidFill>
                          <a:latin typeface="+mn-lt"/>
                          <a:ea typeface="Times New Roman"/>
                          <a:cs typeface="Times New Roman" pitchFamily="18" charset="0"/>
                        </a:rPr>
                        <a:t>2019</a:t>
                      </a:r>
                      <a:r>
                        <a:rPr lang="ru-RU" sz="1400" b="1" baseline="0" dirty="0" smtClean="0">
                          <a:solidFill>
                            <a:schemeClr val="accent1">
                              <a:lumMod val="25000"/>
                            </a:schemeClr>
                          </a:solidFill>
                          <a:latin typeface="+mn-lt"/>
                          <a:ea typeface="Times New Roman"/>
                          <a:cs typeface="Times New Roman" pitchFamily="18" charset="0"/>
                        </a:rPr>
                        <a:t> год</a:t>
                      </a:r>
                      <a:endParaRPr lang="ru-RU" sz="1400" b="1" dirty="0" smtClean="0">
                        <a:solidFill>
                          <a:schemeClr val="accent1">
                            <a:lumMod val="25000"/>
                          </a:schemeClr>
                        </a:solidFill>
                        <a:latin typeface="+mn-lt"/>
                        <a:ea typeface="Times New Roman"/>
                        <a:cs typeface="Times New Roman" pitchFamily="18" charset="0"/>
                      </a:endParaRPr>
                    </a:p>
                  </a:txBody>
                  <a:tcPr marL="67525" marR="67525"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b="1" dirty="0" smtClean="0">
                          <a:solidFill>
                            <a:schemeClr val="accent1">
                              <a:lumMod val="25000"/>
                            </a:schemeClr>
                          </a:solidFill>
                          <a:latin typeface="+mn-lt"/>
                          <a:ea typeface="Times New Roman"/>
                          <a:cs typeface="Times New Roman" pitchFamily="18" charset="0"/>
                        </a:rPr>
                        <a:t>1 174 528</a:t>
                      </a:r>
                    </a:p>
                  </a:txBody>
                  <a:tcPr marL="67525" marR="67525"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400" b="1" dirty="0" smtClean="0">
                          <a:solidFill>
                            <a:schemeClr val="accent1">
                              <a:lumMod val="25000"/>
                            </a:schemeClr>
                          </a:solidFill>
                          <a:latin typeface="+mn-lt"/>
                          <a:ea typeface="Times New Roman"/>
                          <a:cs typeface="Times New Roman" pitchFamily="18" charset="0"/>
                        </a:rPr>
                        <a:t>10 917,1</a:t>
                      </a:r>
                    </a:p>
                  </a:txBody>
                  <a:tcPr marL="67525" marR="67525"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b="1" dirty="0" smtClean="0">
                          <a:solidFill>
                            <a:schemeClr val="accent1">
                              <a:lumMod val="25000"/>
                            </a:schemeClr>
                          </a:solidFill>
                          <a:latin typeface="+mn-lt"/>
                          <a:ea typeface="Times New Roman"/>
                          <a:cs typeface="Times New Roman" pitchFamily="18" charset="0"/>
                        </a:rPr>
                        <a:t>1,703</a:t>
                      </a:r>
                      <a:endParaRPr lang="ru-RU" sz="1400" b="1" dirty="0">
                        <a:solidFill>
                          <a:schemeClr val="accent1">
                            <a:lumMod val="25000"/>
                          </a:schemeClr>
                        </a:solidFill>
                        <a:latin typeface="+mn-lt"/>
                        <a:ea typeface="Times New Roman"/>
                        <a:cs typeface="Times New Roman" pitchFamily="18" charset="0"/>
                      </a:endParaRPr>
                    </a:p>
                  </a:txBody>
                  <a:tcPr marL="67525" marR="67525"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b="1" dirty="0" smtClean="0">
                          <a:solidFill>
                            <a:schemeClr val="accent1">
                              <a:lumMod val="25000"/>
                            </a:schemeClr>
                          </a:solidFill>
                          <a:latin typeface="+mn-lt"/>
                          <a:ea typeface="Times New Roman"/>
                          <a:cs typeface="Times New Roman" pitchFamily="18" charset="0"/>
                        </a:rPr>
                        <a:t>21</a:t>
                      </a:r>
                      <a:r>
                        <a:rPr lang="ru-RU" sz="1400" b="1" baseline="0" dirty="0" smtClean="0">
                          <a:solidFill>
                            <a:schemeClr val="accent1">
                              <a:lumMod val="25000"/>
                            </a:schemeClr>
                          </a:solidFill>
                          <a:latin typeface="+mn-lt"/>
                          <a:ea typeface="Times New Roman"/>
                          <a:cs typeface="Times New Roman" pitchFamily="18" charset="0"/>
                        </a:rPr>
                        <a:t> 836,6</a:t>
                      </a:r>
                      <a:endParaRPr lang="ru-RU" sz="1400" b="1" dirty="0">
                        <a:solidFill>
                          <a:schemeClr val="accent1">
                            <a:lumMod val="25000"/>
                          </a:schemeClr>
                        </a:solidFill>
                        <a:latin typeface="+mn-lt"/>
                        <a:ea typeface="Times New Roman"/>
                        <a:cs typeface="Times New Roman" pitchFamily="18" charset="0"/>
                      </a:endParaRPr>
                    </a:p>
                  </a:txBody>
                  <a:tcPr marL="67525" marR="67525"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5" name="TextBox 14"/>
          <p:cNvSpPr txBox="1"/>
          <p:nvPr/>
        </p:nvSpPr>
        <p:spPr>
          <a:xfrm>
            <a:off x="3059832" y="4005064"/>
            <a:ext cx="3058274" cy="369332"/>
          </a:xfrm>
          <a:prstGeom prst="rect">
            <a:avLst/>
          </a:prstGeom>
          <a:noFill/>
        </p:spPr>
        <p:txBody>
          <a:bodyPr wrap="none" rtlCol="0">
            <a:spAutoFit/>
          </a:bodyPr>
          <a:lstStyle/>
          <a:p>
            <a:r>
              <a:rPr lang="ru-RU" b="1" dirty="0" smtClean="0">
                <a:solidFill>
                  <a:schemeClr val="bg2">
                    <a:lumMod val="75000"/>
                  </a:schemeClr>
                </a:solidFill>
                <a:latin typeface="+mj-lt"/>
                <a:cs typeface="Times New Roman" pitchFamily="18" charset="0"/>
              </a:rPr>
              <a:t>Расчет субвенции ФОМС</a:t>
            </a:r>
            <a:endParaRPr lang="ru-RU" b="1" dirty="0">
              <a:solidFill>
                <a:schemeClr val="bg2">
                  <a:lumMod val="75000"/>
                </a:schemeClr>
              </a:solidFill>
              <a:latin typeface="+mj-lt"/>
              <a:cs typeface="Times New Roman" pitchFamily="18" charset="0"/>
            </a:endParaRPr>
          </a:p>
        </p:txBody>
      </p:sp>
      <p:sp>
        <p:nvSpPr>
          <p:cNvPr id="11" name="TextBox 10"/>
          <p:cNvSpPr txBox="1">
            <a:spLocks/>
          </p:cNvSpPr>
          <p:nvPr/>
        </p:nvSpPr>
        <p:spPr>
          <a:xfrm>
            <a:off x="3851920" y="1340768"/>
            <a:ext cx="1152128" cy="307777"/>
          </a:xfrm>
          <a:prstGeom prst="rect">
            <a:avLst/>
          </a:prstGeom>
          <a:noFill/>
        </p:spPr>
        <p:txBody>
          <a:bodyPr wrap="square" rtlCol="0">
            <a:spAutoFit/>
          </a:bodyPr>
          <a:lstStyle/>
          <a:p>
            <a:r>
              <a:rPr lang="ru-RU" sz="1400" b="1" dirty="0" smtClean="0">
                <a:solidFill>
                  <a:srgbClr val="003300"/>
                </a:solidFill>
                <a:latin typeface="+mn-lt"/>
                <a:cs typeface="Times New Roman" pitchFamily="18" charset="0"/>
              </a:rPr>
              <a:t>20 760,9</a:t>
            </a:r>
            <a:endParaRPr lang="ru-RU" sz="1400" b="1" dirty="0">
              <a:solidFill>
                <a:srgbClr val="003300"/>
              </a:solidFill>
              <a:latin typeface="+mn-lt"/>
              <a:cs typeface="Times New Roman" pitchFamily="18" charset="0"/>
            </a:endParaRPr>
          </a:p>
        </p:txBody>
      </p:sp>
      <p:pic>
        <p:nvPicPr>
          <p:cNvPr id="9" name="Picture 1"/>
          <p:cNvPicPr>
            <a:picLocks noChangeAspect="1" noChangeArrowheads="1"/>
          </p:cNvPicPr>
          <p:nvPr/>
        </p:nvPicPr>
        <p:blipFill>
          <a:blip r:embed="rId4" cstate="print"/>
          <a:srcRect/>
          <a:stretch>
            <a:fillRect/>
          </a:stretch>
        </p:blipFill>
        <p:spPr bwMode="auto">
          <a:xfrm>
            <a:off x="0" y="1"/>
            <a:ext cx="683568" cy="58766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угольник 9"/>
          <p:cNvSpPr/>
          <p:nvPr/>
        </p:nvSpPr>
        <p:spPr>
          <a:xfrm>
            <a:off x="323528" y="476672"/>
            <a:ext cx="8352928" cy="830997"/>
          </a:xfrm>
          <a:prstGeom prst="rect">
            <a:avLst/>
          </a:prstGeom>
        </p:spPr>
        <p:txBody>
          <a:bodyPr wrap="square">
            <a:spAutoFit/>
          </a:bodyPr>
          <a:lstStyle/>
          <a:p>
            <a:r>
              <a:rPr lang="ru-RU" sz="2400" b="1" dirty="0" smtClean="0">
                <a:solidFill>
                  <a:schemeClr val="accent1">
                    <a:lumMod val="25000"/>
                  </a:schemeClr>
                </a:solidFill>
                <a:latin typeface="+mj-lt"/>
                <a:cs typeface="Times New Roman" pitchFamily="18" charset="0"/>
              </a:rPr>
              <a:t>Расходы бюджета ТФОМС АО на 2017 год и на плановый период 2018 и 2019 годов (млн.руб.) </a:t>
            </a:r>
            <a:endParaRPr lang="ru-RU" sz="2400" b="1" dirty="0">
              <a:solidFill>
                <a:schemeClr val="accent1">
                  <a:lumMod val="25000"/>
                </a:schemeClr>
              </a:solidFill>
              <a:latin typeface="+mj-lt"/>
              <a:cs typeface="Times New Roman" pitchFamily="18" charset="0"/>
            </a:endParaRPr>
          </a:p>
        </p:txBody>
      </p:sp>
      <p:graphicFrame>
        <p:nvGraphicFramePr>
          <p:cNvPr id="11" name="Таблица 10"/>
          <p:cNvGraphicFramePr>
            <a:graphicFrameLocks noGrp="1"/>
          </p:cNvGraphicFramePr>
          <p:nvPr/>
        </p:nvGraphicFramePr>
        <p:xfrm>
          <a:off x="251520" y="1340769"/>
          <a:ext cx="8640961" cy="5314175"/>
        </p:xfrm>
        <a:graphic>
          <a:graphicData uri="http://schemas.openxmlformats.org/drawingml/2006/table">
            <a:tbl>
              <a:tblPr/>
              <a:tblGrid>
                <a:gridCol w="4104456"/>
                <a:gridCol w="1080120"/>
                <a:gridCol w="1152128"/>
                <a:gridCol w="1152128"/>
                <a:gridCol w="1152129"/>
              </a:tblGrid>
              <a:tr h="864095">
                <a:tc>
                  <a:txBody>
                    <a:bodyPr/>
                    <a:lstStyle/>
                    <a:p>
                      <a:pPr algn="ctr">
                        <a:spcAft>
                          <a:spcPts val="0"/>
                        </a:spcAft>
                      </a:pPr>
                      <a:r>
                        <a:rPr lang="ru-RU" sz="2000" b="1" dirty="0" smtClean="0">
                          <a:solidFill>
                            <a:schemeClr val="accent1">
                              <a:lumMod val="25000"/>
                            </a:schemeClr>
                          </a:solidFill>
                          <a:latin typeface="+mj-lt"/>
                          <a:ea typeface="Times New Roman"/>
                          <a:cs typeface="Times New Roman"/>
                        </a:rPr>
                        <a:t>Наименование расходов</a:t>
                      </a:r>
                      <a:endParaRPr lang="ru-RU" sz="2000" b="1" dirty="0">
                        <a:solidFill>
                          <a:schemeClr val="accent1">
                            <a:lumMod val="25000"/>
                          </a:schemeClr>
                        </a:solidFill>
                        <a:latin typeface="+mj-lt"/>
                        <a:ea typeface="Times New Roman"/>
                        <a:cs typeface="Times New Roman"/>
                      </a:endParaRP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chemeClr val="accent1">
                              <a:lumMod val="25000"/>
                            </a:schemeClr>
                          </a:solidFill>
                          <a:latin typeface="+mj-lt"/>
                          <a:ea typeface="Times New Roman"/>
                          <a:cs typeface="Times New Roman"/>
                        </a:rPr>
                        <a:t>2016 </a:t>
                      </a:r>
                    </a:p>
                    <a:p>
                      <a:pPr algn="ctr">
                        <a:spcAft>
                          <a:spcPts val="0"/>
                        </a:spcAft>
                      </a:pPr>
                      <a:r>
                        <a:rPr lang="ru-RU" sz="1800" b="1" dirty="0" smtClean="0">
                          <a:solidFill>
                            <a:schemeClr val="accent1">
                              <a:lumMod val="25000"/>
                            </a:schemeClr>
                          </a:solidFill>
                          <a:latin typeface="+mj-lt"/>
                          <a:ea typeface="Times New Roman"/>
                          <a:cs typeface="Times New Roman"/>
                        </a:rPr>
                        <a:t>год</a:t>
                      </a: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chemeClr val="accent1">
                              <a:lumMod val="25000"/>
                            </a:schemeClr>
                          </a:solidFill>
                          <a:latin typeface="+mj-lt"/>
                          <a:ea typeface="Times New Roman"/>
                          <a:cs typeface="Times New Roman"/>
                        </a:rPr>
                        <a:t>Проект бюджета 2017</a:t>
                      </a:r>
                      <a:endParaRPr lang="ru-RU" sz="1800" b="1" dirty="0">
                        <a:solidFill>
                          <a:schemeClr val="accent1">
                            <a:lumMod val="25000"/>
                          </a:schemeClr>
                        </a:solidFill>
                        <a:latin typeface="+mj-lt"/>
                        <a:ea typeface="Times New Roman"/>
                        <a:cs typeface="Times New Roman"/>
                      </a:endParaRP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accent1">
                              <a:lumMod val="25000"/>
                            </a:schemeClr>
                          </a:solidFill>
                          <a:latin typeface="+mn-lt"/>
                          <a:ea typeface="Times New Roman"/>
                          <a:cs typeface="Times New Roman"/>
                        </a:rPr>
                        <a:t>Проект бюджета 2018</a:t>
                      </a: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accent1">
                              <a:lumMod val="25000"/>
                            </a:schemeClr>
                          </a:solidFill>
                          <a:latin typeface="+mn-lt"/>
                          <a:ea typeface="Times New Roman"/>
                          <a:cs typeface="Times New Roman"/>
                        </a:rPr>
                        <a:t>Проект бюджета 2019</a:t>
                      </a: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0476">
                <a:tc>
                  <a:txBody>
                    <a:bodyPr/>
                    <a:lstStyle/>
                    <a:p>
                      <a:pPr>
                        <a:spcAft>
                          <a:spcPts val="0"/>
                        </a:spcAft>
                      </a:pPr>
                      <a:r>
                        <a:rPr lang="ru-RU" sz="2000" b="1" dirty="0" smtClean="0">
                          <a:solidFill>
                            <a:schemeClr val="accent1">
                              <a:lumMod val="25000"/>
                            </a:schemeClr>
                          </a:solidFill>
                          <a:latin typeface="+mn-lt"/>
                          <a:ea typeface="Times New Roman"/>
                          <a:cs typeface="Times New Roman"/>
                        </a:rPr>
                        <a:t>Всего расходов,</a:t>
                      </a:r>
                    </a:p>
                    <a:p>
                      <a:pPr>
                        <a:spcAft>
                          <a:spcPts val="0"/>
                        </a:spcAft>
                      </a:pPr>
                      <a:r>
                        <a:rPr lang="ru-RU" sz="2000" b="1" dirty="0" smtClean="0">
                          <a:solidFill>
                            <a:schemeClr val="accent1">
                              <a:lumMod val="25000"/>
                            </a:schemeClr>
                          </a:solidFill>
                          <a:latin typeface="+mn-lt"/>
                          <a:ea typeface="Times New Roman"/>
                          <a:cs typeface="Times New Roman"/>
                        </a:rPr>
                        <a:t> из них:</a:t>
                      </a:r>
                      <a:endParaRPr lang="ru-RU" sz="2000" b="1" dirty="0">
                        <a:solidFill>
                          <a:schemeClr val="accent1">
                            <a:lumMod val="25000"/>
                          </a:schemeClr>
                        </a:solidFill>
                        <a:latin typeface="+mn-lt"/>
                        <a:ea typeface="Times New Roman"/>
                        <a:cs typeface="Times New Roman"/>
                      </a:endParaRP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080" algn="ctr">
                        <a:spcAft>
                          <a:spcPts val="0"/>
                        </a:spcAft>
                      </a:pPr>
                      <a:r>
                        <a:rPr lang="ru-RU" sz="1800" b="1" kern="1200" dirty="0" smtClean="0">
                          <a:solidFill>
                            <a:schemeClr val="accent1">
                              <a:lumMod val="25000"/>
                            </a:schemeClr>
                          </a:solidFill>
                          <a:latin typeface="+mn-lt"/>
                          <a:ea typeface="+mn-ea"/>
                          <a:cs typeface="Times New Roman" pitchFamily="18" charset="0"/>
                        </a:rPr>
                        <a:t>17 536,8</a:t>
                      </a: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080" algn="ctr">
                        <a:spcAft>
                          <a:spcPts val="0"/>
                        </a:spcAft>
                      </a:pPr>
                      <a:r>
                        <a:rPr lang="ru-RU" sz="1800" b="1" kern="1200" dirty="0" smtClean="0">
                          <a:solidFill>
                            <a:schemeClr val="accent1">
                              <a:lumMod val="25000"/>
                            </a:schemeClr>
                          </a:solidFill>
                          <a:latin typeface="+mn-lt"/>
                          <a:ea typeface="+mn-ea"/>
                          <a:cs typeface="Times New Roman" pitchFamily="18" charset="0"/>
                        </a:rPr>
                        <a:t>18 933,5</a:t>
                      </a: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080" algn="ctr">
                        <a:spcAft>
                          <a:spcPts val="0"/>
                        </a:spcAft>
                      </a:pPr>
                      <a:r>
                        <a:rPr lang="ru-RU" sz="1800" b="1" kern="1200" dirty="0" smtClean="0">
                          <a:solidFill>
                            <a:schemeClr val="accent1">
                              <a:lumMod val="25000"/>
                            </a:schemeClr>
                          </a:solidFill>
                          <a:latin typeface="+mn-lt"/>
                          <a:ea typeface="+mn-ea"/>
                          <a:cs typeface="Times New Roman" pitchFamily="18" charset="0"/>
                        </a:rPr>
                        <a:t>21 030,9</a:t>
                      </a: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080" algn="ctr">
                        <a:spcAft>
                          <a:spcPts val="0"/>
                        </a:spcAft>
                      </a:pPr>
                      <a:r>
                        <a:rPr lang="ru-RU" sz="1800" b="1" kern="1200" baseline="0" dirty="0" smtClean="0">
                          <a:solidFill>
                            <a:schemeClr val="accent1">
                              <a:lumMod val="25000"/>
                            </a:schemeClr>
                          </a:solidFill>
                          <a:latin typeface="+mn-lt"/>
                          <a:ea typeface="+mn-ea"/>
                          <a:cs typeface="Times New Roman" pitchFamily="18" charset="0"/>
                        </a:rPr>
                        <a:t>22 116,6</a:t>
                      </a:r>
                      <a:endParaRPr lang="ru-RU" sz="1800" b="1" kern="1200" dirty="0" smtClean="0">
                        <a:solidFill>
                          <a:schemeClr val="accent1">
                            <a:lumMod val="25000"/>
                          </a:schemeClr>
                        </a:solidFill>
                        <a:latin typeface="+mn-lt"/>
                        <a:ea typeface="+mn-ea"/>
                        <a:cs typeface="Times New Roman" pitchFamily="18" charset="0"/>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4400">
                <a:tc>
                  <a:txBody>
                    <a:bodyPr/>
                    <a:lstStyle/>
                    <a:p>
                      <a:pPr>
                        <a:spcAft>
                          <a:spcPts val="0"/>
                        </a:spcAft>
                      </a:pPr>
                      <a:r>
                        <a:rPr lang="ru-RU" sz="1800" b="1" dirty="0" smtClean="0">
                          <a:solidFill>
                            <a:schemeClr val="accent1">
                              <a:lumMod val="25000"/>
                            </a:schemeClr>
                          </a:solidFill>
                          <a:latin typeface="+mn-lt"/>
                          <a:ea typeface="Times New Roman"/>
                          <a:cs typeface="Times New Roman"/>
                        </a:rPr>
                        <a:t>Финансовое обеспечение организации</a:t>
                      </a:r>
                      <a:r>
                        <a:rPr lang="ru-RU" sz="1800" b="1" baseline="0" dirty="0" smtClean="0">
                          <a:solidFill>
                            <a:schemeClr val="accent1">
                              <a:lumMod val="25000"/>
                            </a:schemeClr>
                          </a:solidFill>
                          <a:latin typeface="+mn-lt"/>
                          <a:ea typeface="Times New Roman"/>
                          <a:cs typeface="Times New Roman"/>
                        </a:rPr>
                        <a:t> </a:t>
                      </a:r>
                      <a:r>
                        <a:rPr lang="ru-RU" sz="1800" b="1" dirty="0" smtClean="0">
                          <a:solidFill>
                            <a:schemeClr val="accent1">
                              <a:lumMod val="25000"/>
                            </a:schemeClr>
                          </a:solidFill>
                          <a:latin typeface="+mn-lt"/>
                          <a:ea typeface="Times New Roman"/>
                          <a:cs typeface="Times New Roman"/>
                        </a:rPr>
                        <a:t>ОМС</a:t>
                      </a: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accent1">
                              <a:lumMod val="25000"/>
                            </a:schemeClr>
                          </a:solidFill>
                          <a:latin typeface="+mn-lt"/>
                          <a:ea typeface="+mn-ea"/>
                          <a:cs typeface="Times New Roman" pitchFamily="18" charset="0"/>
                        </a:rPr>
                        <a:t>17 263,2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chemeClr val="accent1">
                              <a:lumMod val="25000"/>
                            </a:schemeClr>
                          </a:solidFill>
                          <a:latin typeface="+mn-lt"/>
                          <a:ea typeface="Times New Roman"/>
                          <a:cs typeface="Times New Roman"/>
                        </a:rPr>
                        <a:t>18 827,2</a:t>
                      </a:r>
                      <a:endParaRPr lang="ru-RU" sz="1800" b="1" dirty="0">
                        <a:solidFill>
                          <a:schemeClr val="accent1">
                            <a:lumMod val="25000"/>
                          </a:schemeClr>
                        </a:solidFill>
                        <a:latin typeface="+mn-lt"/>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chemeClr val="accent1">
                              <a:lumMod val="25000"/>
                            </a:schemeClr>
                          </a:solidFill>
                          <a:latin typeface="+mn-lt"/>
                          <a:ea typeface="Times New Roman"/>
                          <a:cs typeface="Times New Roman"/>
                        </a:rPr>
                        <a:t>20 924,6</a:t>
                      </a:r>
                      <a:endParaRPr lang="ru-RU" sz="1800" b="1" dirty="0">
                        <a:solidFill>
                          <a:schemeClr val="accent1">
                            <a:lumMod val="25000"/>
                          </a:schemeClr>
                        </a:solidFill>
                        <a:latin typeface="+mn-lt"/>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chemeClr val="accent1">
                              <a:lumMod val="25000"/>
                            </a:schemeClr>
                          </a:solidFill>
                          <a:latin typeface="+mn-lt"/>
                          <a:ea typeface="Times New Roman"/>
                          <a:cs typeface="Times New Roman"/>
                        </a:rPr>
                        <a:t>22 010,3</a:t>
                      </a:r>
                      <a:endParaRPr lang="ru-RU" sz="1800" b="1" dirty="0">
                        <a:solidFill>
                          <a:schemeClr val="accent1">
                            <a:lumMod val="25000"/>
                          </a:schemeClr>
                        </a:solidFill>
                        <a:latin typeface="+mn-lt"/>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1428">
                <a:tc>
                  <a:txBody>
                    <a:bodyPr/>
                    <a:lstStyle/>
                    <a:p>
                      <a:pPr marL="0" algn="l" defTabSz="914400" rtl="0" eaLnBrk="1" latinLnBrk="0" hangingPunct="1">
                        <a:spcAft>
                          <a:spcPts val="0"/>
                        </a:spcAft>
                      </a:pPr>
                      <a:r>
                        <a:rPr lang="ru-RU" sz="1800" b="1" kern="1200" dirty="0" smtClean="0">
                          <a:solidFill>
                            <a:schemeClr val="accent1">
                              <a:lumMod val="25000"/>
                            </a:schemeClr>
                          </a:solidFill>
                          <a:latin typeface="+mn-lt"/>
                          <a:ea typeface="Times New Roman"/>
                          <a:cs typeface="Times New Roman"/>
                        </a:rPr>
                        <a:t>МБТ ФОМС на доп. финансовое обеспечение оказания  </a:t>
                      </a:r>
                      <a:r>
                        <a:rPr lang="ru-RU" sz="1800" b="1" kern="1200" dirty="0" err="1" smtClean="0">
                          <a:solidFill>
                            <a:schemeClr val="accent1">
                              <a:lumMod val="25000"/>
                            </a:schemeClr>
                          </a:solidFill>
                          <a:latin typeface="+mn-lt"/>
                          <a:ea typeface="Times New Roman"/>
                          <a:cs typeface="Times New Roman"/>
                        </a:rPr>
                        <a:t>специали-зированной</a:t>
                      </a:r>
                      <a:r>
                        <a:rPr lang="ru-RU" sz="1800" b="1" kern="1200" dirty="0" smtClean="0">
                          <a:solidFill>
                            <a:schemeClr val="accent1">
                              <a:lumMod val="25000"/>
                            </a:schemeClr>
                          </a:solidFill>
                          <a:latin typeface="+mn-lt"/>
                          <a:ea typeface="Times New Roman"/>
                          <a:cs typeface="Times New Roman"/>
                        </a:rPr>
                        <a:t> МП, в т.ч. </a:t>
                      </a:r>
                      <a:r>
                        <a:rPr lang="ru-RU" sz="1800" b="1" kern="1200" dirty="0" smtClean="0">
                          <a:solidFill>
                            <a:schemeClr val="accent1">
                              <a:lumMod val="25000"/>
                            </a:schemeClr>
                          </a:solidFill>
                          <a:latin typeface="+mn-lt"/>
                          <a:ea typeface="Times New Roman"/>
                          <a:cs typeface="Times New Roman"/>
                        </a:rPr>
                        <a:t>ВМП, </a:t>
                      </a:r>
                      <a:r>
                        <a:rPr lang="ru-RU" sz="1800" b="1" kern="1200" dirty="0" smtClean="0">
                          <a:solidFill>
                            <a:schemeClr val="accent1">
                              <a:lumMod val="25000"/>
                            </a:schemeClr>
                          </a:solidFill>
                          <a:latin typeface="+mn-lt"/>
                          <a:ea typeface="Times New Roman"/>
                          <a:cs typeface="Times New Roman"/>
                        </a:rPr>
                        <a:t>ФГУ</a:t>
                      </a: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chemeClr val="accent1">
                              <a:lumMod val="25000"/>
                            </a:schemeClr>
                          </a:solidFill>
                          <a:latin typeface="+mn-lt"/>
                          <a:ea typeface="Times New Roman"/>
                          <a:cs typeface="Times New Roman" pitchFamily="18" charset="0"/>
                        </a:rPr>
                        <a:t>144,2</a:t>
                      </a: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kern="1200" dirty="0" smtClean="0">
                          <a:solidFill>
                            <a:schemeClr val="accent1">
                              <a:lumMod val="25000"/>
                            </a:schemeClr>
                          </a:solidFill>
                          <a:latin typeface="+mn-lt"/>
                          <a:ea typeface="+mn-ea"/>
                          <a:cs typeface="Times New Roman" pitchFamily="18" charset="0"/>
                        </a:rPr>
                        <a:t>-</a:t>
                      </a: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kern="1200" dirty="0" smtClean="0">
                          <a:solidFill>
                            <a:schemeClr val="accent1">
                              <a:lumMod val="25000"/>
                            </a:schemeClr>
                          </a:solidFill>
                          <a:latin typeface="+mn-lt"/>
                          <a:ea typeface="+mn-ea"/>
                          <a:cs typeface="Times New Roman" pitchFamily="18" charset="0"/>
                        </a:rPr>
                        <a:t>-</a:t>
                      </a: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kern="1200" dirty="0" smtClean="0">
                          <a:solidFill>
                            <a:schemeClr val="accent1">
                              <a:lumMod val="25000"/>
                            </a:schemeClr>
                          </a:solidFill>
                          <a:latin typeface="+mn-lt"/>
                          <a:ea typeface="+mn-ea"/>
                          <a:cs typeface="Times New Roman" pitchFamily="18" charset="0"/>
                        </a:rPr>
                        <a:t>-</a:t>
                      </a: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14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dirty="0" smtClean="0">
                          <a:solidFill>
                            <a:schemeClr val="accent1">
                              <a:lumMod val="25000"/>
                            </a:schemeClr>
                          </a:solidFill>
                          <a:latin typeface="+mn-lt"/>
                          <a:ea typeface="Times New Roman"/>
                          <a:cs typeface="Times New Roman"/>
                        </a:rPr>
                        <a:t>Финансовое обеспечение  единовременных выплат медицинским работникам</a:t>
                      </a: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chemeClr val="accent1">
                              <a:lumMod val="25000"/>
                            </a:schemeClr>
                          </a:solidFill>
                          <a:latin typeface="+mn-lt"/>
                          <a:ea typeface="Times New Roman"/>
                          <a:cs typeface="Times New Roman" pitchFamily="18" charset="0"/>
                        </a:rPr>
                        <a:t>21,6</a:t>
                      </a: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kern="1200" dirty="0" smtClean="0">
                          <a:solidFill>
                            <a:schemeClr val="accent1">
                              <a:lumMod val="25000"/>
                            </a:schemeClr>
                          </a:solidFill>
                          <a:latin typeface="+mn-lt"/>
                          <a:ea typeface="+mn-ea"/>
                          <a:cs typeface="Times New Roman" pitchFamily="18" charset="0"/>
                        </a:rPr>
                        <a:t>-</a:t>
                      </a: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kern="1200" dirty="0" smtClean="0">
                          <a:solidFill>
                            <a:schemeClr val="accent1">
                              <a:lumMod val="25000"/>
                            </a:schemeClr>
                          </a:solidFill>
                          <a:latin typeface="+mn-lt"/>
                          <a:ea typeface="+mn-ea"/>
                          <a:cs typeface="Times New Roman" pitchFamily="18" charset="0"/>
                        </a:rPr>
                        <a:t>-</a:t>
                      </a: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kern="1200" dirty="0" smtClean="0">
                          <a:solidFill>
                            <a:schemeClr val="accent1">
                              <a:lumMod val="25000"/>
                            </a:schemeClr>
                          </a:solidFill>
                          <a:latin typeface="+mn-lt"/>
                          <a:ea typeface="+mn-ea"/>
                          <a:cs typeface="Times New Roman" pitchFamily="18" charset="0"/>
                        </a:rPr>
                        <a:t>-</a:t>
                      </a: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1428">
                <a:tc>
                  <a:txBody>
                    <a:bodyPr/>
                    <a:lstStyle/>
                    <a:p>
                      <a:pPr>
                        <a:spcAft>
                          <a:spcPts val="0"/>
                        </a:spcAft>
                      </a:pPr>
                      <a:r>
                        <a:rPr lang="ru-RU" sz="1800" b="1" dirty="0" smtClean="0">
                          <a:solidFill>
                            <a:schemeClr val="accent1">
                              <a:lumMod val="25000"/>
                            </a:schemeClr>
                          </a:solidFill>
                          <a:latin typeface="+mn-lt"/>
                          <a:ea typeface="Times New Roman"/>
                          <a:cs typeface="Times New Roman"/>
                        </a:rPr>
                        <a:t>Расходы на обеспечение выполнения функций территориального фонда</a:t>
                      </a: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chemeClr val="accent1">
                              <a:lumMod val="25000"/>
                            </a:schemeClr>
                          </a:solidFill>
                          <a:latin typeface="+mn-lt"/>
                          <a:ea typeface="Times New Roman"/>
                          <a:cs typeface="Times New Roman" pitchFamily="18" charset="0"/>
                        </a:rPr>
                        <a:t>107,8</a:t>
                      </a: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kern="1200" dirty="0" smtClean="0">
                          <a:solidFill>
                            <a:schemeClr val="accent1">
                              <a:lumMod val="25000"/>
                            </a:schemeClr>
                          </a:solidFill>
                          <a:latin typeface="+mn-lt"/>
                          <a:ea typeface="+mn-ea"/>
                          <a:cs typeface="Times New Roman" pitchFamily="18" charset="0"/>
                        </a:rPr>
                        <a:t>106,3</a:t>
                      </a: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kern="1200" dirty="0" smtClean="0">
                          <a:solidFill>
                            <a:schemeClr val="accent1">
                              <a:lumMod val="25000"/>
                            </a:schemeClr>
                          </a:solidFill>
                          <a:latin typeface="+mn-lt"/>
                          <a:ea typeface="+mn-ea"/>
                          <a:cs typeface="Times New Roman" pitchFamily="18" charset="0"/>
                        </a:rPr>
                        <a:t>106,3</a:t>
                      </a: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kern="1200" dirty="0" smtClean="0">
                          <a:solidFill>
                            <a:schemeClr val="accent1">
                              <a:lumMod val="25000"/>
                            </a:schemeClr>
                          </a:solidFill>
                          <a:latin typeface="+mn-lt"/>
                          <a:ea typeface="+mn-ea"/>
                          <a:cs typeface="Times New Roman" pitchFamily="18" charset="0"/>
                        </a:rPr>
                        <a:t>106,3</a:t>
                      </a: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1428">
                <a:tc>
                  <a:txBody>
                    <a:bodyPr/>
                    <a:lstStyle/>
                    <a:p>
                      <a:pPr>
                        <a:spcAft>
                          <a:spcPts val="0"/>
                        </a:spcAft>
                      </a:pPr>
                      <a:r>
                        <a:rPr lang="ru-RU" sz="1800" b="1" dirty="0" smtClean="0">
                          <a:solidFill>
                            <a:schemeClr val="accent1">
                              <a:lumMod val="25000"/>
                            </a:schemeClr>
                          </a:solidFill>
                          <a:latin typeface="+mn-lt"/>
                          <a:ea typeface="Times New Roman"/>
                          <a:cs typeface="Times New Roman"/>
                        </a:rPr>
                        <a:t>Процент на обеспечение выполнения функций территориального фонда</a:t>
                      </a: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chemeClr val="accent1">
                              <a:lumMod val="25000"/>
                            </a:schemeClr>
                          </a:solidFill>
                          <a:latin typeface="+mn-lt"/>
                          <a:ea typeface="Times New Roman"/>
                          <a:cs typeface="Times New Roman" pitchFamily="18" charset="0"/>
                        </a:rPr>
                        <a:t>0,6</a:t>
                      </a:r>
                      <a:endParaRPr lang="ru-RU" sz="1800" b="1" dirty="0" smtClean="0">
                        <a:solidFill>
                          <a:schemeClr val="accent1">
                            <a:lumMod val="25000"/>
                          </a:schemeClr>
                        </a:solidFill>
                        <a:latin typeface="+mn-lt"/>
                        <a:ea typeface="Times New Roman"/>
                        <a:cs typeface="Times New Roman" pitchFamily="18" charset="0"/>
                      </a:endParaRP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kern="1200" dirty="0" smtClean="0">
                          <a:solidFill>
                            <a:schemeClr val="accent1">
                              <a:lumMod val="25000"/>
                            </a:schemeClr>
                          </a:solidFill>
                          <a:latin typeface="+mn-lt"/>
                          <a:ea typeface="+mn-ea"/>
                          <a:cs typeface="Times New Roman" pitchFamily="18" charset="0"/>
                        </a:rPr>
                        <a:t>0,6</a:t>
                      </a:r>
                      <a:endParaRPr lang="ru-RU" sz="1800" b="1" kern="1200" dirty="0" smtClean="0">
                        <a:solidFill>
                          <a:schemeClr val="accent1">
                            <a:lumMod val="25000"/>
                          </a:schemeClr>
                        </a:solidFill>
                        <a:latin typeface="+mn-lt"/>
                        <a:ea typeface="+mn-ea"/>
                        <a:cs typeface="Times New Roman" pitchFamily="18" charset="0"/>
                      </a:endParaRP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kern="1200" dirty="0" smtClean="0">
                          <a:solidFill>
                            <a:schemeClr val="accent1">
                              <a:lumMod val="25000"/>
                            </a:schemeClr>
                          </a:solidFill>
                          <a:latin typeface="+mn-lt"/>
                          <a:ea typeface="+mn-ea"/>
                          <a:cs typeface="Times New Roman" pitchFamily="18" charset="0"/>
                        </a:rPr>
                        <a:t>0,5</a:t>
                      </a:r>
                      <a:endParaRPr lang="ru-RU" sz="1800" b="1" kern="1200" dirty="0" smtClean="0">
                        <a:solidFill>
                          <a:schemeClr val="accent1">
                            <a:lumMod val="25000"/>
                          </a:schemeClr>
                        </a:solidFill>
                        <a:latin typeface="+mn-lt"/>
                        <a:ea typeface="+mn-ea"/>
                        <a:cs typeface="Times New Roman" pitchFamily="18" charset="0"/>
                      </a:endParaRP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kern="1200" dirty="0" smtClean="0">
                          <a:solidFill>
                            <a:schemeClr val="accent1">
                              <a:lumMod val="25000"/>
                            </a:schemeClr>
                          </a:solidFill>
                          <a:latin typeface="+mn-lt"/>
                          <a:ea typeface="+mn-ea"/>
                          <a:cs typeface="Times New Roman" pitchFamily="18" charset="0"/>
                        </a:rPr>
                        <a:t>0,5</a:t>
                      </a:r>
                      <a:endParaRPr lang="ru-RU" sz="1800" b="1" kern="1200" dirty="0" smtClean="0">
                        <a:solidFill>
                          <a:schemeClr val="accent1">
                            <a:lumMod val="25000"/>
                          </a:schemeClr>
                        </a:solidFill>
                        <a:latin typeface="+mn-lt"/>
                        <a:ea typeface="+mn-ea"/>
                        <a:cs typeface="Times New Roman" pitchFamily="18" charset="0"/>
                      </a:endParaRP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4" name="Picture 1"/>
          <p:cNvPicPr>
            <a:picLocks noChangeAspect="1" noChangeArrowheads="1"/>
          </p:cNvPicPr>
          <p:nvPr/>
        </p:nvPicPr>
        <p:blipFill>
          <a:blip r:embed="rId3" cstate="print"/>
          <a:srcRect/>
          <a:stretch>
            <a:fillRect/>
          </a:stretch>
        </p:blipFill>
        <p:spPr bwMode="auto">
          <a:xfrm>
            <a:off x="0" y="1"/>
            <a:ext cx="683568" cy="58766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28638"/>
            <a:ext cx="8229600" cy="1172170"/>
          </a:xfrm>
        </p:spPr>
        <p:txBody>
          <a:bodyPr/>
          <a:lstStyle/>
          <a:p>
            <a:pPr algn="ctr"/>
            <a:r>
              <a:rPr lang="ru-RU" sz="2400" b="1" dirty="0" smtClean="0">
                <a:solidFill>
                  <a:schemeClr val="accent1">
                    <a:lumMod val="25000"/>
                  </a:schemeClr>
                </a:solidFill>
                <a:cs typeface="Times New Roman" pitchFamily="18" charset="0"/>
              </a:rPr>
              <a:t>Финансовое обеспечение </a:t>
            </a:r>
            <a:br>
              <a:rPr lang="ru-RU" sz="2400" b="1" dirty="0" smtClean="0">
                <a:solidFill>
                  <a:schemeClr val="accent1">
                    <a:lumMod val="25000"/>
                  </a:schemeClr>
                </a:solidFill>
                <a:cs typeface="Times New Roman" pitchFamily="18" charset="0"/>
              </a:rPr>
            </a:br>
            <a:r>
              <a:rPr lang="ru-RU" sz="2400" b="1" dirty="0" smtClean="0">
                <a:solidFill>
                  <a:schemeClr val="accent1">
                    <a:lumMod val="25000"/>
                  </a:schemeClr>
                </a:solidFill>
                <a:cs typeface="Times New Roman" pitchFamily="18" charset="0"/>
              </a:rPr>
              <a:t>территориальной программы обязательного медицинского страхования </a:t>
            </a:r>
            <a:br>
              <a:rPr lang="ru-RU" sz="2400" b="1" dirty="0" smtClean="0">
                <a:solidFill>
                  <a:schemeClr val="accent1">
                    <a:lumMod val="25000"/>
                  </a:schemeClr>
                </a:solidFill>
                <a:cs typeface="Times New Roman" pitchFamily="18" charset="0"/>
              </a:rPr>
            </a:br>
            <a:r>
              <a:rPr lang="ru-RU" sz="2400" b="1" dirty="0" smtClean="0">
                <a:solidFill>
                  <a:schemeClr val="accent1">
                    <a:lumMod val="25000"/>
                  </a:schemeClr>
                </a:solidFill>
                <a:cs typeface="Times New Roman" pitchFamily="18" charset="0"/>
              </a:rPr>
              <a:t>(млн. рублей)</a:t>
            </a:r>
            <a:endParaRPr lang="ru-RU" sz="2400" b="1" dirty="0">
              <a:solidFill>
                <a:schemeClr val="accent1">
                  <a:lumMod val="25000"/>
                </a:schemeClr>
              </a:solidFill>
              <a:cs typeface="Times New Roman" pitchFamily="18" charset="0"/>
            </a:endParaRPr>
          </a:p>
        </p:txBody>
      </p:sp>
      <p:graphicFrame>
        <p:nvGraphicFramePr>
          <p:cNvPr id="4" name="Содержимое 4"/>
          <p:cNvGraphicFramePr>
            <a:graphicFrameLocks/>
          </p:cNvGraphicFramePr>
          <p:nvPr/>
        </p:nvGraphicFramePr>
        <p:xfrm>
          <a:off x="251520" y="1916832"/>
          <a:ext cx="8640961" cy="4389824"/>
        </p:xfrm>
        <a:graphic>
          <a:graphicData uri="http://schemas.openxmlformats.org/drawingml/2006/table">
            <a:tbl>
              <a:tblPr firstRow="1" bandRow="1">
                <a:tableStyleId>{5C22544A-7EE6-4342-B048-85BDC9FD1C3A}</a:tableStyleId>
              </a:tblPr>
              <a:tblGrid>
                <a:gridCol w="262896"/>
                <a:gridCol w="3769553"/>
                <a:gridCol w="1152128"/>
                <a:gridCol w="1152128"/>
                <a:gridCol w="1152128"/>
                <a:gridCol w="1152128"/>
              </a:tblGrid>
              <a:tr h="820752">
                <a:tc gridSpan="2">
                  <a:txBody>
                    <a:bodyPr/>
                    <a:lstStyle/>
                    <a:p>
                      <a:pPr algn="ctr"/>
                      <a:r>
                        <a:rPr lang="ru-RU" sz="1600" b="1" dirty="0" smtClean="0">
                          <a:solidFill>
                            <a:schemeClr val="accent1">
                              <a:lumMod val="25000"/>
                            </a:schemeClr>
                          </a:solidFill>
                          <a:latin typeface="+mj-lt"/>
                          <a:cs typeface="Times New Roman" pitchFamily="18" charset="0"/>
                        </a:rPr>
                        <a:t>Показатель</a:t>
                      </a:r>
                      <a:endParaRPr lang="ru-RU" sz="1600" b="1" dirty="0">
                        <a:solidFill>
                          <a:schemeClr val="accent1">
                            <a:lumMod val="25000"/>
                          </a:schemeClr>
                        </a:solidFill>
                        <a:latin typeface="+mj-lt"/>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ru-RU"/>
                    </a:p>
                  </a:txBody>
                  <a:tcPr/>
                </a:tc>
                <a:tc>
                  <a:txBody>
                    <a:bodyPr/>
                    <a:lstStyle/>
                    <a:p>
                      <a:pPr marL="0" algn="ctr" defTabSz="914400" rtl="0" eaLnBrk="1" latinLnBrk="0" hangingPunct="1">
                        <a:spcAft>
                          <a:spcPts val="0"/>
                        </a:spcAft>
                      </a:pPr>
                      <a:r>
                        <a:rPr lang="ru-RU" sz="1800" b="1" kern="1200" dirty="0" smtClean="0">
                          <a:solidFill>
                            <a:schemeClr val="accent1">
                              <a:lumMod val="25000"/>
                            </a:schemeClr>
                          </a:solidFill>
                          <a:latin typeface="+mj-lt"/>
                          <a:ea typeface="Times New Roman"/>
                          <a:cs typeface="Times New Roman"/>
                        </a:rPr>
                        <a:t>2016 год</a:t>
                      </a:r>
                      <a:endParaRPr lang="ru-RU" sz="1800" b="1" kern="1200" dirty="0">
                        <a:solidFill>
                          <a:schemeClr val="accent1">
                            <a:lumMod val="25000"/>
                          </a:schemeClr>
                        </a:solidFill>
                        <a:latin typeface="+mj-lt"/>
                        <a:ea typeface="Times New Roman"/>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800" b="1" dirty="0" smtClean="0">
                          <a:solidFill>
                            <a:schemeClr val="accent1">
                              <a:lumMod val="25000"/>
                            </a:schemeClr>
                          </a:solidFill>
                          <a:latin typeface="+mj-lt"/>
                          <a:ea typeface="Times New Roman"/>
                          <a:cs typeface="Times New Roman"/>
                        </a:rPr>
                        <a:t>Проект бюджета 2017</a:t>
                      </a:r>
                      <a:endParaRPr lang="ru-RU" sz="1800" b="1" dirty="0">
                        <a:solidFill>
                          <a:schemeClr val="accent1">
                            <a:lumMod val="25000"/>
                          </a:schemeClr>
                        </a:solidFill>
                        <a:latin typeface="+mj-lt"/>
                        <a:ea typeface="Times New Roman"/>
                        <a:cs typeface="Times New Roman"/>
                      </a:endParaRPr>
                    </a:p>
                  </a:txBody>
                  <a:tcPr marL="67546" marR="675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accent1">
                              <a:lumMod val="25000"/>
                            </a:schemeClr>
                          </a:solidFill>
                          <a:latin typeface="+mn-lt"/>
                          <a:ea typeface="Times New Roman"/>
                          <a:cs typeface="Times New Roman"/>
                        </a:rPr>
                        <a:t>Проект бюджета 2018</a:t>
                      </a:r>
                    </a:p>
                  </a:txBody>
                  <a:tcPr marL="67546" marR="675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accent1">
                              <a:lumMod val="25000"/>
                            </a:schemeClr>
                          </a:solidFill>
                          <a:latin typeface="+mn-lt"/>
                          <a:ea typeface="Times New Roman"/>
                          <a:cs typeface="Times New Roman"/>
                        </a:rPr>
                        <a:t>Проект бюджета 2019</a:t>
                      </a:r>
                    </a:p>
                  </a:txBody>
                  <a:tcPr marL="67546" marR="675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94808">
                <a:tc gridSpan="2">
                  <a:txBody>
                    <a:bodyPr/>
                    <a:lstStyle/>
                    <a:p>
                      <a:r>
                        <a:rPr lang="ru-RU" sz="1400" b="1" dirty="0" smtClean="0">
                          <a:solidFill>
                            <a:schemeClr val="accent1">
                              <a:lumMod val="25000"/>
                            </a:schemeClr>
                          </a:solidFill>
                          <a:latin typeface="+mn-lt"/>
                          <a:cs typeface="Times New Roman" pitchFamily="18" charset="0"/>
                        </a:rPr>
                        <a:t>Стоимость территориальной программы ОМС,  </a:t>
                      </a:r>
                      <a:r>
                        <a:rPr lang="ru-RU" sz="1500" b="1" dirty="0" smtClean="0">
                          <a:solidFill>
                            <a:schemeClr val="accent1">
                              <a:lumMod val="25000"/>
                            </a:schemeClr>
                          </a:solidFill>
                          <a:latin typeface="+mn-lt"/>
                          <a:cs typeface="Times New Roman" pitchFamily="18" charset="0"/>
                        </a:rPr>
                        <a:t>всего</a:t>
                      </a:r>
                      <a:r>
                        <a:rPr lang="ru-RU" sz="1400" dirty="0" smtClean="0">
                          <a:solidFill>
                            <a:schemeClr val="accent1">
                              <a:lumMod val="25000"/>
                            </a:schemeClr>
                          </a:solidFill>
                          <a:latin typeface="+mn-lt"/>
                          <a:cs typeface="Times New Roman" pitchFamily="18" charset="0"/>
                        </a:rPr>
                        <a:t>:</a:t>
                      </a:r>
                      <a:endParaRPr lang="ru-RU" sz="1400" dirty="0">
                        <a:solidFill>
                          <a:schemeClr val="accent1">
                            <a:lumMod val="25000"/>
                          </a:schemeClr>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ru-RU"/>
                    </a:p>
                  </a:txBody>
                  <a:tcPr/>
                </a:tc>
                <a:tc>
                  <a:txBody>
                    <a:bodyPr/>
                    <a:lstStyle/>
                    <a:p>
                      <a:pPr marL="0" algn="ctr" defTabSz="914400" rtl="0" eaLnBrk="1" latinLnBrk="0" hangingPunct="1">
                        <a:spcAft>
                          <a:spcPts val="0"/>
                        </a:spcAft>
                      </a:pPr>
                      <a:r>
                        <a:rPr lang="ru-RU" sz="1800" b="1" kern="1200" dirty="0" smtClean="0">
                          <a:solidFill>
                            <a:schemeClr val="accent1">
                              <a:lumMod val="25000"/>
                            </a:schemeClr>
                          </a:solidFill>
                          <a:latin typeface="+mn-lt"/>
                          <a:ea typeface="Times New Roman"/>
                          <a:cs typeface="Times New Roman"/>
                        </a:rPr>
                        <a:t>17 015,4</a:t>
                      </a:r>
                      <a:endParaRPr lang="ru-RU" sz="1800" b="1" kern="1200" dirty="0">
                        <a:solidFill>
                          <a:schemeClr val="accent1">
                            <a:lumMod val="25000"/>
                          </a:schemeClr>
                        </a:solidFill>
                        <a:latin typeface="+mn-lt"/>
                        <a:ea typeface="Times New Roman"/>
                        <a:cs typeface="Times New Roman"/>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800" b="1" dirty="0" smtClean="0">
                          <a:solidFill>
                            <a:schemeClr val="accent1">
                              <a:lumMod val="25000"/>
                            </a:schemeClr>
                          </a:solidFill>
                          <a:latin typeface="+mn-lt"/>
                          <a:ea typeface="Times New Roman"/>
                          <a:cs typeface="Times New Roman"/>
                        </a:rPr>
                        <a:t>18 567,2</a:t>
                      </a:r>
                      <a:endParaRPr lang="ru-RU" sz="1800" b="1" dirty="0">
                        <a:solidFill>
                          <a:schemeClr val="accent1">
                            <a:lumMod val="25000"/>
                          </a:schemeClr>
                        </a:solidFill>
                        <a:latin typeface="+mn-lt"/>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800" b="1" dirty="0" smtClean="0">
                          <a:solidFill>
                            <a:schemeClr val="accent1">
                              <a:lumMod val="25000"/>
                            </a:schemeClr>
                          </a:solidFill>
                          <a:latin typeface="+mn-lt"/>
                          <a:ea typeface="Times New Roman"/>
                          <a:cs typeface="Times New Roman"/>
                        </a:rPr>
                        <a:t>20 654,6</a:t>
                      </a:r>
                      <a:endParaRPr lang="ru-RU" sz="1800" b="1" dirty="0">
                        <a:solidFill>
                          <a:schemeClr val="accent1">
                            <a:lumMod val="25000"/>
                          </a:schemeClr>
                        </a:solidFill>
                        <a:latin typeface="+mn-lt"/>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800" b="1" dirty="0" smtClean="0">
                          <a:solidFill>
                            <a:schemeClr val="accent1">
                              <a:lumMod val="25000"/>
                            </a:schemeClr>
                          </a:solidFill>
                          <a:latin typeface="+mn-lt"/>
                          <a:ea typeface="Times New Roman"/>
                          <a:cs typeface="Times New Roman"/>
                        </a:rPr>
                        <a:t>21 730,3</a:t>
                      </a:r>
                      <a:endParaRPr lang="ru-RU" sz="1800" b="1" dirty="0">
                        <a:solidFill>
                          <a:schemeClr val="accent1">
                            <a:lumMod val="25000"/>
                          </a:schemeClr>
                        </a:solidFill>
                        <a:latin typeface="+mn-lt"/>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8120">
                <a:tc rowSpan="3">
                  <a:txBody>
                    <a:bodyPr/>
                    <a:lstStyle/>
                    <a:p>
                      <a:endParaRPr lang="ru-RU" sz="1400" dirty="0">
                        <a:solidFill>
                          <a:schemeClr val="accent1">
                            <a:lumMod val="25000"/>
                          </a:schemeClr>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1400" dirty="0" smtClean="0">
                          <a:solidFill>
                            <a:schemeClr val="accent1">
                              <a:lumMod val="25000"/>
                            </a:schemeClr>
                          </a:solidFill>
                          <a:latin typeface="+mn-lt"/>
                          <a:cs typeface="Times New Roman" pitchFamily="18" charset="0"/>
                        </a:rPr>
                        <a:t>средства субвенции ФОМС</a:t>
                      </a:r>
                      <a:endParaRPr lang="ru-RU" sz="1400" dirty="0">
                        <a:solidFill>
                          <a:schemeClr val="accent1">
                            <a:lumMod val="25000"/>
                          </a:schemeClr>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1600" b="0" dirty="0" smtClean="0">
                          <a:solidFill>
                            <a:schemeClr val="bg2">
                              <a:lumMod val="75000"/>
                            </a:schemeClr>
                          </a:solidFill>
                          <a:latin typeface="+mn-lt"/>
                          <a:cs typeface="Times New Roman" pitchFamily="18" charset="0"/>
                        </a:rPr>
                        <a:t>16 865,8</a:t>
                      </a:r>
                      <a:endParaRPr lang="ru-RU" sz="1600" b="0" dirty="0">
                        <a:solidFill>
                          <a:schemeClr val="bg2">
                            <a:lumMod val="75000"/>
                          </a:schemeClr>
                        </a:solidFill>
                        <a:latin typeface="+mn-lt"/>
                        <a:cs typeface="Times New Roman" pitchFamily="18" charset="0"/>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1600" b="0" dirty="0" smtClean="0">
                          <a:solidFill>
                            <a:schemeClr val="bg2">
                              <a:lumMod val="75000"/>
                            </a:schemeClr>
                          </a:solidFill>
                          <a:latin typeface="+mn-lt"/>
                          <a:cs typeface="Times New Roman" pitchFamily="18" charset="0"/>
                        </a:rPr>
                        <a:t>18 567,2</a:t>
                      </a:r>
                      <a:endParaRPr lang="ru-RU" sz="1600" b="0" dirty="0">
                        <a:solidFill>
                          <a:schemeClr val="bg2">
                            <a:lumMod val="75000"/>
                          </a:schemeClr>
                        </a:solidFill>
                        <a:latin typeface="+mn-lt"/>
                        <a:cs typeface="Times New Roman" pitchFamily="18" charset="0"/>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1600" b="0" dirty="0" smtClean="0">
                          <a:solidFill>
                            <a:schemeClr val="bg2">
                              <a:lumMod val="75000"/>
                            </a:schemeClr>
                          </a:solidFill>
                          <a:latin typeface="+mn-lt"/>
                          <a:cs typeface="Times New Roman" pitchFamily="18" charset="0"/>
                        </a:rPr>
                        <a:t>20</a:t>
                      </a:r>
                      <a:r>
                        <a:rPr lang="ru-RU" sz="1600" b="0" baseline="0" dirty="0" smtClean="0">
                          <a:solidFill>
                            <a:schemeClr val="bg2">
                              <a:lumMod val="75000"/>
                            </a:schemeClr>
                          </a:solidFill>
                          <a:latin typeface="+mn-lt"/>
                          <a:cs typeface="Times New Roman" pitchFamily="18" charset="0"/>
                        </a:rPr>
                        <a:t> 654,6</a:t>
                      </a:r>
                      <a:endParaRPr lang="ru-RU" sz="1600" b="0" dirty="0">
                        <a:solidFill>
                          <a:schemeClr val="bg2">
                            <a:lumMod val="75000"/>
                          </a:schemeClr>
                        </a:solidFill>
                        <a:latin typeface="+mn-lt"/>
                        <a:cs typeface="Times New Roman" pitchFamily="18" charset="0"/>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1600" b="0" dirty="0" smtClean="0">
                          <a:solidFill>
                            <a:schemeClr val="bg2">
                              <a:lumMod val="75000"/>
                            </a:schemeClr>
                          </a:solidFill>
                          <a:latin typeface="+mn-lt"/>
                          <a:cs typeface="Times New Roman" pitchFamily="18" charset="0"/>
                        </a:rPr>
                        <a:t>21</a:t>
                      </a:r>
                      <a:r>
                        <a:rPr lang="ru-RU" sz="1600" b="0" baseline="0" dirty="0" smtClean="0">
                          <a:solidFill>
                            <a:schemeClr val="bg2">
                              <a:lumMod val="75000"/>
                            </a:schemeClr>
                          </a:solidFill>
                          <a:latin typeface="+mn-lt"/>
                          <a:cs typeface="Times New Roman" pitchFamily="18" charset="0"/>
                        </a:rPr>
                        <a:t> 730,3</a:t>
                      </a:r>
                      <a:endParaRPr lang="ru-RU" sz="1600" b="0" dirty="0">
                        <a:solidFill>
                          <a:schemeClr val="bg2">
                            <a:lumMod val="75000"/>
                          </a:schemeClr>
                        </a:solidFill>
                        <a:latin typeface="+mn-lt"/>
                        <a:cs typeface="Times New Roman" pitchFamily="18" charset="0"/>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033192">
                <a:tc vMerge="1">
                  <a:txBody>
                    <a:bodyPr/>
                    <a:lstStyle/>
                    <a:p>
                      <a:endParaRPr lang="ru-RU" sz="1400" dirty="0">
                        <a:solidFill>
                          <a:schemeClr val="accent1">
                            <a:lumMod val="25000"/>
                          </a:schemeClr>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1400" dirty="0" smtClean="0">
                          <a:solidFill>
                            <a:schemeClr val="accent1">
                              <a:lumMod val="25000"/>
                            </a:schemeClr>
                          </a:solidFill>
                          <a:latin typeface="+mn-lt"/>
                          <a:cs typeface="Times New Roman" pitchFamily="18" charset="0"/>
                        </a:rPr>
                        <a:t>МБТ ФОМС на дополнительное финансовое</a:t>
                      </a:r>
                      <a:r>
                        <a:rPr lang="ru-RU" sz="1400" baseline="0" dirty="0" smtClean="0">
                          <a:solidFill>
                            <a:schemeClr val="accent1">
                              <a:lumMod val="25000"/>
                            </a:schemeClr>
                          </a:solidFill>
                          <a:latin typeface="+mn-lt"/>
                          <a:cs typeface="Times New Roman" pitchFamily="18" charset="0"/>
                        </a:rPr>
                        <a:t> обеспечение оказания специализированной, в т. ч. высокотехнологичной, медицинской помощи, включенной в базовую программу ОМС</a:t>
                      </a:r>
                      <a:endParaRPr lang="ru-RU" sz="1400" dirty="0">
                        <a:solidFill>
                          <a:schemeClr val="accent1">
                            <a:lumMod val="25000"/>
                          </a:schemeClr>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1600" b="0" dirty="0" smtClean="0">
                          <a:solidFill>
                            <a:schemeClr val="bg2">
                              <a:lumMod val="75000"/>
                            </a:schemeClr>
                          </a:solidFill>
                          <a:latin typeface="+mn-lt"/>
                          <a:cs typeface="Times New Roman" pitchFamily="18" charset="0"/>
                        </a:rPr>
                        <a:t>144,2</a:t>
                      </a:r>
                      <a:endParaRPr lang="ru-RU" sz="1600" b="0" dirty="0">
                        <a:solidFill>
                          <a:schemeClr val="bg2">
                            <a:lumMod val="75000"/>
                          </a:schemeClr>
                        </a:solidFill>
                        <a:latin typeface="+mn-lt"/>
                        <a:cs typeface="Times New Roman" pitchFamily="18" charset="0"/>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1500" b="1" dirty="0" smtClean="0">
                          <a:solidFill>
                            <a:schemeClr val="bg2">
                              <a:lumMod val="75000"/>
                            </a:schemeClr>
                          </a:solidFill>
                          <a:latin typeface="+mn-lt"/>
                          <a:cs typeface="Times New Roman" pitchFamily="18" charset="0"/>
                        </a:rPr>
                        <a:t>-</a:t>
                      </a:r>
                      <a:endParaRPr lang="ru-RU" sz="1500" b="1" dirty="0">
                        <a:solidFill>
                          <a:schemeClr val="bg2">
                            <a:lumMod val="75000"/>
                          </a:schemeClr>
                        </a:solidFill>
                        <a:latin typeface="+mn-lt"/>
                        <a:cs typeface="Times New Roman" pitchFamily="18" charset="0"/>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1500" b="1" dirty="0" smtClean="0">
                          <a:solidFill>
                            <a:schemeClr val="bg2">
                              <a:lumMod val="75000"/>
                            </a:schemeClr>
                          </a:solidFill>
                          <a:latin typeface="+mn-lt"/>
                          <a:cs typeface="Times New Roman" pitchFamily="18" charset="0"/>
                        </a:rPr>
                        <a:t>-</a:t>
                      </a:r>
                      <a:endParaRPr lang="ru-RU" sz="1500" b="1" dirty="0">
                        <a:solidFill>
                          <a:schemeClr val="bg2">
                            <a:lumMod val="75000"/>
                          </a:schemeClr>
                        </a:solidFill>
                        <a:latin typeface="+mn-lt"/>
                        <a:cs typeface="Times New Roman" pitchFamily="18" charset="0"/>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1500" b="1" dirty="0" smtClean="0">
                          <a:solidFill>
                            <a:schemeClr val="bg2">
                              <a:lumMod val="75000"/>
                            </a:schemeClr>
                          </a:solidFill>
                          <a:latin typeface="+mn-lt"/>
                          <a:cs typeface="Times New Roman" pitchFamily="18" charset="0"/>
                        </a:rPr>
                        <a:t>-</a:t>
                      </a:r>
                      <a:endParaRPr lang="ru-RU" sz="1500" b="1" dirty="0">
                        <a:solidFill>
                          <a:schemeClr val="bg2">
                            <a:lumMod val="75000"/>
                          </a:schemeClr>
                        </a:solidFill>
                        <a:latin typeface="+mn-lt"/>
                        <a:cs typeface="Times New Roman" pitchFamily="18" charset="0"/>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34992">
                <a:tc vMerge="1">
                  <a:txBody>
                    <a:bodyPr/>
                    <a:lstStyle/>
                    <a:p>
                      <a:endParaRPr lang="ru-RU"/>
                    </a:p>
                  </a:txBody>
                  <a:tcPr/>
                </a:tc>
                <a:tc>
                  <a:txBody>
                    <a:bodyPr/>
                    <a:lstStyle/>
                    <a:p>
                      <a:r>
                        <a:rPr lang="ru-RU" sz="1400" dirty="0" smtClean="0">
                          <a:solidFill>
                            <a:schemeClr val="accent1">
                              <a:lumMod val="25000"/>
                            </a:schemeClr>
                          </a:solidFill>
                          <a:latin typeface="+mn-lt"/>
                          <a:cs typeface="Times New Roman" pitchFamily="18" charset="0"/>
                        </a:rPr>
                        <a:t>прочие источники</a:t>
                      </a:r>
                      <a:endParaRPr lang="ru-RU" sz="1400" dirty="0">
                        <a:solidFill>
                          <a:schemeClr val="accent1">
                            <a:lumMod val="25000"/>
                          </a:schemeClr>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1600" b="0" dirty="0" smtClean="0">
                          <a:solidFill>
                            <a:schemeClr val="bg2">
                              <a:lumMod val="75000"/>
                            </a:schemeClr>
                          </a:solidFill>
                          <a:latin typeface="+mn-lt"/>
                          <a:cs typeface="Times New Roman" pitchFamily="18" charset="0"/>
                        </a:rPr>
                        <a:t>5,4</a:t>
                      </a:r>
                      <a:endParaRPr lang="ru-RU" sz="1600" b="0" dirty="0">
                        <a:solidFill>
                          <a:schemeClr val="bg2">
                            <a:lumMod val="75000"/>
                          </a:schemeClr>
                        </a:solidFill>
                        <a:latin typeface="+mn-lt"/>
                        <a:cs typeface="Times New Roman" pitchFamily="18" charset="0"/>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1500" b="1" dirty="0" smtClean="0">
                          <a:solidFill>
                            <a:schemeClr val="bg2">
                              <a:lumMod val="75000"/>
                            </a:schemeClr>
                          </a:solidFill>
                          <a:latin typeface="+mn-lt"/>
                          <a:cs typeface="Times New Roman" pitchFamily="18" charset="0"/>
                        </a:rPr>
                        <a:t>-</a:t>
                      </a:r>
                      <a:endParaRPr lang="ru-RU" sz="1500" b="1" dirty="0">
                        <a:solidFill>
                          <a:schemeClr val="bg2">
                            <a:lumMod val="75000"/>
                          </a:schemeClr>
                        </a:solidFill>
                        <a:latin typeface="+mn-lt"/>
                        <a:cs typeface="Times New Roman" pitchFamily="18" charset="0"/>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1500" b="1" dirty="0" smtClean="0">
                          <a:solidFill>
                            <a:schemeClr val="bg2">
                              <a:lumMod val="75000"/>
                            </a:schemeClr>
                          </a:solidFill>
                          <a:latin typeface="+mn-lt"/>
                          <a:cs typeface="Times New Roman" pitchFamily="18" charset="0"/>
                        </a:rPr>
                        <a:t>-</a:t>
                      </a:r>
                      <a:endParaRPr lang="ru-RU" sz="1500" b="1" dirty="0">
                        <a:solidFill>
                          <a:schemeClr val="bg2">
                            <a:lumMod val="75000"/>
                          </a:schemeClr>
                        </a:solidFill>
                        <a:latin typeface="+mn-lt"/>
                        <a:cs typeface="Times New Roman" pitchFamily="18" charset="0"/>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1500" b="1" dirty="0" smtClean="0">
                          <a:solidFill>
                            <a:schemeClr val="bg2">
                              <a:lumMod val="75000"/>
                            </a:schemeClr>
                          </a:solidFill>
                          <a:latin typeface="+mn-lt"/>
                          <a:cs typeface="Times New Roman" pitchFamily="18" charset="0"/>
                        </a:rPr>
                        <a:t>-</a:t>
                      </a:r>
                      <a:endParaRPr lang="ru-RU" sz="1500" b="1" dirty="0">
                        <a:solidFill>
                          <a:schemeClr val="bg2">
                            <a:lumMod val="75000"/>
                          </a:schemeClr>
                        </a:solidFill>
                        <a:latin typeface="+mn-lt"/>
                        <a:cs typeface="Times New Roman" pitchFamily="18" charset="0"/>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24408">
                <a:tc gridSpan="2">
                  <a:txBody>
                    <a:bodyPr/>
                    <a:lstStyle/>
                    <a:p>
                      <a:r>
                        <a:rPr lang="ru-RU" sz="1400" dirty="0" smtClean="0">
                          <a:solidFill>
                            <a:schemeClr val="accent1">
                              <a:lumMod val="25000"/>
                            </a:schemeClr>
                          </a:solidFill>
                          <a:latin typeface="+mn-lt"/>
                          <a:cs typeface="Times New Roman" pitchFamily="18" charset="0"/>
                        </a:rPr>
                        <a:t>Средства на ведение дела СМО</a:t>
                      </a:r>
                      <a:endParaRPr lang="ru-RU" sz="1400" dirty="0">
                        <a:solidFill>
                          <a:schemeClr val="accent1">
                            <a:lumMod val="25000"/>
                          </a:schemeClr>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ru-RU"/>
                    </a:p>
                  </a:txBody>
                  <a:tcPr/>
                </a:tc>
                <a:tc>
                  <a:txBody>
                    <a:bodyPr/>
                    <a:lstStyle/>
                    <a:p>
                      <a:pPr algn="r"/>
                      <a:r>
                        <a:rPr lang="ru-RU" sz="1600" b="1" dirty="0" smtClean="0">
                          <a:solidFill>
                            <a:schemeClr val="accent1">
                              <a:lumMod val="25000"/>
                            </a:schemeClr>
                          </a:solidFill>
                          <a:latin typeface="+mn-lt"/>
                          <a:cs typeface="Times New Roman" pitchFamily="18" charset="0"/>
                        </a:rPr>
                        <a:t>211,1</a:t>
                      </a:r>
                      <a:endParaRPr lang="ru-RU" sz="1600" b="1" dirty="0">
                        <a:solidFill>
                          <a:schemeClr val="accent1">
                            <a:lumMod val="25000"/>
                          </a:schemeClr>
                        </a:solidFill>
                        <a:latin typeface="+mn-lt"/>
                        <a:cs typeface="Times New Roman" pitchFamily="18" charset="0"/>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ru-RU" sz="1600" b="1" dirty="0" smtClean="0">
                          <a:solidFill>
                            <a:schemeClr val="accent1">
                              <a:lumMod val="25000"/>
                            </a:schemeClr>
                          </a:solidFill>
                          <a:latin typeface="+mn-lt"/>
                          <a:cs typeface="Times New Roman" pitchFamily="18" charset="0"/>
                        </a:rPr>
                        <a:t>225,4</a:t>
                      </a:r>
                      <a:endParaRPr lang="ru-RU" sz="1600" b="1" dirty="0">
                        <a:solidFill>
                          <a:schemeClr val="accent1">
                            <a:lumMod val="25000"/>
                          </a:schemeClr>
                        </a:solidFill>
                        <a:latin typeface="+mn-lt"/>
                        <a:cs typeface="Times New Roman" pitchFamily="18" charset="0"/>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ru-RU" sz="1600" b="1" dirty="0" smtClean="0">
                          <a:solidFill>
                            <a:schemeClr val="accent1">
                              <a:lumMod val="25000"/>
                            </a:schemeClr>
                          </a:solidFill>
                          <a:latin typeface="+mn-lt"/>
                          <a:cs typeface="Times New Roman" pitchFamily="18" charset="0"/>
                        </a:rPr>
                        <a:t>252,2</a:t>
                      </a:r>
                      <a:endParaRPr lang="ru-RU" sz="1600" b="1" dirty="0">
                        <a:solidFill>
                          <a:schemeClr val="accent1">
                            <a:lumMod val="25000"/>
                          </a:schemeClr>
                        </a:solidFill>
                        <a:latin typeface="+mn-lt"/>
                        <a:cs typeface="Times New Roman" pitchFamily="18" charset="0"/>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ru-RU" sz="1600" b="1" dirty="0" smtClean="0">
                          <a:solidFill>
                            <a:schemeClr val="accent1">
                              <a:lumMod val="25000"/>
                            </a:schemeClr>
                          </a:solidFill>
                          <a:latin typeface="+mn-lt"/>
                          <a:cs typeface="Times New Roman" pitchFamily="18" charset="0"/>
                        </a:rPr>
                        <a:t>266,0</a:t>
                      </a:r>
                      <a:endParaRPr lang="ru-RU" sz="1600" b="1" dirty="0">
                        <a:solidFill>
                          <a:schemeClr val="accent1">
                            <a:lumMod val="25000"/>
                          </a:schemeClr>
                        </a:solidFill>
                        <a:latin typeface="+mn-lt"/>
                        <a:cs typeface="Times New Roman" pitchFamily="18" charset="0"/>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04056">
                <a:tc gridSpan="2">
                  <a:txBody>
                    <a:bodyPr/>
                    <a:lstStyle/>
                    <a:p>
                      <a:r>
                        <a:rPr lang="ru-RU" sz="1400" dirty="0" smtClean="0">
                          <a:solidFill>
                            <a:schemeClr val="accent1">
                              <a:lumMod val="25000"/>
                            </a:schemeClr>
                          </a:solidFill>
                          <a:latin typeface="+mn-lt"/>
                          <a:cs typeface="Times New Roman" pitchFamily="18" charset="0"/>
                        </a:rPr>
                        <a:t>Стоимость медицинской</a:t>
                      </a:r>
                      <a:r>
                        <a:rPr lang="ru-RU" sz="1400" baseline="0" dirty="0" smtClean="0">
                          <a:solidFill>
                            <a:schemeClr val="accent1">
                              <a:lumMod val="25000"/>
                            </a:schemeClr>
                          </a:solidFill>
                          <a:latin typeface="+mn-lt"/>
                          <a:cs typeface="Times New Roman" pitchFamily="18" charset="0"/>
                        </a:rPr>
                        <a:t> помощи</a:t>
                      </a:r>
                      <a:endParaRPr lang="ru-RU" sz="1400" dirty="0">
                        <a:solidFill>
                          <a:schemeClr val="accent1">
                            <a:lumMod val="25000"/>
                          </a:schemeClr>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ru-RU"/>
                    </a:p>
                  </a:txBody>
                  <a:tcPr/>
                </a:tc>
                <a:tc>
                  <a:txBody>
                    <a:bodyPr/>
                    <a:lstStyle/>
                    <a:p>
                      <a:pPr algn="ctr"/>
                      <a:r>
                        <a:rPr lang="ru-RU" sz="1600" b="1" dirty="0" smtClean="0">
                          <a:solidFill>
                            <a:schemeClr val="accent1">
                              <a:lumMod val="25000"/>
                            </a:schemeClr>
                          </a:solidFill>
                          <a:latin typeface="+mn-lt"/>
                          <a:cs typeface="Times New Roman" pitchFamily="18" charset="0"/>
                        </a:rPr>
                        <a:t>16 804,3</a:t>
                      </a:r>
                      <a:endParaRPr lang="ru-RU" sz="1600" b="1" dirty="0">
                        <a:solidFill>
                          <a:schemeClr val="accent1">
                            <a:lumMod val="25000"/>
                          </a:schemeClr>
                        </a:solidFill>
                        <a:latin typeface="+mn-lt"/>
                        <a:cs typeface="Times New Roman" pitchFamily="18" charset="0"/>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1600" b="1" dirty="0" smtClean="0">
                          <a:solidFill>
                            <a:schemeClr val="accent1">
                              <a:lumMod val="25000"/>
                            </a:schemeClr>
                          </a:solidFill>
                          <a:latin typeface="+mn-lt"/>
                          <a:cs typeface="Times New Roman" pitchFamily="18" charset="0"/>
                        </a:rPr>
                        <a:t>18 341,8</a:t>
                      </a:r>
                      <a:endParaRPr lang="ru-RU" sz="1600" b="1" dirty="0">
                        <a:solidFill>
                          <a:schemeClr val="accent1">
                            <a:lumMod val="25000"/>
                          </a:schemeClr>
                        </a:solidFill>
                        <a:latin typeface="+mn-lt"/>
                        <a:cs typeface="Times New Roman" pitchFamily="18" charset="0"/>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1600" b="1" dirty="0" smtClean="0">
                          <a:solidFill>
                            <a:schemeClr val="accent1">
                              <a:lumMod val="25000"/>
                            </a:schemeClr>
                          </a:solidFill>
                          <a:latin typeface="+mn-lt"/>
                          <a:cs typeface="Times New Roman" pitchFamily="18" charset="0"/>
                        </a:rPr>
                        <a:t>20 402,4</a:t>
                      </a:r>
                      <a:endParaRPr lang="ru-RU" sz="1600" b="1" dirty="0">
                        <a:solidFill>
                          <a:schemeClr val="accent1">
                            <a:lumMod val="25000"/>
                          </a:schemeClr>
                        </a:solidFill>
                        <a:latin typeface="+mn-lt"/>
                        <a:cs typeface="Times New Roman" pitchFamily="18" charset="0"/>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1600" b="1" dirty="0" smtClean="0">
                          <a:solidFill>
                            <a:schemeClr val="accent1">
                              <a:lumMod val="25000"/>
                            </a:schemeClr>
                          </a:solidFill>
                          <a:latin typeface="+mn-lt"/>
                          <a:cs typeface="Times New Roman" pitchFamily="18" charset="0"/>
                        </a:rPr>
                        <a:t>21 464,3</a:t>
                      </a:r>
                      <a:endParaRPr lang="ru-RU" sz="1600" b="1" dirty="0">
                        <a:solidFill>
                          <a:schemeClr val="accent1">
                            <a:lumMod val="25000"/>
                          </a:schemeClr>
                        </a:solidFill>
                        <a:latin typeface="+mn-lt"/>
                        <a:cs typeface="Times New Roman" pitchFamily="18" charset="0"/>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pic>
        <p:nvPicPr>
          <p:cNvPr id="6" name="Picture 1"/>
          <p:cNvPicPr>
            <a:picLocks noChangeAspect="1" noChangeArrowheads="1"/>
          </p:cNvPicPr>
          <p:nvPr/>
        </p:nvPicPr>
        <p:blipFill>
          <a:blip r:embed="rId3" cstate="print"/>
          <a:srcRect/>
          <a:stretch>
            <a:fillRect/>
          </a:stretch>
        </p:blipFill>
        <p:spPr bwMode="auto">
          <a:xfrm>
            <a:off x="0" y="1"/>
            <a:ext cx="683568" cy="58766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785813" y="2428875"/>
            <a:ext cx="7643812" cy="646113"/>
          </a:xfrm>
          <a:prstGeom prst="rect">
            <a:avLst/>
          </a:prstGeom>
        </p:spPr>
        <p:txBody>
          <a:bodyPr>
            <a:spAutoFit/>
          </a:bodyPr>
          <a:lstStyle/>
          <a:p>
            <a:pPr>
              <a:buClr>
                <a:schemeClr val="tx1"/>
              </a:buClr>
              <a:defRPr/>
            </a:pPr>
            <a:r>
              <a:rPr lang="en-US" sz="3600" b="1" dirty="0">
                <a:solidFill>
                  <a:srgbClr val="000099"/>
                </a:solidFill>
                <a:effectLst>
                  <a:outerShdw blurRad="38100" dist="38100" dir="2700000" algn="tl">
                    <a:srgbClr val="C0C0C0"/>
                  </a:outerShdw>
                </a:effectLst>
              </a:rPr>
              <a:t> </a:t>
            </a:r>
          </a:p>
        </p:txBody>
      </p:sp>
      <p:sp>
        <p:nvSpPr>
          <p:cNvPr id="10246" name="Rectangle 6"/>
          <p:cNvSpPr>
            <a:spLocks noChangeArrowheads="1"/>
          </p:cNvSpPr>
          <p:nvPr/>
        </p:nvSpPr>
        <p:spPr bwMode="auto">
          <a:xfrm>
            <a:off x="611560" y="404664"/>
            <a:ext cx="7716838" cy="461665"/>
          </a:xfrm>
          <a:prstGeom prst="rect">
            <a:avLst/>
          </a:prstGeom>
          <a:noFill/>
          <a:ln w="9525">
            <a:noFill/>
            <a:miter lim="800000"/>
            <a:headEnd/>
            <a:tailEnd/>
          </a:ln>
        </p:spPr>
        <p:txBody>
          <a:bodyPr wrap="square">
            <a:spAutoFit/>
          </a:bodyPr>
          <a:lstStyle/>
          <a:p>
            <a:r>
              <a:rPr lang="ru-RU" sz="2400" b="1" dirty="0">
                <a:solidFill>
                  <a:srgbClr val="000099"/>
                </a:solidFill>
                <a:latin typeface="+mj-lt"/>
                <a:cs typeface="Times New Roman" pitchFamily="18" charset="0"/>
              </a:rPr>
              <a:t>Итоговая оценка проекта закона</a:t>
            </a:r>
          </a:p>
        </p:txBody>
      </p:sp>
      <p:sp>
        <p:nvSpPr>
          <p:cNvPr id="8" name="Скругленный прямоугольник 7"/>
          <p:cNvSpPr/>
          <p:nvPr/>
        </p:nvSpPr>
        <p:spPr>
          <a:xfrm>
            <a:off x="683568" y="3356992"/>
            <a:ext cx="8136904" cy="1872208"/>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600" b="1" dirty="0" smtClean="0">
                <a:solidFill>
                  <a:srgbClr val="000099"/>
                </a:solidFill>
              </a:rPr>
              <a:t>За счет субвенции ФОМС обеспечивается покрытие расходов базовой программы ОМС, включенных в структуру тарифа на оплату медицинской помощи, в том числе на оплату высокотехнологичной медицинской помощи, включенной в базовую программу ОМС по установленному перечню. Объем субвенции ФОМС обеспечивает реализацию Указа Президента Российской Федерации от 7 мая 2012 года № 597 в части повышения заработной платы медицинских работников</a:t>
            </a:r>
          </a:p>
        </p:txBody>
      </p:sp>
      <p:sp>
        <p:nvSpPr>
          <p:cNvPr id="9" name="Скругленный прямоугольник 8"/>
          <p:cNvSpPr/>
          <p:nvPr/>
        </p:nvSpPr>
        <p:spPr>
          <a:xfrm>
            <a:off x="683568" y="5301208"/>
            <a:ext cx="8064896" cy="1008112"/>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600" b="1" dirty="0" smtClean="0">
                <a:solidFill>
                  <a:srgbClr val="000099"/>
                </a:solidFill>
              </a:rPr>
              <a:t>Поэтапное расширение перечня видов (методов) высокотехнологичной медицинской помощи, оказываемых в рамках базовой программы ОМС:</a:t>
            </a:r>
          </a:p>
          <a:p>
            <a:r>
              <a:rPr lang="ru-RU" sz="1600" b="1" i="1" dirty="0" smtClean="0">
                <a:solidFill>
                  <a:srgbClr val="000099"/>
                </a:solidFill>
              </a:rPr>
              <a:t>в 2017 году + 4 метода</a:t>
            </a:r>
          </a:p>
        </p:txBody>
      </p:sp>
      <p:sp>
        <p:nvSpPr>
          <p:cNvPr id="12" name="Скругленный прямоугольник 11"/>
          <p:cNvSpPr/>
          <p:nvPr/>
        </p:nvSpPr>
        <p:spPr>
          <a:xfrm>
            <a:off x="683568" y="980728"/>
            <a:ext cx="8208912" cy="864096"/>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600" b="1" dirty="0" smtClean="0">
                <a:solidFill>
                  <a:srgbClr val="000099"/>
                </a:solidFill>
              </a:rPr>
              <a:t>Бюджет территориального фонда обязательного медицинского страхования Архангельской области на 2017 год и на плановый период 2018 и 2019 годов сбалансирован по доходам и расходам</a:t>
            </a:r>
          </a:p>
        </p:txBody>
      </p:sp>
      <p:sp>
        <p:nvSpPr>
          <p:cNvPr id="13" name="Скругленный прямоугольник 12"/>
          <p:cNvSpPr/>
          <p:nvPr/>
        </p:nvSpPr>
        <p:spPr>
          <a:xfrm>
            <a:off x="683568" y="1916832"/>
            <a:ext cx="8136904" cy="1368152"/>
          </a:xfrm>
          <a:prstGeom prst="roundRect">
            <a:avLst/>
          </a:prstGeom>
          <a:solidFill>
            <a:srgbClr val="CC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600" b="1" dirty="0" smtClean="0">
                <a:solidFill>
                  <a:srgbClr val="000099"/>
                </a:solidFill>
              </a:rPr>
              <a:t>Размер подушевого норматива финансового обеспечения базовой программы ОМС соответствует проекту постановления Правительства Российской Федерации «О Программе государственных гарантий бесплатного оказания гражданам медицинской помощи на 2017 год и на плановый период 2018 и 2019 годов» </a:t>
            </a:r>
          </a:p>
        </p:txBody>
      </p:sp>
      <p:pic>
        <p:nvPicPr>
          <p:cNvPr id="10" name="Picture 1"/>
          <p:cNvPicPr>
            <a:picLocks noChangeAspect="1" noChangeArrowheads="1"/>
          </p:cNvPicPr>
          <p:nvPr/>
        </p:nvPicPr>
        <p:blipFill>
          <a:blip r:embed="rId3" cstate="print"/>
          <a:srcRect/>
          <a:stretch>
            <a:fillRect/>
          </a:stretch>
        </p:blipFill>
        <p:spPr bwMode="auto">
          <a:xfrm>
            <a:off x="0" y="1"/>
            <a:ext cx="683568" cy="58766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2286000" y="2143125"/>
            <a:ext cx="4572000" cy="2586038"/>
          </a:xfrm>
          <a:prstGeom prst="rect">
            <a:avLst/>
          </a:prstGeom>
        </p:spPr>
        <p:txBody>
          <a:bodyPr>
            <a:spAutoFit/>
          </a:bodyPr>
          <a:lstStyle/>
          <a:p>
            <a:pPr>
              <a:defRPr/>
            </a:pPr>
            <a:r>
              <a:rPr lang="ru-RU" sz="5400" b="1" dirty="0">
                <a:solidFill>
                  <a:srgbClr val="000099"/>
                </a:solidFill>
                <a:effectLst>
                  <a:outerShdw blurRad="38100" dist="38100" dir="2700000" algn="tl">
                    <a:srgbClr val="C0C0C0"/>
                  </a:outerShdw>
                </a:effectLst>
              </a:rPr>
              <a:t>Благодарю за внимание!</a:t>
            </a:r>
            <a:endParaRPr lang="fr-FR" sz="5400" dirty="0"/>
          </a:p>
        </p:txBody>
      </p:sp>
      <p:pic>
        <p:nvPicPr>
          <p:cNvPr id="3" name="Picture 1"/>
          <p:cNvPicPr>
            <a:picLocks noChangeAspect="1" noChangeArrowheads="1"/>
          </p:cNvPicPr>
          <p:nvPr/>
        </p:nvPicPr>
        <p:blipFill>
          <a:blip r:embed="rId3" cstate="print"/>
          <a:srcRect/>
          <a:stretch>
            <a:fillRect/>
          </a:stretch>
        </p:blipFill>
        <p:spPr bwMode="auto">
          <a:xfrm>
            <a:off x="0" y="1"/>
            <a:ext cx="683568" cy="58766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1">
  <a:themeElements>
    <a:clrScheme name="Пиксел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Пиксел">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Пиксел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Пиксел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Пиксел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Пиксел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Пиксел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Пиксел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Пиксел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Пиксел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Пиксел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Пиксел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Пиксел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Пиксел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Тема1</Template>
  <TotalTime>12716</TotalTime>
  <Words>1411</Words>
  <Application>Microsoft Office PowerPoint</Application>
  <PresentationFormat>Экран (4:3)</PresentationFormat>
  <Paragraphs>238</Paragraphs>
  <Slides>8</Slides>
  <Notes>8</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Тема1</vt:lpstr>
      <vt:lpstr>   Проект областного закона  «О бюджете территориального фонда обязательного медицинского страхования Архангельской области на 2017 год и на плановый период 2018 и 2019 годов»</vt:lpstr>
      <vt:lpstr> Параметры бюджета ТФОМС  АО (млн. руб.) </vt:lpstr>
      <vt:lpstr> Показатели бюджета  ТФОМС АО по доходам  на 2017 год и плановый период 2018 и 2019 годов (млн.руб.) </vt:lpstr>
      <vt:lpstr>Слайд 4</vt:lpstr>
      <vt:lpstr>Слайд 5</vt:lpstr>
      <vt:lpstr>Финансовое обеспечение  территориальной программы обязательного медицинского страхования  (млн. рублей)</vt:lpstr>
      <vt:lpstr>Слайд 7</vt:lpstr>
      <vt:lpstr>Слайд 8</vt:lpstr>
    </vt:vector>
  </TitlesOfParts>
  <Company>FREE USER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Пономарев</dc:creator>
  <cp:lastModifiedBy>Фокина</cp:lastModifiedBy>
  <cp:revision>1133</cp:revision>
  <dcterms:created xsi:type="dcterms:W3CDTF">2009-10-07T09:46:29Z</dcterms:created>
  <dcterms:modified xsi:type="dcterms:W3CDTF">2016-11-01T12:16:28Z</dcterms:modified>
</cp:coreProperties>
</file>